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16" y="-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8DA7F5-C13E-4AD1-A972-AC4E27DDD671}" type="doc">
      <dgm:prSet loTypeId="urn:microsoft.com/office/officeart/2011/layout/CircleProcess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AF161A2-F579-47DB-9D9B-96AB580EB24C}">
      <dgm:prSet phldrT="[Text]" custT="1"/>
      <dgm:spPr/>
      <dgm:t>
        <a:bodyPr/>
        <a:lstStyle/>
        <a:p>
          <a:r>
            <a:rPr lang="en-US" sz="1100" dirty="0" smtClean="0"/>
            <a:t>Request updates from countries. </a:t>
          </a:r>
        </a:p>
        <a:p>
          <a:r>
            <a:rPr lang="en-US" sz="1100" b="1" dirty="0" smtClean="0">
              <a:solidFill>
                <a:srgbClr val="FF0000"/>
              </a:solidFill>
            </a:rPr>
            <a:t>FEB 2016</a:t>
          </a:r>
          <a:endParaRPr lang="en-US" sz="1100" b="1" dirty="0">
            <a:solidFill>
              <a:srgbClr val="FF0000"/>
            </a:solidFill>
          </a:endParaRPr>
        </a:p>
      </dgm:t>
    </dgm:pt>
    <dgm:pt modelId="{5C92E6BA-289F-4DE4-8F45-947F36463846}" type="parTrans" cxnId="{6382B19C-00E4-4FDB-9D42-073EB8A3129D}">
      <dgm:prSet/>
      <dgm:spPr/>
      <dgm:t>
        <a:bodyPr/>
        <a:lstStyle/>
        <a:p>
          <a:endParaRPr lang="en-US" sz="2400"/>
        </a:p>
      </dgm:t>
    </dgm:pt>
    <dgm:pt modelId="{61217A30-C139-40D6-A849-F258644B26D3}" type="sibTrans" cxnId="{6382B19C-00E4-4FDB-9D42-073EB8A3129D}">
      <dgm:prSet/>
      <dgm:spPr/>
      <dgm:t>
        <a:bodyPr/>
        <a:lstStyle/>
        <a:p>
          <a:endParaRPr lang="en-US" sz="2400"/>
        </a:p>
      </dgm:t>
    </dgm:pt>
    <dgm:pt modelId="{13525B85-FF37-4E3E-98B3-E5ACA413CE8F}">
      <dgm:prSet phldrT="[Text]" custT="1"/>
      <dgm:spPr/>
      <dgm:t>
        <a:bodyPr/>
        <a:lstStyle/>
        <a:p>
          <a:r>
            <a:rPr lang="en-US" sz="1100" dirty="0" smtClean="0"/>
            <a:t>Drafting the Regional Report for Measles Elimination Declaration</a:t>
          </a:r>
        </a:p>
        <a:p>
          <a:r>
            <a:rPr lang="en-US" sz="1100" b="1" dirty="0" smtClean="0">
              <a:solidFill>
                <a:srgbClr val="FF0000"/>
              </a:solidFill>
            </a:rPr>
            <a:t>JUNE-JULY 2016</a:t>
          </a:r>
          <a:r>
            <a:rPr lang="en-US" sz="1100" dirty="0" smtClean="0">
              <a:solidFill>
                <a:srgbClr val="FF0000"/>
              </a:solidFill>
            </a:rPr>
            <a:t> </a:t>
          </a:r>
          <a:endParaRPr lang="en-US" sz="1100" dirty="0">
            <a:solidFill>
              <a:srgbClr val="FF0000"/>
            </a:solidFill>
          </a:endParaRPr>
        </a:p>
      </dgm:t>
    </dgm:pt>
    <dgm:pt modelId="{33E21AFD-7EE3-4C03-A022-C73FD4C2BFF9}" type="parTrans" cxnId="{62CA2F48-2D9F-4EC7-B07E-C975BBE9CF5A}">
      <dgm:prSet/>
      <dgm:spPr/>
      <dgm:t>
        <a:bodyPr/>
        <a:lstStyle/>
        <a:p>
          <a:endParaRPr lang="en-US" sz="2400"/>
        </a:p>
      </dgm:t>
    </dgm:pt>
    <dgm:pt modelId="{1D30A3D1-6B47-4032-B609-3360E42A5612}" type="sibTrans" cxnId="{62CA2F48-2D9F-4EC7-B07E-C975BBE9CF5A}">
      <dgm:prSet/>
      <dgm:spPr/>
      <dgm:t>
        <a:bodyPr/>
        <a:lstStyle/>
        <a:p>
          <a:endParaRPr lang="en-US" sz="2400"/>
        </a:p>
      </dgm:t>
    </dgm:pt>
    <dgm:pt modelId="{53F22145-6474-4B60-9981-6D107F67C329}">
      <dgm:prSet custT="1"/>
      <dgm:spPr/>
      <dgm:t>
        <a:bodyPr/>
        <a:lstStyle/>
        <a:p>
          <a:r>
            <a:rPr lang="en-US" sz="1100" dirty="0" smtClean="0"/>
            <a:t>Review of the countries updates</a:t>
          </a:r>
        </a:p>
        <a:p>
          <a:r>
            <a:rPr lang="en-US" sz="1100" dirty="0" smtClean="0"/>
            <a:t> </a:t>
          </a:r>
          <a:r>
            <a:rPr lang="en-US" sz="1100" b="1" dirty="0" smtClean="0">
              <a:solidFill>
                <a:srgbClr val="FF0000"/>
              </a:solidFill>
            </a:rPr>
            <a:t>APRIL – MAY 2016</a:t>
          </a:r>
          <a:endParaRPr lang="en-US" sz="1100" dirty="0">
            <a:solidFill>
              <a:srgbClr val="FF0000"/>
            </a:solidFill>
          </a:endParaRPr>
        </a:p>
      </dgm:t>
    </dgm:pt>
    <dgm:pt modelId="{365B74C6-CDE8-4592-906E-5B7086152F8B}" type="parTrans" cxnId="{792B7CB9-EE6A-48BF-A562-8A460F2F6D6E}">
      <dgm:prSet/>
      <dgm:spPr/>
      <dgm:t>
        <a:bodyPr/>
        <a:lstStyle/>
        <a:p>
          <a:endParaRPr lang="en-US" sz="2400"/>
        </a:p>
      </dgm:t>
    </dgm:pt>
    <dgm:pt modelId="{63F8FC43-0597-4D13-9D74-DA3D235795F4}" type="sibTrans" cxnId="{792B7CB9-EE6A-48BF-A562-8A460F2F6D6E}">
      <dgm:prSet/>
      <dgm:spPr/>
      <dgm:t>
        <a:bodyPr/>
        <a:lstStyle/>
        <a:p>
          <a:endParaRPr lang="en-US" sz="2400"/>
        </a:p>
      </dgm:t>
    </dgm:pt>
    <dgm:pt modelId="{8CAA6432-B3D4-4F3B-824F-5428B6758CB3}">
      <dgm:prSet custT="1"/>
      <dgm:spPr/>
      <dgm:t>
        <a:bodyPr/>
        <a:lstStyle/>
        <a:p>
          <a:r>
            <a:rPr lang="en-US" sz="1100" dirty="0" smtClean="0"/>
            <a:t>IEC/ NCV/ MOH/PAHO* Meeting for presenting Regional Report</a:t>
          </a:r>
        </a:p>
        <a:p>
          <a:r>
            <a:rPr lang="en-US" sz="1100" b="1" dirty="0" smtClean="0">
              <a:solidFill>
                <a:srgbClr val="FF0000"/>
              </a:solidFill>
            </a:rPr>
            <a:t>AUG 4 y 5 2016</a:t>
          </a:r>
          <a:endParaRPr lang="en-US" sz="1100" dirty="0">
            <a:solidFill>
              <a:srgbClr val="FF0000"/>
            </a:solidFill>
          </a:endParaRPr>
        </a:p>
      </dgm:t>
    </dgm:pt>
    <dgm:pt modelId="{B4A06D31-D372-45EF-BB74-D5DEAC1CBE39}" type="parTrans" cxnId="{D846DD1C-C7B8-4619-A7F1-8EFDB2AC33E0}">
      <dgm:prSet/>
      <dgm:spPr/>
      <dgm:t>
        <a:bodyPr/>
        <a:lstStyle/>
        <a:p>
          <a:endParaRPr lang="en-US" sz="2400"/>
        </a:p>
      </dgm:t>
    </dgm:pt>
    <dgm:pt modelId="{8945A08A-FB9A-42C9-B466-52F45666CECE}" type="sibTrans" cxnId="{D846DD1C-C7B8-4619-A7F1-8EFDB2AC33E0}">
      <dgm:prSet/>
      <dgm:spPr/>
      <dgm:t>
        <a:bodyPr/>
        <a:lstStyle/>
        <a:p>
          <a:endParaRPr lang="en-US" sz="2400"/>
        </a:p>
      </dgm:t>
    </dgm:pt>
    <dgm:pt modelId="{DBFF53DD-814D-4581-B1F8-19EB75D40371}">
      <dgm:prSet custT="1"/>
      <dgm:spPr/>
      <dgm:t>
        <a:bodyPr/>
        <a:lstStyle/>
        <a:p>
          <a:r>
            <a:rPr lang="en-US" sz="1100" dirty="0" smtClean="0"/>
            <a:t>Declaration of measles elimination in the Americas</a:t>
          </a:r>
        </a:p>
        <a:p>
          <a:r>
            <a:rPr lang="en-US" sz="1100" b="1" dirty="0" smtClean="0">
              <a:solidFill>
                <a:srgbClr val="FF0000"/>
              </a:solidFill>
            </a:rPr>
            <a:t>SEPT 2016</a:t>
          </a:r>
          <a:endParaRPr lang="en-US" sz="1100" dirty="0">
            <a:solidFill>
              <a:srgbClr val="FF0000"/>
            </a:solidFill>
          </a:endParaRPr>
        </a:p>
      </dgm:t>
    </dgm:pt>
    <dgm:pt modelId="{FF722753-37BC-49EA-B666-362BF2633A5B}" type="parTrans" cxnId="{4FA20C49-D01F-4E2E-9AC9-4FE0C7EE5367}">
      <dgm:prSet/>
      <dgm:spPr/>
      <dgm:t>
        <a:bodyPr/>
        <a:lstStyle/>
        <a:p>
          <a:endParaRPr lang="en-US" sz="2400"/>
        </a:p>
      </dgm:t>
    </dgm:pt>
    <dgm:pt modelId="{4489FEB5-9221-4B05-BFF1-7E5CBD1C2C39}" type="sibTrans" cxnId="{4FA20C49-D01F-4E2E-9AC9-4FE0C7EE5367}">
      <dgm:prSet/>
      <dgm:spPr/>
      <dgm:t>
        <a:bodyPr/>
        <a:lstStyle/>
        <a:p>
          <a:endParaRPr lang="en-US" sz="2400"/>
        </a:p>
      </dgm:t>
    </dgm:pt>
    <dgm:pt modelId="{E8AE1E57-619F-4687-B093-BF856385A1B3}">
      <dgm:prSet custT="1"/>
      <dgm:spPr/>
      <dgm:t>
        <a:bodyPr/>
        <a:lstStyle/>
        <a:p>
          <a:r>
            <a:rPr lang="en-US" sz="1100" dirty="0" smtClean="0"/>
            <a:t>Regional Framework for Sustainability</a:t>
          </a:r>
        </a:p>
        <a:p>
          <a:r>
            <a:rPr lang="en-US" sz="1100" b="1" dirty="0" smtClean="0">
              <a:solidFill>
                <a:srgbClr val="FF0000"/>
              </a:solidFill>
            </a:rPr>
            <a:t>SEPT 2017 </a:t>
          </a:r>
          <a:endParaRPr lang="en-US" sz="1100" dirty="0">
            <a:solidFill>
              <a:srgbClr val="FF0000"/>
            </a:solidFill>
          </a:endParaRPr>
        </a:p>
      </dgm:t>
    </dgm:pt>
    <dgm:pt modelId="{2670E2A8-2A33-4EA9-8C02-B19BDF546BE1}" type="parTrans" cxnId="{C0B4FF9E-861B-452D-9AED-8289303492A6}">
      <dgm:prSet/>
      <dgm:spPr/>
      <dgm:t>
        <a:bodyPr/>
        <a:lstStyle/>
        <a:p>
          <a:endParaRPr lang="en-US" sz="2400"/>
        </a:p>
      </dgm:t>
    </dgm:pt>
    <dgm:pt modelId="{AA22DA1E-62CE-4B47-96FF-09EB530A8025}" type="sibTrans" cxnId="{C0B4FF9E-861B-452D-9AED-8289303492A6}">
      <dgm:prSet/>
      <dgm:spPr/>
      <dgm:t>
        <a:bodyPr/>
        <a:lstStyle/>
        <a:p>
          <a:endParaRPr lang="en-US" sz="2400"/>
        </a:p>
      </dgm:t>
    </dgm:pt>
    <dgm:pt modelId="{A261543E-B988-416D-A11A-A8FC17001F3B}" type="pres">
      <dgm:prSet presAssocID="{EA8DA7F5-C13E-4AD1-A972-AC4E27DDD671}" presName="Name0" presStyleCnt="0">
        <dgm:presLayoutVars>
          <dgm:chMax val="11"/>
          <dgm:chPref val="11"/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87A9D226-496A-47D1-A527-767802B981D2}" type="pres">
      <dgm:prSet presAssocID="{E8AE1E57-619F-4687-B093-BF856385A1B3}" presName="Accent6" presStyleCnt="0"/>
      <dgm:spPr/>
    </dgm:pt>
    <dgm:pt modelId="{C3914572-55A5-43FA-94A2-6688E35900DF}" type="pres">
      <dgm:prSet presAssocID="{E8AE1E57-619F-4687-B093-BF856385A1B3}" presName="Accent" presStyleLbl="node1" presStyleIdx="0" presStyleCnt="6"/>
      <dgm:spPr/>
    </dgm:pt>
    <dgm:pt modelId="{A2475BAF-23E7-48B9-865C-08529E2B3A72}" type="pres">
      <dgm:prSet presAssocID="{E8AE1E57-619F-4687-B093-BF856385A1B3}" presName="ParentBackground6" presStyleCnt="0"/>
      <dgm:spPr/>
    </dgm:pt>
    <dgm:pt modelId="{ABF7C43A-DC75-46F9-B54D-2F495A7637E6}" type="pres">
      <dgm:prSet presAssocID="{E8AE1E57-619F-4687-B093-BF856385A1B3}" presName="ParentBackground" presStyleLbl="fgAcc1" presStyleIdx="0" presStyleCnt="6"/>
      <dgm:spPr/>
      <dgm:t>
        <a:bodyPr/>
        <a:lstStyle/>
        <a:p>
          <a:endParaRPr lang="en-US"/>
        </a:p>
      </dgm:t>
    </dgm:pt>
    <dgm:pt modelId="{763DE60F-4CD7-423B-9902-DA5CAD42D196}" type="pres">
      <dgm:prSet presAssocID="{E8AE1E57-619F-4687-B093-BF856385A1B3}" presName="Parent6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7C1C2C-AEB7-4EA8-A465-D938C2AC7B87}" type="pres">
      <dgm:prSet presAssocID="{DBFF53DD-814D-4581-B1F8-19EB75D40371}" presName="Accent5" presStyleCnt="0"/>
      <dgm:spPr/>
    </dgm:pt>
    <dgm:pt modelId="{097A46D8-E7AB-47C9-84C8-5E1013318476}" type="pres">
      <dgm:prSet presAssocID="{DBFF53DD-814D-4581-B1F8-19EB75D40371}" presName="Accent" presStyleLbl="node1" presStyleIdx="1" presStyleCnt="6"/>
      <dgm:spPr/>
    </dgm:pt>
    <dgm:pt modelId="{1E23F9E6-3A8C-469F-A8CA-D02F2DF6ED85}" type="pres">
      <dgm:prSet presAssocID="{DBFF53DD-814D-4581-B1F8-19EB75D40371}" presName="ParentBackground5" presStyleCnt="0"/>
      <dgm:spPr/>
    </dgm:pt>
    <dgm:pt modelId="{1AB9FCD4-C331-4D92-A6D7-F0464CFC69FE}" type="pres">
      <dgm:prSet presAssocID="{DBFF53DD-814D-4581-B1F8-19EB75D40371}" presName="ParentBackground" presStyleLbl="fgAcc1" presStyleIdx="1" presStyleCnt="6"/>
      <dgm:spPr/>
      <dgm:t>
        <a:bodyPr/>
        <a:lstStyle/>
        <a:p>
          <a:endParaRPr lang="en-US"/>
        </a:p>
      </dgm:t>
    </dgm:pt>
    <dgm:pt modelId="{EC464825-7B6C-408A-95CF-2DAA43E780D6}" type="pres">
      <dgm:prSet presAssocID="{DBFF53DD-814D-4581-B1F8-19EB75D40371}" presName="Parent5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E514FA-593F-4044-8CC1-4BEE527DE72D}" type="pres">
      <dgm:prSet presAssocID="{8CAA6432-B3D4-4F3B-824F-5428B6758CB3}" presName="Accent4" presStyleCnt="0"/>
      <dgm:spPr/>
    </dgm:pt>
    <dgm:pt modelId="{156EA178-920B-4319-AF26-9AE2A2268715}" type="pres">
      <dgm:prSet presAssocID="{8CAA6432-B3D4-4F3B-824F-5428B6758CB3}" presName="Accent" presStyleLbl="node1" presStyleIdx="2" presStyleCnt="6"/>
      <dgm:spPr/>
    </dgm:pt>
    <dgm:pt modelId="{E967857F-B4DF-40A3-A1BC-18C2FEF540B0}" type="pres">
      <dgm:prSet presAssocID="{8CAA6432-B3D4-4F3B-824F-5428B6758CB3}" presName="ParentBackground4" presStyleCnt="0"/>
      <dgm:spPr/>
    </dgm:pt>
    <dgm:pt modelId="{B7A951C2-976A-419D-B586-3EB131A41D89}" type="pres">
      <dgm:prSet presAssocID="{8CAA6432-B3D4-4F3B-824F-5428B6758CB3}" presName="ParentBackground" presStyleLbl="fgAcc1" presStyleIdx="2" presStyleCnt="6"/>
      <dgm:spPr/>
      <dgm:t>
        <a:bodyPr/>
        <a:lstStyle/>
        <a:p>
          <a:endParaRPr lang="en-US"/>
        </a:p>
      </dgm:t>
    </dgm:pt>
    <dgm:pt modelId="{B62DB266-6CFB-4564-AB2A-0EF5AB14AC8D}" type="pres">
      <dgm:prSet presAssocID="{8CAA6432-B3D4-4F3B-824F-5428B6758CB3}" presName="Parent4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297B12-C439-4DEA-B6B4-6AA6B08BBE34}" type="pres">
      <dgm:prSet presAssocID="{13525B85-FF37-4E3E-98B3-E5ACA413CE8F}" presName="Accent3" presStyleCnt="0"/>
      <dgm:spPr/>
    </dgm:pt>
    <dgm:pt modelId="{16B4EBA4-2902-4831-9451-6CAAE0EF55CE}" type="pres">
      <dgm:prSet presAssocID="{13525B85-FF37-4E3E-98B3-E5ACA413CE8F}" presName="Accent" presStyleLbl="node1" presStyleIdx="3" presStyleCnt="6"/>
      <dgm:spPr/>
    </dgm:pt>
    <dgm:pt modelId="{1DC1487A-375E-4088-9BFD-1B20C3F067F4}" type="pres">
      <dgm:prSet presAssocID="{13525B85-FF37-4E3E-98B3-E5ACA413CE8F}" presName="ParentBackground3" presStyleCnt="0"/>
      <dgm:spPr/>
    </dgm:pt>
    <dgm:pt modelId="{7FD5216E-D0E3-4670-9A39-0A9B5C5D4331}" type="pres">
      <dgm:prSet presAssocID="{13525B85-FF37-4E3E-98B3-E5ACA413CE8F}" presName="ParentBackground" presStyleLbl="fgAcc1" presStyleIdx="3" presStyleCnt="6"/>
      <dgm:spPr/>
      <dgm:t>
        <a:bodyPr/>
        <a:lstStyle/>
        <a:p>
          <a:endParaRPr lang="en-US"/>
        </a:p>
      </dgm:t>
    </dgm:pt>
    <dgm:pt modelId="{30AC60A8-4409-4854-84B5-AEF2275BF06D}" type="pres">
      <dgm:prSet presAssocID="{13525B85-FF37-4E3E-98B3-E5ACA413CE8F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67DC1B-A9AE-4F3F-9E4B-661D93922162}" type="pres">
      <dgm:prSet presAssocID="{53F22145-6474-4B60-9981-6D107F67C329}" presName="Accent2" presStyleCnt="0"/>
      <dgm:spPr/>
    </dgm:pt>
    <dgm:pt modelId="{8927D579-E5E4-492E-994F-5A843D84D62A}" type="pres">
      <dgm:prSet presAssocID="{53F22145-6474-4B60-9981-6D107F67C329}" presName="Accent" presStyleLbl="node1" presStyleIdx="4" presStyleCnt="6"/>
      <dgm:spPr/>
    </dgm:pt>
    <dgm:pt modelId="{FE599388-CD06-49F5-9C88-381EAF5BA02C}" type="pres">
      <dgm:prSet presAssocID="{53F22145-6474-4B60-9981-6D107F67C329}" presName="ParentBackground2" presStyleCnt="0"/>
      <dgm:spPr/>
    </dgm:pt>
    <dgm:pt modelId="{6211CFB0-FFBD-4AE5-92CE-8532742AFCBA}" type="pres">
      <dgm:prSet presAssocID="{53F22145-6474-4B60-9981-6D107F67C329}" presName="ParentBackground" presStyleLbl="fgAcc1" presStyleIdx="4" presStyleCnt="6"/>
      <dgm:spPr/>
      <dgm:t>
        <a:bodyPr/>
        <a:lstStyle/>
        <a:p>
          <a:endParaRPr lang="en-US"/>
        </a:p>
      </dgm:t>
    </dgm:pt>
    <dgm:pt modelId="{CE1130B5-DFC5-4A21-8061-080088B18259}" type="pres">
      <dgm:prSet presAssocID="{53F22145-6474-4B60-9981-6D107F67C329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D8DFCF-53C2-428E-B8F9-07AB62A70BB9}" type="pres">
      <dgm:prSet presAssocID="{1AF161A2-F579-47DB-9D9B-96AB580EB24C}" presName="Accent1" presStyleCnt="0"/>
      <dgm:spPr/>
    </dgm:pt>
    <dgm:pt modelId="{3C2A45AF-2A60-48C3-9D42-EDA8C3F3B5F5}" type="pres">
      <dgm:prSet presAssocID="{1AF161A2-F579-47DB-9D9B-96AB580EB24C}" presName="Accent" presStyleLbl="node1" presStyleIdx="5" presStyleCnt="6"/>
      <dgm:spPr/>
    </dgm:pt>
    <dgm:pt modelId="{CA9D65B7-F1CC-4466-8A1F-5CEAFE778673}" type="pres">
      <dgm:prSet presAssocID="{1AF161A2-F579-47DB-9D9B-96AB580EB24C}" presName="ParentBackground1" presStyleCnt="0"/>
      <dgm:spPr/>
    </dgm:pt>
    <dgm:pt modelId="{7267295D-1F65-43D1-A472-54D2237BAD0D}" type="pres">
      <dgm:prSet presAssocID="{1AF161A2-F579-47DB-9D9B-96AB580EB24C}" presName="ParentBackground" presStyleLbl="fgAcc1" presStyleIdx="5" presStyleCnt="6"/>
      <dgm:spPr/>
      <dgm:t>
        <a:bodyPr/>
        <a:lstStyle/>
        <a:p>
          <a:endParaRPr lang="en-US"/>
        </a:p>
      </dgm:t>
    </dgm:pt>
    <dgm:pt modelId="{27616B1C-C98D-450A-BF19-92A1DDBE6B47}" type="pres">
      <dgm:prSet presAssocID="{1AF161A2-F579-47DB-9D9B-96AB580EB24C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3DAF592-B84C-47F2-9777-243AAAE62FC3}" type="presOf" srcId="{53F22145-6474-4B60-9981-6D107F67C329}" destId="{CE1130B5-DFC5-4A21-8061-080088B18259}" srcOrd="1" destOrd="0" presId="urn:microsoft.com/office/officeart/2011/layout/CircleProcess"/>
    <dgm:cxn modelId="{764D208F-2C3C-44FB-A5D3-463EDB890531}" type="presOf" srcId="{1AF161A2-F579-47DB-9D9B-96AB580EB24C}" destId="{7267295D-1F65-43D1-A472-54D2237BAD0D}" srcOrd="0" destOrd="0" presId="urn:microsoft.com/office/officeart/2011/layout/CircleProcess"/>
    <dgm:cxn modelId="{E4680E89-E247-4BF7-8418-FC561D48724F}" type="presOf" srcId="{13525B85-FF37-4E3E-98B3-E5ACA413CE8F}" destId="{7FD5216E-D0E3-4670-9A39-0A9B5C5D4331}" srcOrd="0" destOrd="0" presId="urn:microsoft.com/office/officeart/2011/layout/CircleProcess"/>
    <dgm:cxn modelId="{62CA2F48-2D9F-4EC7-B07E-C975BBE9CF5A}" srcId="{EA8DA7F5-C13E-4AD1-A972-AC4E27DDD671}" destId="{13525B85-FF37-4E3E-98B3-E5ACA413CE8F}" srcOrd="2" destOrd="0" parTransId="{33E21AFD-7EE3-4C03-A022-C73FD4C2BFF9}" sibTransId="{1D30A3D1-6B47-4032-B609-3360E42A5612}"/>
    <dgm:cxn modelId="{7F5905FD-2529-4950-A5AA-A1A205562F13}" type="presOf" srcId="{13525B85-FF37-4E3E-98B3-E5ACA413CE8F}" destId="{30AC60A8-4409-4854-84B5-AEF2275BF06D}" srcOrd="1" destOrd="0" presId="urn:microsoft.com/office/officeart/2011/layout/CircleProcess"/>
    <dgm:cxn modelId="{769EDF45-AC8B-46BD-ABA4-34DD755B37BC}" type="presOf" srcId="{53F22145-6474-4B60-9981-6D107F67C329}" destId="{6211CFB0-FFBD-4AE5-92CE-8532742AFCBA}" srcOrd="0" destOrd="0" presId="urn:microsoft.com/office/officeart/2011/layout/CircleProcess"/>
    <dgm:cxn modelId="{C0B4FF9E-861B-452D-9AED-8289303492A6}" srcId="{EA8DA7F5-C13E-4AD1-A972-AC4E27DDD671}" destId="{E8AE1E57-619F-4687-B093-BF856385A1B3}" srcOrd="5" destOrd="0" parTransId="{2670E2A8-2A33-4EA9-8C02-B19BDF546BE1}" sibTransId="{AA22DA1E-62CE-4B47-96FF-09EB530A8025}"/>
    <dgm:cxn modelId="{E87EFE68-F14E-4917-9694-D4D5B83DDB56}" type="presOf" srcId="{EA8DA7F5-C13E-4AD1-A972-AC4E27DDD671}" destId="{A261543E-B988-416D-A11A-A8FC17001F3B}" srcOrd="0" destOrd="0" presId="urn:microsoft.com/office/officeart/2011/layout/CircleProcess"/>
    <dgm:cxn modelId="{8AE960F3-0C33-494F-B988-358A8282B016}" type="presOf" srcId="{8CAA6432-B3D4-4F3B-824F-5428B6758CB3}" destId="{B7A951C2-976A-419D-B586-3EB131A41D89}" srcOrd="0" destOrd="0" presId="urn:microsoft.com/office/officeart/2011/layout/CircleProcess"/>
    <dgm:cxn modelId="{CF8A6D16-1537-4D20-8F19-097CD99DBE23}" type="presOf" srcId="{E8AE1E57-619F-4687-B093-BF856385A1B3}" destId="{ABF7C43A-DC75-46F9-B54D-2F495A7637E6}" srcOrd="0" destOrd="0" presId="urn:microsoft.com/office/officeart/2011/layout/CircleProcess"/>
    <dgm:cxn modelId="{792B7CB9-EE6A-48BF-A562-8A460F2F6D6E}" srcId="{EA8DA7F5-C13E-4AD1-A972-AC4E27DDD671}" destId="{53F22145-6474-4B60-9981-6D107F67C329}" srcOrd="1" destOrd="0" parTransId="{365B74C6-CDE8-4592-906E-5B7086152F8B}" sibTransId="{63F8FC43-0597-4D13-9D74-DA3D235795F4}"/>
    <dgm:cxn modelId="{B976D05C-9C9B-4C92-9769-F2030F8E6D7F}" type="presOf" srcId="{E8AE1E57-619F-4687-B093-BF856385A1B3}" destId="{763DE60F-4CD7-423B-9902-DA5CAD42D196}" srcOrd="1" destOrd="0" presId="urn:microsoft.com/office/officeart/2011/layout/CircleProcess"/>
    <dgm:cxn modelId="{97517EA9-31A2-4A65-B3F6-FECCE4D55641}" type="presOf" srcId="{1AF161A2-F579-47DB-9D9B-96AB580EB24C}" destId="{27616B1C-C98D-450A-BF19-92A1DDBE6B47}" srcOrd="1" destOrd="0" presId="urn:microsoft.com/office/officeart/2011/layout/CircleProcess"/>
    <dgm:cxn modelId="{D846DD1C-C7B8-4619-A7F1-8EFDB2AC33E0}" srcId="{EA8DA7F5-C13E-4AD1-A972-AC4E27DDD671}" destId="{8CAA6432-B3D4-4F3B-824F-5428B6758CB3}" srcOrd="3" destOrd="0" parTransId="{B4A06D31-D372-45EF-BB74-D5DEAC1CBE39}" sibTransId="{8945A08A-FB9A-42C9-B466-52F45666CECE}"/>
    <dgm:cxn modelId="{4FA20C49-D01F-4E2E-9AC9-4FE0C7EE5367}" srcId="{EA8DA7F5-C13E-4AD1-A972-AC4E27DDD671}" destId="{DBFF53DD-814D-4581-B1F8-19EB75D40371}" srcOrd="4" destOrd="0" parTransId="{FF722753-37BC-49EA-B666-362BF2633A5B}" sibTransId="{4489FEB5-9221-4B05-BFF1-7E5CBD1C2C39}"/>
    <dgm:cxn modelId="{6382B19C-00E4-4FDB-9D42-073EB8A3129D}" srcId="{EA8DA7F5-C13E-4AD1-A972-AC4E27DDD671}" destId="{1AF161A2-F579-47DB-9D9B-96AB580EB24C}" srcOrd="0" destOrd="0" parTransId="{5C92E6BA-289F-4DE4-8F45-947F36463846}" sibTransId="{61217A30-C139-40D6-A849-F258644B26D3}"/>
    <dgm:cxn modelId="{B4BC06DF-FA68-4F25-90AE-6134EC2D0297}" type="presOf" srcId="{DBFF53DD-814D-4581-B1F8-19EB75D40371}" destId="{1AB9FCD4-C331-4D92-A6D7-F0464CFC69FE}" srcOrd="0" destOrd="0" presId="urn:microsoft.com/office/officeart/2011/layout/CircleProcess"/>
    <dgm:cxn modelId="{868ACDF0-ECCE-486A-B3FC-5B9BE1A4391C}" type="presOf" srcId="{DBFF53DD-814D-4581-B1F8-19EB75D40371}" destId="{EC464825-7B6C-408A-95CF-2DAA43E780D6}" srcOrd="1" destOrd="0" presId="urn:microsoft.com/office/officeart/2011/layout/CircleProcess"/>
    <dgm:cxn modelId="{21C94EE2-F30F-48BD-922C-0658724F8FED}" type="presOf" srcId="{8CAA6432-B3D4-4F3B-824F-5428B6758CB3}" destId="{B62DB266-6CFB-4564-AB2A-0EF5AB14AC8D}" srcOrd="1" destOrd="0" presId="urn:microsoft.com/office/officeart/2011/layout/CircleProcess"/>
    <dgm:cxn modelId="{2DE441D6-FD70-4FC8-BB20-34AD5E9696FE}" type="presParOf" srcId="{A261543E-B988-416D-A11A-A8FC17001F3B}" destId="{87A9D226-496A-47D1-A527-767802B981D2}" srcOrd="0" destOrd="0" presId="urn:microsoft.com/office/officeart/2011/layout/CircleProcess"/>
    <dgm:cxn modelId="{225ED55C-C08B-407E-8F56-1226E19B3D7B}" type="presParOf" srcId="{87A9D226-496A-47D1-A527-767802B981D2}" destId="{C3914572-55A5-43FA-94A2-6688E35900DF}" srcOrd="0" destOrd="0" presId="urn:microsoft.com/office/officeart/2011/layout/CircleProcess"/>
    <dgm:cxn modelId="{42BA7EB3-EBE0-41A2-B5C9-941BE5C54885}" type="presParOf" srcId="{A261543E-B988-416D-A11A-A8FC17001F3B}" destId="{A2475BAF-23E7-48B9-865C-08529E2B3A72}" srcOrd="1" destOrd="0" presId="urn:microsoft.com/office/officeart/2011/layout/CircleProcess"/>
    <dgm:cxn modelId="{9121A3E5-74B9-4012-85DE-D530EF101184}" type="presParOf" srcId="{A2475BAF-23E7-48B9-865C-08529E2B3A72}" destId="{ABF7C43A-DC75-46F9-B54D-2F495A7637E6}" srcOrd="0" destOrd="0" presId="urn:microsoft.com/office/officeart/2011/layout/CircleProcess"/>
    <dgm:cxn modelId="{2900F745-46AC-44E4-A4DE-C29A3587F668}" type="presParOf" srcId="{A261543E-B988-416D-A11A-A8FC17001F3B}" destId="{763DE60F-4CD7-423B-9902-DA5CAD42D196}" srcOrd="2" destOrd="0" presId="urn:microsoft.com/office/officeart/2011/layout/CircleProcess"/>
    <dgm:cxn modelId="{0A97AF52-3605-4278-936F-449F275B1625}" type="presParOf" srcId="{A261543E-B988-416D-A11A-A8FC17001F3B}" destId="{187C1C2C-AEB7-4EA8-A465-D938C2AC7B87}" srcOrd="3" destOrd="0" presId="urn:microsoft.com/office/officeart/2011/layout/CircleProcess"/>
    <dgm:cxn modelId="{AF59C1E0-D23E-43CF-AB7A-208EEDE7FF12}" type="presParOf" srcId="{187C1C2C-AEB7-4EA8-A465-D938C2AC7B87}" destId="{097A46D8-E7AB-47C9-84C8-5E1013318476}" srcOrd="0" destOrd="0" presId="urn:microsoft.com/office/officeart/2011/layout/CircleProcess"/>
    <dgm:cxn modelId="{8B922906-E25D-4E64-ABDC-E5DFF7B9F92C}" type="presParOf" srcId="{A261543E-B988-416D-A11A-A8FC17001F3B}" destId="{1E23F9E6-3A8C-469F-A8CA-D02F2DF6ED85}" srcOrd="4" destOrd="0" presId="urn:microsoft.com/office/officeart/2011/layout/CircleProcess"/>
    <dgm:cxn modelId="{5E6C7C3E-3469-4889-B49A-40E332B3AE1D}" type="presParOf" srcId="{1E23F9E6-3A8C-469F-A8CA-D02F2DF6ED85}" destId="{1AB9FCD4-C331-4D92-A6D7-F0464CFC69FE}" srcOrd="0" destOrd="0" presId="urn:microsoft.com/office/officeart/2011/layout/CircleProcess"/>
    <dgm:cxn modelId="{370D0F54-7665-4C95-B6C7-8055839CF5DE}" type="presParOf" srcId="{A261543E-B988-416D-A11A-A8FC17001F3B}" destId="{EC464825-7B6C-408A-95CF-2DAA43E780D6}" srcOrd="5" destOrd="0" presId="urn:microsoft.com/office/officeart/2011/layout/CircleProcess"/>
    <dgm:cxn modelId="{AD1B041B-CB78-48B4-BFE5-882AD6E66D32}" type="presParOf" srcId="{A261543E-B988-416D-A11A-A8FC17001F3B}" destId="{87E514FA-593F-4044-8CC1-4BEE527DE72D}" srcOrd="6" destOrd="0" presId="urn:microsoft.com/office/officeart/2011/layout/CircleProcess"/>
    <dgm:cxn modelId="{FDED7F13-F1E3-4CFC-8275-56D6BA747702}" type="presParOf" srcId="{87E514FA-593F-4044-8CC1-4BEE527DE72D}" destId="{156EA178-920B-4319-AF26-9AE2A2268715}" srcOrd="0" destOrd="0" presId="urn:microsoft.com/office/officeart/2011/layout/CircleProcess"/>
    <dgm:cxn modelId="{D25C0FC5-DC6E-4EF1-9B04-048B3CBF9177}" type="presParOf" srcId="{A261543E-B988-416D-A11A-A8FC17001F3B}" destId="{E967857F-B4DF-40A3-A1BC-18C2FEF540B0}" srcOrd="7" destOrd="0" presId="urn:microsoft.com/office/officeart/2011/layout/CircleProcess"/>
    <dgm:cxn modelId="{E01B2F32-561B-44E6-B4C1-C8C932E4D7B9}" type="presParOf" srcId="{E967857F-B4DF-40A3-A1BC-18C2FEF540B0}" destId="{B7A951C2-976A-419D-B586-3EB131A41D89}" srcOrd="0" destOrd="0" presId="urn:microsoft.com/office/officeart/2011/layout/CircleProcess"/>
    <dgm:cxn modelId="{42CA29DD-18C4-4A81-8083-2BD60D06C652}" type="presParOf" srcId="{A261543E-B988-416D-A11A-A8FC17001F3B}" destId="{B62DB266-6CFB-4564-AB2A-0EF5AB14AC8D}" srcOrd="8" destOrd="0" presId="urn:microsoft.com/office/officeart/2011/layout/CircleProcess"/>
    <dgm:cxn modelId="{9D16FBAD-5C96-466E-9E02-BCFA44A027CE}" type="presParOf" srcId="{A261543E-B988-416D-A11A-A8FC17001F3B}" destId="{1F297B12-C439-4DEA-B6B4-6AA6B08BBE34}" srcOrd="9" destOrd="0" presId="urn:microsoft.com/office/officeart/2011/layout/CircleProcess"/>
    <dgm:cxn modelId="{6FAE85AE-C75E-4B51-B8C0-BDE036EB06D7}" type="presParOf" srcId="{1F297B12-C439-4DEA-B6B4-6AA6B08BBE34}" destId="{16B4EBA4-2902-4831-9451-6CAAE0EF55CE}" srcOrd="0" destOrd="0" presId="urn:microsoft.com/office/officeart/2011/layout/CircleProcess"/>
    <dgm:cxn modelId="{D1B135C4-1EB0-4CBB-B2E7-5A757BFECA63}" type="presParOf" srcId="{A261543E-B988-416D-A11A-A8FC17001F3B}" destId="{1DC1487A-375E-4088-9BFD-1B20C3F067F4}" srcOrd="10" destOrd="0" presId="urn:microsoft.com/office/officeart/2011/layout/CircleProcess"/>
    <dgm:cxn modelId="{3799E929-4D35-4D48-9318-A81CA72B1B09}" type="presParOf" srcId="{1DC1487A-375E-4088-9BFD-1B20C3F067F4}" destId="{7FD5216E-D0E3-4670-9A39-0A9B5C5D4331}" srcOrd="0" destOrd="0" presId="urn:microsoft.com/office/officeart/2011/layout/CircleProcess"/>
    <dgm:cxn modelId="{21F1FB00-7649-44B3-8A48-C87CA3E92D7E}" type="presParOf" srcId="{A261543E-B988-416D-A11A-A8FC17001F3B}" destId="{30AC60A8-4409-4854-84B5-AEF2275BF06D}" srcOrd="11" destOrd="0" presId="urn:microsoft.com/office/officeart/2011/layout/CircleProcess"/>
    <dgm:cxn modelId="{07566265-1836-4705-8783-00C919F5A307}" type="presParOf" srcId="{A261543E-B988-416D-A11A-A8FC17001F3B}" destId="{E567DC1B-A9AE-4F3F-9E4B-661D93922162}" srcOrd="12" destOrd="0" presId="urn:microsoft.com/office/officeart/2011/layout/CircleProcess"/>
    <dgm:cxn modelId="{117256F9-C2BD-4842-BF51-CBAEB5D689D9}" type="presParOf" srcId="{E567DC1B-A9AE-4F3F-9E4B-661D93922162}" destId="{8927D579-E5E4-492E-994F-5A843D84D62A}" srcOrd="0" destOrd="0" presId="urn:microsoft.com/office/officeart/2011/layout/CircleProcess"/>
    <dgm:cxn modelId="{58AB165E-4B71-4825-A401-5505D888A66E}" type="presParOf" srcId="{A261543E-B988-416D-A11A-A8FC17001F3B}" destId="{FE599388-CD06-49F5-9C88-381EAF5BA02C}" srcOrd="13" destOrd="0" presId="urn:microsoft.com/office/officeart/2011/layout/CircleProcess"/>
    <dgm:cxn modelId="{4E5E4EED-2DC6-4F69-A683-B31DE1AB6B68}" type="presParOf" srcId="{FE599388-CD06-49F5-9C88-381EAF5BA02C}" destId="{6211CFB0-FFBD-4AE5-92CE-8532742AFCBA}" srcOrd="0" destOrd="0" presId="urn:microsoft.com/office/officeart/2011/layout/CircleProcess"/>
    <dgm:cxn modelId="{77AB1A28-AC6E-497C-AD1A-35A8F283079E}" type="presParOf" srcId="{A261543E-B988-416D-A11A-A8FC17001F3B}" destId="{CE1130B5-DFC5-4A21-8061-080088B18259}" srcOrd="14" destOrd="0" presId="urn:microsoft.com/office/officeart/2011/layout/CircleProcess"/>
    <dgm:cxn modelId="{4EE02A54-6BBE-4DC8-900F-803AB0D5E1D3}" type="presParOf" srcId="{A261543E-B988-416D-A11A-A8FC17001F3B}" destId="{59D8DFCF-53C2-428E-B8F9-07AB62A70BB9}" srcOrd="15" destOrd="0" presId="urn:microsoft.com/office/officeart/2011/layout/CircleProcess"/>
    <dgm:cxn modelId="{033B0E6A-6B9F-49B9-B6BC-82A25BE179AF}" type="presParOf" srcId="{59D8DFCF-53C2-428E-B8F9-07AB62A70BB9}" destId="{3C2A45AF-2A60-48C3-9D42-EDA8C3F3B5F5}" srcOrd="0" destOrd="0" presId="urn:microsoft.com/office/officeart/2011/layout/CircleProcess"/>
    <dgm:cxn modelId="{BEB8ED88-008B-4DD4-88FF-65D25A5FEEF8}" type="presParOf" srcId="{A261543E-B988-416D-A11A-A8FC17001F3B}" destId="{CA9D65B7-F1CC-4466-8A1F-5CEAFE778673}" srcOrd="16" destOrd="0" presId="urn:microsoft.com/office/officeart/2011/layout/CircleProcess"/>
    <dgm:cxn modelId="{89776A6A-087F-4341-A341-83554DAE1FB8}" type="presParOf" srcId="{CA9D65B7-F1CC-4466-8A1F-5CEAFE778673}" destId="{7267295D-1F65-43D1-A472-54D2237BAD0D}" srcOrd="0" destOrd="0" presId="urn:microsoft.com/office/officeart/2011/layout/CircleProcess"/>
    <dgm:cxn modelId="{A8D07064-EE84-431E-9FE3-66D6B72AD82A}" type="presParOf" srcId="{A261543E-B988-416D-A11A-A8FC17001F3B}" destId="{27616B1C-C98D-450A-BF19-92A1DDBE6B47}" srcOrd="17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914572-55A5-43FA-94A2-6688E35900DF}">
      <dsp:nvSpPr>
        <dsp:cNvPr id="0" name=""/>
        <dsp:cNvSpPr/>
      </dsp:nvSpPr>
      <dsp:spPr>
        <a:xfrm>
          <a:off x="8041131" y="1849920"/>
          <a:ext cx="1482300" cy="148201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BF7C43A-DC75-46F9-B54D-2F495A7637E6}">
      <dsp:nvSpPr>
        <dsp:cNvPr id="0" name=""/>
        <dsp:cNvSpPr/>
      </dsp:nvSpPr>
      <dsp:spPr>
        <a:xfrm>
          <a:off x="8091044" y="1899329"/>
          <a:ext cx="1383418" cy="1383200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Regional Framework for Sustainability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rgbClr val="FF0000"/>
              </a:solidFill>
            </a:rPr>
            <a:t>SEPT 2017 </a:t>
          </a:r>
          <a:endParaRPr lang="en-US" sz="1100" kern="1200" dirty="0">
            <a:solidFill>
              <a:srgbClr val="FF0000"/>
            </a:solidFill>
          </a:endParaRPr>
        </a:p>
      </dsp:txBody>
      <dsp:txXfrm>
        <a:off x="8288809" y="2096967"/>
        <a:ext cx="987886" cy="987926"/>
      </dsp:txXfrm>
    </dsp:sp>
    <dsp:sp modelId="{097A46D8-E7AB-47C9-84C8-5E1013318476}">
      <dsp:nvSpPr>
        <dsp:cNvPr id="0" name=""/>
        <dsp:cNvSpPr/>
      </dsp:nvSpPr>
      <dsp:spPr>
        <a:xfrm rot="2700000">
          <a:off x="6509964" y="1849753"/>
          <a:ext cx="1482092" cy="1482092"/>
        </a:xfrm>
        <a:prstGeom prst="teardrop">
          <a:avLst>
            <a:gd name="adj" fmla="val 1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AB9FCD4-C331-4D92-A6D7-F0464CFC69FE}">
      <dsp:nvSpPr>
        <dsp:cNvPr id="0" name=""/>
        <dsp:cNvSpPr/>
      </dsp:nvSpPr>
      <dsp:spPr>
        <a:xfrm>
          <a:off x="6559772" y="1899329"/>
          <a:ext cx="1383418" cy="1383200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Declaration of measles elimination in the Americas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rgbClr val="FF0000"/>
              </a:solidFill>
            </a:rPr>
            <a:t>SEPT 2016</a:t>
          </a:r>
          <a:endParaRPr lang="en-US" sz="1100" kern="1200" dirty="0">
            <a:solidFill>
              <a:srgbClr val="FF0000"/>
            </a:solidFill>
          </a:endParaRPr>
        </a:p>
      </dsp:txBody>
      <dsp:txXfrm>
        <a:off x="6757538" y="2096967"/>
        <a:ext cx="987886" cy="987926"/>
      </dsp:txXfrm>
    </dsp:sp>
    <dsp:sp modelId="{156EA178-920B-4319-AF26-9AE2A2268715}">
      <dsp:nvSpPr>
        <dsp:cNvPr id="0" name=""/>
        <dsp:cNvSpPr/>
      </dsp:nvSpPr>
      <dsp:spPr>
        <a:xfrm rot="2700000">
          <a:off x="4978693" y="1849753"/>
          <a:ext cx="1482092" cy="1482092"/>
        </a:xfrm>
        <a:prstGeom prst="teardrop">
          <a:avLst>
            <a:gd name="adj" fmla="val 1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7A951C2-976A-419D-B586-3EB131A41D89}">
      <dsp:nvSpPr>
        <dsp:cNvPr id="0" name=""/>
        <dsp:cNvSpPr/>
      </dsp:nvSpPr>
      <dsp:spPr>
        <a:xfrm>
          <a:off x="5028501" y="1899329"/>
          <a:ext cx="1383418" cy="1383200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IEC/ NCV/ MOH/PAHO* Meeting for presenting Regional Report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rgbClr val="FF0000"/>
              </a:solidFill>
            </a:rPr>
            <a:t>AUG 4 y 5 2016</a:t>
          </a:r>
          <a:endParaRPr lang="en-US" sz="1100" kern="1200" dirty="0">
            <a:solidFill>
              <a:srgbClr val="FF0000"/>
            </a:solidFill>
          </a:endParaRPr>
        </a:p>
      </dsp:txBody>
      <dsp:txXfrm>
        <a:off x="5226267" y="2096967"/>
        <a:ext cx="987886" cy="987926"/>
      </dsp:txXfrm>
    </dsp:sp>
    <dsp:sp modelId="{16B4EBA4-2902-4831-9451-6CAAE0EF55CE}">
      <dsp:nvSpPr>
        <dsp:cNvPr id="0" name=""/>
        <dsp:cNvSpPr/>
      </dsp:nvSpPr>
      <dsp:spPr>
        <a:xfrm rot="2700000">
          <a:off x="3447422" y="1849753"/>
          <a:ext cx="1482092" cy="1482092"/>
        </a:xfrm>
        <a:prstGeom prst="teardrop">
          <a:avLst>
            <a:gd name="adj" fmla="val 1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FD5216E-D0E3-4670-9A39-0A9B5C5D4331}">
      <dsp:nvSpPr>
        <dsp:cNvPr id="0" name=""/>
        <dsp:cNvSpPr/>
      </dsp:nvSpPr>
      <dsp:spPr>
        <a:xfrm>
          <a:off x="3497230" y="1899329"/>
          <a:ext cx="1383418" cy="1383200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Drafting the Regional Report for Measles Elimination Declaration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rgbClr val="FF0000"/>
              </a:solidFill>
            </a:rPr>
            <a:t>JUNE-JULY 2016</a:t>
          </a:r>
          <a:r>
            <a:rPr lang="en-US" sz="1100" kern="1200" dirty="0" smtClean="0">
              <a:solidFill>
                <a:srgbClr val="FF0000"/>
              </a:solidFill>
            </a:rPr>
            <a:t> </a:t>
          </a:r>
          <a:endParaRPr lang="en-US" sz="1100" kern="1200" dirty="0">
            <a:solidFill>
              <a:srgbClr val="FF0000"/>
            </a:solidFill>
          </a:endParaRPr>
        </a:p>
      </dsp:txBody>
      <dsp:txXfrm>
        <a:off x="3694053" y="2096967"/>
        <a:ext cx="987886" cy="987926"/>
      </dsp:txXfrm>
    </dsp:sp>
    <dsp:sp modelId="{8927D579-E5E4-492E-994F-5A843D84D62A}">
      <dsp:nvSpPr>
        <dsp:cNvPr id="0" name=""/>
        <dsp:cNvSpPr/>
      </dsp:nvSpPr>
      <dsp:spPr>
        <a:xfrm rot="2700000">
          <a:off x="1916150" y="1849753"/>
          <a:ext cx="1482092" cy="1482092"/>
        </a:xfrm>
        <a:prstGeom prst="teardrop">
          <a:avLst>
            <a:gd name="adj" fmla="val 1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211CFB0-FFBD-4AE5-92CE-8532742AFCBA}">
      <dsp:nvSpPr>
        <dsp:cNvPr id="0" name=""/>
        <dsp:cNvSpPr/>
      </dsp:nvSpPr>
      <dsp:spPr>
        <a:xfrm>
          <a:off x="1965958" y="1899329"/>
          <a:ext cx="1383418" cy="1383200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Review of the countries updates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 </a:t>
          </a:r>
          <a:r>
            <a:rPr lang="en-US" sz="1100" b="1" kern="1200" dirty="0" smtClean="0">
              <a:solidFill>
                <a:srgbClr val="FF0000"/>
              </a:solidFill>
            </a:rPr>
            <a:t>APRIL – MAY 2016</a:t>
          </a:r>
          <a:endParaRPr lang="en-US" sz="1100" kern="1200" dirty="0">
            <a:solidFill>
              <a:srgbClr val="FF0000"/>
            </a:solidFill>
          </a:endParaRPr>
        </a:p>
      </dsp:txBody>
      <dsp:txXfrm>
        <a:off x="2162782" y="2096967"/>
        <a:ext cx="987886" cy="987926"/>
      </dsp:txXfrm>
    </dsp:sp>
    <dsp:sp modelId="{3C2A45AF-2A60-48C3-9D42-EDA8C3F3B5F5}">
      <dsp:nvSpPr>
        <dsp:cNvPr id="0" name=""/>
        <dsp:cNvSpPr/>
      </dsp:nvSpPr>
      <dsp:spPr>
        <a:xfrm rot="2700000">
          <a:off x="384879" y="1849753"/>
          <a:ext cx="1482092" cy="1482092"/>
        </a:xfrm>
        <a:prstGeom prst="teardrop">
          <a:avLst>
            <a:gd name="adj" fmla="val 1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267295D-1F65-43D1-A472-54D2237BAD0D}">
      <dsp:nvSpPr>
        <dsp:cNvPr id="0" name=""/>
        <dsp:cNvSpPr/>
      </dsp:nvSpPr>
      <dsp:spPr>
        <a:xfrm>
          <a:off x="433745" y="1899329"/>
          <a:ext cx="1383418" cy="1383200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Request updates from countries.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rgbClr val="FF0000"/>
              </a:solidFill>
            </a:rPr>
            <a:t>FEB 2016</a:t>
          </a:r>
          <a:endParaRPr lang="en-US" sz="1100" b="1" kern="1200" dirty="0">
            <a:solidFill>
              <a:srgbClr val="FF0000"/>
            </a:solidFill>
          </a:endParaRPr>
        </a:p>
      </dsp:txBody>
      <dsp:txXfrm>
        <a:off x="631511" y="2096967"/>
        <a:ext cx="987886" cy="9879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679A75-5F29-4807-8BEB-A975B472F581}" type="datetimeFigureOut">
              <a:rPr lang="es-ES" smtClean="0"/>
              <a:t>21/04/2016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A69838-5A1E-4721-AC14-DE619823A60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6851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noProof="0" dirty="0" smtClean="0"/>
              <a:t>Finally, the next steps to declare measles elimination in the Americas is a process that started in February of this year, with requesting that countries update their elimination reports for the period 2012-2015. These reports should be reviewed, discussed and signed by members of the National Commissions to verify elimination in each country.</a:t>
            </a:r>
          </a:p>
          <a:p>
            <a:endParaRPr lang="en-US" noProof="0" dirty="0" smtClean="0"/>
          </a:p>
          <a:p>
            <a:r>
              <a:rPr lang="en-US" baseline="0" noProof="0" dirty="0" smtClean="0"/>
              <a:t>Each country report will be reviewed between April and May.</a:t>
            </a:r>
          </a:p>
          <a:p>
            <a:r>
              <a:rPr lang="en-US" baseline="0" noProof="0" dirty="0" smtClean="0"/>
              <a:t> </a:t>
            </a:r>
          </a:p>
          <a:p>
            <a:r>
              <a:rPr lang="en-US" baseline="0" noProof="0" dirty="0" smtClean="0"/>
              <a:t>A Preliminary Report on the Declaration of Measles Elimination will be developed between June and July, after reliable evidence on the outbreak in Brazil is presented.</a:t>
            </a:r>
          </a:p>
          <a:p>
            <a:endParaRPr lang="en-US" baseline="0" noProof="0" dirty="0" smtClean="0"/>
          </a:p>
          <a:p>
            <a:r>
              <a:rPr lang="en-US" baseline="0" noProof="0" dirty="0" smtClean="0"/>
              <a:t>In August, there will be a regional meeting with members of the IEC, National Commissions, officials from the Ministries of Health and PAHO to present the Preliminary Report to be approved, if that is the case.</a:t>
            </a:r>
          </a:p>
          <a:p>
            <a:endParaRPr lang="en-US" baseline="0" noProof="0" dirty="0" smtClean="0"/>
          </a:p>
          <a:p>
            <a:r>
              <a:rPr lang="en-US" baseline="0" noProof="0" dirty="0" smtClean="0"/>
              <a:t>In September 2016, the Region will be ready to declare measles elimination. In September 2017, the proposal for a Resolution will be presented to the Pan American Sanitary Conference to request commitment from the countries to endorse the Regional Framework for the Sustainability of Measles/Rubella/CRS Elimination.</a:t>
            </a:r>
            <a:endParaRPr lang="en-US" dirty="0" smtClean="0"/>
          </a:p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0EC39-7189-4DDE-8DC8-258587AC0554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0427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D5A9-4608-470F-B150-CD0616F5112B}" type="datetimeFigureOut">
              <a:rPr lang="es-ES" smtClean="0"/>
              <a:t>21/04/2016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EAB53-AF5B-4596-B4E3-B3029C1EB45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4293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D5A9-4608-470F-B150-CD0616F5112B}" type="datetimeFigureOut">
              <a:rPr lang="es-ES" smtClean="0"/>
              <a:t>21/04/2016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EAB53-AF5B-4596-B4E3-B3029C1EB45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1879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D5A9-4608-470F-B150-CD0616F5112B}" type="datetimeFigureOut">
              <a:rPr lang="es-ES" smtClean="0"/>
              <a:t>21/04/2016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EAB53-AF5B-4596-B4E3-B3029C1EB45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3403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D5A9-4608-470F-B150-CD0616F5112B}" type="datetimeFigureOut">
              <a:rPr lang="es-ES" smtClean="0"/>
              <a:t>21/04/2016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EAB53-AF5B-4596-B4E3-B3029C1EB45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1010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D5A9-4608-470F-B150-CD0616F5112B}" type="datetimeFigureOut">
              <a:rPr lang="es-ES" smtClean="0"/>
              <a:t>21/04/2016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EAB53-AF5B-4596-B4E3-B3029C1EB45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5991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D5A9-4608-470F-B150-CD0616F5112B}" type="datetimeFigureOut">
              <a:rPr lang="es-ES" smtClean="0"/>
              <a:t>21/04/2016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EAB53-AF5B-4596-B4E3-B3029C1EB45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1330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D5A9-4608-470F-B150-CD0616F5112B}" type="datetimeFigureOut">
              <a:rPr lang="es-ES" smtClean="0"/>
              <a:t>21/04/2016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EAB53-AF5B-4596-B4E3-B3029C1EB45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6624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D5A9-4608-470F-B150-CD0616F5112B}" type="datetimeFigureOut">
              <a:rPr lang="es-ES" smtClean="0"/>
              <a:t>21/04/2016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EAB53-AF5B-4596-B4E3-B3029C1EB45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520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D5A9-4608-470F-B150-CD0616F5112B}" type="datetimeFigureOut">
              <a:rPr lang="es-ES" smtClean="0"/>
              <a:t>21/04/2016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EAB53-AF5B-4596-B4E3-B3029C1EB45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0845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D5A9-4608-470F-B150-CD0616F5112B}" type="datetimeFigureOut">
              <a:rPr lang="es-ES" smtClean="0"/>
              <a:t>21/04/2016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EAB53-AF5B-4596-B4E3-B3029C1EB45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2619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D5A9-4608-470F-B150-CD0616F5112B}" type="datetimeFigureOut">
              <a:rPr lang="es-ES" smtClean="0"/>
              <a:t>21/04/2016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EAB53-AF5B-4596-B4E3-B3029C1EB45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8569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5D5A9-4608-470F-B150-CD0616F5112B}" type="datetimeFigureOut">
              <a:rPr lang="es-ES" smtClean="0"/>
              <a:t>21/04/2016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EAB53-AF5B-4596-B4E3-B3029C1EB45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168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2790160587"/>
              </p:ext>
            </p:extLst>
          </p:nvPr>
        </p:nvGraphicFramePr>
        <p:xfrm>
          <a:off x="-381000" y="228600"/>
          <a:ext cx="96012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/>
              <a:t>Roadmap to declare measles elimination in the </a:t>
            </a:r>
            <a:r>
              <a:rPr lang="en-US" b="1" dirty="0" smtClean="0"/>
              <a:t>Americas, </a:t>
            </a:r>
            <a:r>
              <a:rPr lang="en-US" b="1" dirty="0"/>
              <a:t>2016-2017</a:t>
            </a:r>
          </a:p>
        </p:txBody>
      </p:sp>
      <p:sp>
        <p:nvSpPr>
          <p:cNvPr id="5" name="19 Forma libre"/>
          <p:cNvSpPr/>
          <p:nvPr/>
        </p:nvSpPr>
        <p:spPr>
          <a:xfrm>
            <a:off x="33338" y="3624263"/>
            <a:ext cx="1498600" cy="881062"/>
          </a:xfrm>
          <a:custGeom>
            <a:avLst/>
            <a:gdLst>
              <a:gd name="connsiteX0" fmla="*/ 0 w 1499212"/>
              <a:gd name="connsiteY0" fmla="*/ 0 h 880529"/>
              <a:gd name="connsiteX1" fmla="*/ 1499212 w 1499212"/>
              <a:gd name="connsiteY1" fmla="*/ 0 h 880529"/>
              <a:gd name="connsiteX2" fmla="*/ 1499212 w 1499212"/>
              <a:gd name="connsiteY2" fmla="*/ 880529 h 880529"/>
              <a:gd name="connsiteX3" fmla="*/ 0 w 1499212"/>
              <a:gd name="connsiteY3" fmla="*/ 880529 h 880529"/>
              <a:gd name="connsiteX4" fmla="*/ 0 w 1499212"/>
              <a:gd name="connsiteY4" fmla="*/ 0 h 880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9212" h="880529">
                <a:moveTo>
                  <a:pt x="0" y="0"/>
                </a:moveTo>
                <a:lnTo>
                  <a:pt x="1499212" y="0"/>
                </a:lnTo>
                <a:lnTo>
                  <a:pt x="1499212" y="880529"/>
                </a:lnTo>
                <a:lnTo>
                  <a:pt x="0" y="88052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marL="114300" lvl="1" indent="-114300" defTabSz="622300" fontAlgn="auto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1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Standardized template</a:t>
            </a:r>
          </a:p>
          <a:p>
            <a:pPr marL="114300" lvl="1" indent="-114300" defTabSz="622300" fontAlgn="auto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1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Period: 2012-15</a:t>
            </a:r>
          </a:p>
          <a:p>
            <a:pPr marL="114300" lvl="1" indent="-114300" defTabSz="622300" fontAlgn="auto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1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Signed by </a:t>
            </a:r>
            <a:r>
              <a:rPr lang="en-US" sz="1400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National Verification Commission (NCV)</a:t>
            </a:r>
            <a:endParaRPr lang="en-US" sz="14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6" name="16 Forma libre"/>
          <p:cNvSpPr/>
          <p:nvPr/>
        </p:nvSpPr>
        <p:spPr>
          <a:xfrm>
            <a:off x="1547813" y="3640138"/>
            <a:ext cx="1500187" cy="881062"/>
          </a:xfrm>
          <a:custGeom>
            <a:avLst/>
            <a:gdLst>
              <a:gd name="connsiteX0" fmla="*/ 0 w 1499212"/>
              <a:gd name="connsiteY0" fmla="*/ 0 h 880529"/>
              <a:gd name="connsiteX1" fmla="*/ 1499212 w 1499212"/>
              <a:gd name="connsiteY1" fmla="*/ 0 h 880529"/>
              <a:gd name="connsiteX2" fmla="*/ 1499212 w 1499212"/>
              <a:gd name="connsiteY2" fmla="*/ 880529 h 880529"/>
              <a:gd name="connsiteX3" fmla="*/ 0 w 1499212"/>
              <a:gd name="connsiteY3" fmla="*/ 880529 h 880529"/>
              <a:gd name="connsiteX4" fmla="*/ 0 w 1499212"/>
              <a:gd name="connsiteY4" fmla="*/ 0 h 880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9212" h="880529">
                <a:moveTo>
                  <a:pt x="0" y="0"/>
                </a:moveTo>
                <a:lnTo>
                  <a:pt x="1499212" y="0"/>
                </a:lnTo>
                <a:lnTo>
                  <a:pt x="1499212" y="880529"/>
                </a:lnTo>
                <a:lnTo>
                  <a:pt x="0" y="88052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marL="114300" lvl="1" indent="-114300" defTabSz="622300" fontAlgn="auto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1400" dirty="0">
                <a:solidFill>
                  <a:prstClr val="black"/>
                </a:solidFill>
              </a:rPr>
              <a:t>PAHO + IEC</a:t>
            </a:r>
          </a:p>
        </p:txBody>
      </p:sp>
      <p:sp>
        <p:nvSpPr>
          <p:cNvPr id="7" name="16 Forma libre"/>
          <p:cNvSpPr/>
          <p:nvPr/>
        </p:nvSpPr>
        <p:spPr>
          <a:xfrm>
            <a:off x="3149600" y="3624263"/>
            <a:ext cx="1498600" cy="881062"/>
          </a:xfrm>
          <a:custGeom>
            <a:avLst/>
            <a:gdLst>
              <a:gd name="connsiteX0" fmla="*/ 0 w 1499212"/>
              <a:gd name="connsiteY0" fmla="*/ 0 h 880529"/>
              <a:gd name="connsiteX1" fmla="*/ 1499212 w 1499212"/>
              <a:gd name="connsiteY1" fmla="*/ 0 h 880529"/>
              <a:gd name="connsiteX2" fmla="*/ 1499212 w 1499212"/>
              <a:gd name="connsiteY2" fmla="*/ 880529 h 880529"/>
              <a:gd name="connsiteX3" fmla="*/ 0 w 1499212"/>
              <a:gd name="connsiteY3" fmla="*/ 880529 h 880529"/>
              <a:gd name="connsiteX4" fmla="*/ 0 w 1499212"/>
              <a:gd name="connsiteY4" fmla="*/ 0 h 880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9212" h="880529">
                <a:moveTo>
                  <a:pt x="0" y="0"/>
                </a:moveTo>
                <a:lnTo>
                  <a:pt x="1499212" y="0"/>
                </a:lnTo>
                <a:lnTo>
                  <a:pt x="1499212" y="880529"/>
                </a:lnTo>
                <a:lnTo>
                  <a:pt x="0" y="88052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marL="114300" lvl="1" indent="-114300" defTabSz="622300" fontAlgn="auto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1400" dirty="0">
                <a:solidFill>
                  <a:prstClr val="black"/>
                </a:solidFill>
              </a:rPr>
              <a:t>PAHO + IEC</a:t>
            </a:r>
          </a:p>
        </p:txBody>
      </p:sp>
      <p:sp>
        <p:nvSpPr>
          <p:cNvPr id="8" name="13 Forma libre"/>
          <p:cNvSpPr/>
          <p:nvPr/>
        </p:nvSpPr>
        <p:spPr>
          <a:xfrm>
            <a:off x="7543800" y="3581400"/>
            <a:ext cx="1524000" cy="930275"/>
          </a:xfrm>
          <a:custGeom>
            <a:avLst/>
            <a:gdLst>
              <a:gd name="connsiteX0" fmla="*/ 0 w 1499212"/>
              <a:gd name="connsiteY0" fmla="*/ 0 h 880529"/>
              <a:gd name="connsiteX1" fmla="*/ 1499212 w 1499212"/>
              <a:gd name="connsiteY1" fmla="*/ 0 h 880529"/>
              <a:gd name="connsiteX2" fmla="*/ 1499212 w 1499212"/>
              <a:gd name="connsiteY2" fmla="*/ 880529 h 880529"/>
              <a:gd name="connsiteX3" fmla="*/ 0 w 1499212"/>
              <a:gd name="connsiteY3" fmla="*/ 880529 h 880529"/>
              <a:gd name="connsiteX4" fmla="*/ 0 w 1499212"/>
              <a:gd name="connsiteY4" fmla="*/ 0 h 880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9212" h="880529">
                <a:moveTo>
                  <a:pt x="0" y="0"/>
                </a:moveTo>
                <a:lnTo>
                  <a:pt x="1499212" y="0"/>
                </a:lnTo>
                <a:lnTo>
                  <a:pt x="1499212" y="880529"/>
                </a:lnTo>
                <a:lnTo>
                  <a:pt x="0" y="88052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marL="114300" lvl="1" indent="-114300" defTabSz="622300">
              <a:spcAft>
                <a:spcPct val="15000"/>
              </a:spcAft>
              <a:buFontTx/>
              <a:buChar char="••"/>
              <a:defRPr/>
            </a:pPr>
            <a:r>
              <a:rPr lang="en-US" sz="1400" dirty="0"/>
              <a:t>To be presented during PAHO’s Sanitary </a:t>
            </a:r>
            <a:r>
              <a:rPr lang="en-US" sz="1400" dirty="0" smtClean="0"/>
              <a:t>Conference</a:t>
            </a:r>
            <a:r>
              <a:rPr lang="en-US" sz="1400" dirty="0"/>
              <a:t> </a:t>
            </a:r>
            <a:r>
              <a:rPr lang="en-US" sz="1400" dirty="0" smtClean="0">
                <a:solidFill>
                  <a:prstClr val="black"/>
                </a:solidFill>
              </a:rPr>
              <a:t>(2017)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200" y="5467290"/>
            <a:ext cx="7086600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b="0" dirty="0">
                <a:solidFill>
                  <a:prstClr val="black"/>
                </a:solidFill>
              </a:rPr>
              <a:t>The last </a:t>
            </a:r>
            <a:r>
              <a:rPr lang="en-US" sz="2000" b="0" dirty="0" smtClean="0">
                <a:solidFill>
                  <a:prstClr val="black"/>
                </a:solidFill>
              </a:rPr>
              <a:t>confirmed case </a:t>
            </a:r>
            <a:r>
              <a:rPr lang="en-US" sz="2000" b="0" dirty="0">
                <a:solidFill>
                  <a:prstClr val="black"/>
                </a:solidFill>
              </a:rPr>
              <a:t>in Brazil was </a:t>
            </a:r>
            <a:r>
              <a:rPr lang="en-US" sz="2000" dirty="0">
                <a:solidFill>
                  <a:prstClr val="black"/>
                </a:solidFill>
              </a:rPr>
              <a:t>July 6, 2015</a:t>
            </a:r>
            <a:r>
              <a:rPr lang="en-US" sz="2000" dirty="0" smtClean="0">
                <a:solidFill>
                  <a:prstClr val="black"/>
                </a:solidFill>
              </a:rPr>
              <a:t>.</a:t>
            </a:r>
            <a:endParaRPr lang="en-US" sz="2000" dirty="0">
              <a:solidFill>
                <a:prstClr val="black"/>
              </a:solidFill>
            </a:endParaRPr>
          </a:p>
        </p:txBody>
      </p:sp>
      <p:pic>
        <p:nvPicPr>
          <p:cNvPr id="53257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667250"/>
            <a:ext cx="1981200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6200" y="6154579"/>
            <a:ext cx="5638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*IEC: International Expert Committee;  NCV: National Verification Committees;   MOH: Ministry of Health</a:t>
            </a:r>
            <a:endParaRPr lang="es-ES" sz="1000" dirty="0"/>
          </a:p>
        </p:txBody>
      </p:sp>
    </p:spTree>
    <p:extLst>
      <p:ext uri="{BB962C8B-B14F-4D97-AF65-F5344CB8AC3E}">
        <p14:creationId xmlns:p14="http://schemas.microsoft.com/office/powerpoint/2010/main" val="163461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317</Words>
  <Application>Microsoft Office PowerPoint</Application>
  <PresentationFormat>On-screen Show (4:3)</PresentationFormat>
  <Paragraphs>31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Roadmap to declare measles elimination in the Americas, 2016-2017</vt:lpstr>
    </vt:vector>
  </TitlesOfParts>
  <Company>PAHO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Roadmap to declare measles elimination in the Americas 2016-2017</dc:title>
  <dc:creator>Pastor, Dra. Desiree (WDC)</dc:creator>
  <cp:lastModifiedBy>Pacis, Ms. Carmelita Lucia (WDC)</cp:lastModifiedBy>
  <cp:revision>10</cp:revision>
  <dcterms:created xsi:type="dcterms:W3CDTF">2016-04-21T15:17:20Z</dcterms:created>
  <dcterms:modified xsi:type="dcterms:W3CDTF">2016-04-21T21:22:22Z</dcterms:modified>
</cp:coreProperties>
</file>