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36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Cases</c:v>
                </c:pt>
              </c:strCache>
            </c:strRef>
          </c:tx>
          <c:invertIfNegative val="0"/>
          <c:cat>
            <c:strRef>
              <c:f>Sheet1!$A$2:$A$22</c:f>
              <c:strCache>
                <c:ptCount val="21"/>
                <c:pt idx="0">
                  <c:v>CUB</c:v>
                </c:pt>
                <c:pt idx="1">
                  <c:v>HND</c:v>
                </c:pt>
                <c:pt idx="2">
                  <c:v>NIC</c:v>
                </c:pt>
                <c:pt idx="3">
                  <c:v>URY</c:v>
                </c:pt>
                <c:pt idx="4">
                  <c:v>VEN</c:v>
                </c:pt>
                <c:pt idx="5">
                  <c:v>MEX</c:v>
                </c:pt>
                <c:pt idx="6">
                  <c:v>GTM</c:v>
                </c:pt>
                <c:pt idx="7">
                  <c:v>PAN</c:v>
                </c:pt>
                <c:pt idx="8">
                  <c:v>CAR</c:v>
                </c:pt>
                <c:pt idx="9">
                  <c:v>COL</c:v>
                </c:pt>
                <c:pt idx="10">
                  <c:v>PRY</c:v>
                </c:pt>
                <c:pt idx="11">
                  <c:v>CHL</c:v>
                </c:pt>
                <c:pt idx="12">
                  <c:v>BRA</c:v>
                </c:pt>
                <c:pt idx="13">
                  <c:v>CRI</c:v>
                </c:pt>
                <c:pt idx="14">
                  <c:v>HTI</c:v>
                </c:pt>
                <c:pt idx="15">
                  <c:v>BOL</c:v>
                </c:pt>
                <c:pt idx="16">
                  <c:v>SLV</c:v>
                </c:pt>
                <c:pt idx="17">
                  <c:v>PER</c:v>
                </c:pt>
                <c:pt idx="18">
                  <c:v>ECU</c:v>
                </c:pt>
                <c:pt idx="19">
                  <c:v>ARG</c:v>
                </c:pt>
                <c:pt idx="20">
                  <c:v>DOM</c:v>
                </c:pt>
              </c:strCache>
            </c:strRef>
          </c:cat>
          <c:val>
            <c:numRef>
              <c:f>Sheet1!$B$2:$B$22</c:f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Classified</c:v>
                </c:pt>
              </c:strCache>
            </c:strRef>
          </c:tx>
          <c:invertIfNegative val="0"/>
          <c:cat>
            <c:strRef>
              <c:f>Sheet1!$A$2:$A$22</c:f>
              <c:strCache>
                <c:ptCount val="21"/>
                <c:pt idx="0">
                  <c:v>CUB</c:v>
                </c:pt>
                <c:pt idx="1">
                  <c:v>HND</c:v>
                </c:pt>
                <c:pt idx="2">
                  <c:v>NIC</c:v>
                </c:pt>
                <c:pt idx="3">
                  <c:v>URY</c:v>
                </c:pt>
                <c:pt idx="4">
                  <c:v>VEN</c:v>
                </c:pt>
                <c:pt idx="5">
                  <c:v>MEX</c:v>
                </c:pt>
                <c:pt idx="6">
                  <c:v>GTM</c:v>
                </c:pt>
                <c:pt idx="7">
                  <c:v>PAN</c:v>
                </c:pt>
                <c:pt idx="8">
                  <c:v>CAR</c:v>
                </c:pt>
                <c:pt idx="9">
                  <c:v>COL</c:v>
                </c:pt>
                <c:pt idx="10">
                  <c:v>PRY</c:v>
                </c:pt>
                <c:pt idx="11">
                  <c:v>CHL</c:v>
                </c:pt>
                <c:pt idx="12">
                  <c:v>BRA</c:v>
                </c:pt>
                <c:pt idx="13">
                  <c:v>CRI</c:v>
                </c:pt>
                <c:pt idx="14">
                  <c:v>HTI</c:v>
                </c:pt>
                <c:pt idx="15">
                  <c:v>BOL</c:v>
                </c:pt>
                <c:pt idx="16">
                  <c:v>SLV</c:v>
                </c:pt>
                <c:pt idx="17">
                  <c:v>PER</c:v>
                </c:pt>
                <c:pt idx="18">
                  <c:v>ECU</c:v>
                </c:pt>
                <c:pt idx="19">
                  <c:v>ARG</c:v>
                </c:pt>
                <c:pt idx="20">
                  <c:v>DOM</c:v>
                </c:pt>
              </c:strCache>
            </c:strRef>
          </c:cat>
          <c:val>
            <c:numRef>
              <c:f>Sheet1!$C$2:$C$22</c:f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Pending</c:v>
                </c:pt>
              </c:strCache>
            </c:strRef>
          </c:tx>
          <c:invertIfNegative val="0"/>
          <c:cat>
            <c:strRef>
              <c:f>Sheet1!$A$2:$A$22</c:f>
              <c:strCache>
                <c:ptCount val="21"/>
                <c:pt idx="0">
                  <c:v>CUB</c:v>
                </c:pt>
                <c:pt idx="1">
                  <c:v>HND</c:v>
                </c:pt>
                <c:pt idx="2">
                  <c:v>NIC</c:v>
                </c:pt>
                <c:pt idx="3">
                  <c:v>URY</c:v>
                </c:pt>
                <c:pt idx="4">
                  <c:v>VEN</c:v>
                </c:pt>
                <c:pt idx="5">
                  <c:v>MEX</c:v>
                </c:pt>
                <c:pt idx="6">
                  <c:v>GTM</c:v>
                </c:pt>
                <c:pt idx="7">
                  <c:v>PAN</c:v>
                </c:pt>
                <c:pt idx="8">
                  <c:v>CAR</c:v>
                </c:pt>
                <c:pt idx="9">
                  <c:v>COL</c:v>
                </c:pt>
                <c:pt idx="10">
                  <c:v>PRY</c:v>
                </c:pt>
                <c:pt idx="11">
                  <c:v>CHL</c:v>
                </c:pt>
                <c:pt idx="12">
                  <c:v>BRA</c:v>
                </c:pt>
                <c:pt idx="13">
                  <c:v>CRI</c:v>
                </c:pt>
                <c:pt idx="14">
                  <c:v>HTI</c:v>
                </c:pt>
                <c:pt idx="15">
                  <c:v>BOL</c:v>
                </c:pt>
                <c:pt idx="16">
                  <c:v>SLV</c:v>
                </c:pt>
                <c:pt idx="17">
                  <c:v>PER</c:v>
                </c:pt>
                <c:pt idx="18">
                  <c:v>ECU</c:v>
                </c:pt>
                <c:pt idx="19">
                  <c:v>ARG</c:v>
                </c:pt>
                <c:pt idx="20">
                  <c:v>DOM</c:v>
                </c:pt>
              </c:strCache>
            </c:strRef>
          </c:cat>
          <c:val>
            <c:numRef>
              <c:f>Sheet1!$D$2:$D$22</c:f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% Classified</c:v>
                </c:pt>
              </c:strCache>
            </c:strRef>
          </c:tx>
          <c:spPr>
            <a:solidFill>
              <a:srgbClr val="008080"/>
            </a:solidFill>
          </c:spPr>
          <c:invertIfNegative val="0"/>
          <c:cat>
            <c:strRef>
              <c:f>Sheet1!$A$2:$A$22</c:f>
              <c:strCache>
                <c:ptCount val="21"/>
                <c:pt idx="0">
                  <c:v>CUB</c:v>
                </c:pt>
                <c:pt idx="1">
                  <c:v>HND</c:v>
                </c:pt>
                <c:pt idx="2">
                  <c:v>NIC</c:v>
                </c:pt>
                <c:pt idx="3">
                  <c:v>URY</c:v>
                </c:pt>
                <c:pt idx="4">
                  <c:v>VEN</c:v>
                </c:pt>
                <c:pt idx="5">
                  <c:v>MEX</c:v>
                </c:pt>
                <c:pt idx="6">
                  <c:v>GTM</c:v>
                </c:pt>
                <c:pt idx="7">
                  <c:v>PAN</c:v>
                </c:pt>
                <c:pt idx="8">
                  <c:v>CAR</c:v>
                </c:pt>
                <c:pt idx="9">
                  <c:v>COL</c:v>
                </c:pt>
                <c:pt idx="10">
                  <c:v>PRY</c:v>
                </c:pt>
                <c:pt idx="11">
                  <c:v>CHL</c:v>
                </c:pt>
                <c:pt idx="12">
                  <c:v>BRA</c:v>
                </c:pt>
                <c:pt idx="13">
                  <c:v>CRI</c:v>
                </c:pt>
                <c:pt idx="14">
                  <c:v>HTI</c:v>
                </c:pt>
                <c:pt idx="15">
                  <c:v>BOL</c:v>
                </c:pt>
                <c:pt idx="16">
                  <c:v>SLV</c:v>
                </c:pt>
                <c:pt idx="17">
                  <c:v>PER</c:v>
                </c:pt>
                <c:pt idx="18">
                  <c:v>ECU</c:v>
                </c:pt>
                <c:pt idx="19">
                  <c:v>ARG</c:v>
                </c:pt>
                <c:pt idx="20">
                  <c:v>DOM</c:v>
                </c:pt>
              </c:strCache>
            </c:strRef>
          </c:cat>
          <c:val>
            <c:numRef>
              <c:f>Sheet1!$E$2:$E$22</c:f>
              <c:numCache>
                <c:formatCode>0</c:formatCode>
                <c:ptCount val="21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99.846625766871171</c:v>
                </c:pt>
                <c:pt idx="6">
                  <c:v>99.431818181818173</c:v>
                </c:pt>
                <c:pt idx="7">
                  <c:v>98.630136986301366</c:v>
                </c:pt>
                <c:pt idx="8">
                  <c:v>98.6013986013986</c:v>
                </c:pt>
                <c:pt idx="9">
                  <c:v>97.060195986934204</c:v>
                </c:pt>
                <c:pt idx="10">
                  <c:v>97.007042253521121</c:v>
                </c:pt>
                <c:pt idx="11">
                  <c:v>96.728307254623047</c:v>
                </c:pt>
                <c:pt idx="12">
                  <c:v>95.971767946290242</c:v>
                </c:pt>
                <c:pt idx="13">
                  <c:v>95.454545454545453</c:v>
                </c:pt>
                <c:pt idx="14">
                  <c:v>95.294117647058812</c:v>
                </c:pt>
                <c:pt idx="15">
                  <c:v>95.180722891566262</c:v>
                </c:pt>
                <c:pt idx="16">
                  <c:v>94.628099173553721</c:v>
                </c:pt>
                <c:pt idx="17">
                  <c:v>93.709677419354847</c:v>
                </c:pt>
                <c:pt idx="18">
                  <c:v>85.263157894736835</c:v>
                </c:pt>
                <c:pt idx="19">
                  <c:v>78.605769230769226</c:v>
                </c:pt>
                <c:pt idx="20">
                  <c:v>44.186046511627907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% Pending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Sheet1!$A$2:$A$22</c:f>
              <c:strCache>
                <c:ptCount val="21"/>
                <c:pt idx="0">
                  <c:v>CUB</c:v>
                </c:pt>
                <c:pt idx="1">
                  <c:v>HND</c:v>
                </c:pt>
                <c:pt idx="2">
                  <c:v>NIC</c:v>
                </c:pt>
                <c:pt idx="3">
                  <c:v>URY</c:v>
                </c:pt>
                <c:pt idx="4">
                  <c:v>VEN</c:v>
                </c:pt>
                <c:pt idx="5">
                  <c:v>MEX</c:v>
                </c:pt>
                <c:pt idx="6">
                  <c:v>GTM</c:v>
                </c:pt>
                <c:pt idx="7">
                  <c:v>PAN</c:v>
                </c:pt>
                <c:pt idx="8">
                  <c:v>CAR</c:v>
                </c:pt>
                <c:pt idx="9">
                  <c:v>COL</c:v>
                </c:pt>
                <c:pt idx="10">
                  <c:v>PRY</c:v>
                </c:pt>
                <c:pt idx="11">
                  <c:v>CHL</c:v>
                </c:pt>
                <c:pt idx="12">
                  <c:v>BRA</c:v>
                </c:pt>
                <c:pt idx="13">
                  <c:v>CRI</c:v>
                </c:pt>
                <c:pt idx="14">
                  <c:v>HTI</c:v>
                </c:pt>
                <c:pt idx="15">
                  <c:v>BOL</c:v>
                </c:pt>
                <c:pt idx="16">
                  <c:v>SLV</c:v>
                </c:pt>
                <c:pt idx="17">
                  <c:v>PER</c:v>
                </c:pt>
                <c:pt idx="18">
                  <c:v>ECU</c:v>
                </c:pt>
                <c:pt idx="19">
                  <c:v>ARG</c:v>
                </c:pt>
                <c:pt idx="20">
                  <c:v>DOM</c:v>
                </c:pt>
              </c:strCache>
            </c:strRef>
          </c:cat>
          <c:val>
            <c:numRef>
              <c:f>Sheet1!$F$2:$F$22</c:f>
              <c:numCache>
                <c:formatCode>0</c:formatCode>
                <c:ptCount val="2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0.15337423312883436</c:v>
                </c:pt>
                <c:pt idx="6">
                  <c:v>0.56818181818181823</c:v>
                </c:pt>
                <c:pt idx="7">
                  <c:v>1.3698630136986301</c:v>
                </c:pt>
                <c:pt idx="8">
                  <c:v>1.3986013986013985</c:v>
                </c:pt>
                <c:pt idx="9">
                  <c:v>2.9398040130657956</c:v>
                </c:pt>
                <c:pt idx="10">
                  <c:v>2.992957746478873</c:v>
                </c:pt>
                <c:pt idx="11">
                  <c:v>3.2716927453769555</c:v>
                </c:pt>
                <c:pt idx="12">
                  <c:v>4.0282320537097602</c:v>
                </c:pt>
                <c:pt idx="13">
                  <c:v>4.5454545454545459</c:v>
                </c:pt>
                <c:pt idx="14">
                  <c:v>4.7058823529411766</c:v>
                </c:pt>
                <c:pt idx="15">
                  <c:v>4.8192771084337354</c:v>
                </c:pt>
                <c:pt idx="16">
                  <c:v>5.3719008264462813</c:v>
                </c:pt>
                <c:pt idx="17">
                  <c:v>6.290322580645161</c:v>
                </c:pt>
                <c:pt idx="18">
                  <c:v>14.736842105263156</c:v>
                </c:pt>
                <c:pt idx="19">
                  <c:v>21.394230769230766</c:v>
                </c:pt>
                <c:pt idx="20">
                  <c:v>55.813953488372093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3"/>
        <c:overlap val="100"/>
        <c:axId val="34915328"/>
        <c:axId val="36181056"/>
      </c:barChart>
      <c:catAx>
        <c:axId val="349153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36181056"/>
        <c:crosses val="autoZero"/>
        <c:auto val="1"/>
        <c:lblAlgn val="ctr"/>
        <c:lblOffset val="100"/>
        <c:noMultiLvlLbl val="0"/>
      </c:catAx>
      <c:valAx>
        <c:axId val="36181056"/>
        <c:scaling>
          <c:orientation val="minMax"/>
          <c:max val="100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34915328"/>
        <c:crosses val="autoZero"/>
        <c:crossBetween val="between"/>
        <c:majorUnit val="20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71A6-1801-42E2-BB8E-E9B6ED2E965F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02CAA-D66E-48FE-A970-44F006E06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801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71A6-1801-42E2-BB8E-E9B6ED2E965F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02CAA-D66E-48FE-A970-44F006E06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315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71A6-1801-42E2-BB8E-E9B6ED2E965F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02CAA-D66E-48FE-A970-44F006E06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360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71A6-1801-42E2-BB8E-E9B6ED2E965F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02CAA-D66E-48FE-A970-44F006E06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93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71A6-1801-42E2-BB8E-E9B6ED2E965F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02CAA-D66E-48FE-A970-44F006E06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791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71A6-1801-42E2-BB8E-E9B6ED2E965F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02CAA-D66E-48FE-A970-44F006E06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135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71A6-1801-42E2-BB8E-E9B6ED2E965F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02CAA-D66E-48FE-A970-44F006E06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544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71A6-1801-42E2-BB8E-E9B6ED2E965F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02CAA-D66E-48FE-A970-44F006E06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003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71A6-1801-42E2-BB8E-E9B6ED2E965F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02CAA-D66E-48FE-A970-44F006E06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399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71A6-1801-42E2-BB8E-E9B6ED2E965F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02CAA-D66E-48FE-A970-44F006E06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966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71A6-1801-42E2-BB8E-E9B6ED2E965F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02CAA-D66E-48FE-A970-44F006E06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211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471A6-1801-42E2-BB8E-E9B6ED2E965F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02CAA-D66E-48FE-A970-44F006E06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769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2428916"/>
              </p:ext>
            </p:extLst>
          </p:nvPr>
        </p:nvGraphicFramePr>
        <p:xfrm>
          <a:off x="457200" y="1520825"/>
          <a:ext cx="8382000" cy="46053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ctang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Proportion of measles/rubella suspect cases with final classification. The Americas, 2015* </a:t>
            </a:r>
          </a:p>
        </p:txBody>
      </p:sp>
      <p:sp>
        <p:nvSpPr>
          <p:cNvPr id="10" name="Rectangle 28"/>
          <p:cNvSpPr>
            <a:spLocks noChangeArrowheads="1"/>
          </p:cNvSpPr>
          <p:nvPr/>
        </p:nvSpPr>
        <p:spPr bwMode="auto">
          <a:xfrm>
            <a:off x="712675" y="6248400"/>
            <a:ext cx="34783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Source</a:t>
            </a:r>
            <a:r>
              <a:rPr lang="en-US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 MESS, ISIS and country reports to PAHO. </a:t>
            </a:r>
            <a:endParaRPr lang="en-US" sz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* Data as of 4 February 2016.</a:t>
            </a:r>
            <a:endParaRPr lang="en-US" sz="1200" dirty="0"/>
          </a:p>
        </p:txBody>
      </p:sp>
      <p:sp>
        <p:nvSpPr>
          <p:cNvPr id="11" name="Rectangle 30"/>
          <p:cNvSpPr>
            <a:spLocks noChangeArrowheads="1"/>
          </p:cNvSpPr>
          <p:nvPr/>
        </p:nvSpPr>
        <p:spPr bwMode="auto">
          <a:xfrm rot="16200000">
            <a:off x="-280445" y="3024773"/>
            <a:ext cx="128913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1" dirty="0">
                <a:latin typeface="Arial" charset="0"/>
              </a:rPr>
              <a:t>Percentage</a:t>
            </a:r>
          </a:p>
        </p:txBody>
      </p:sp>
      <p:sp>
        <p:nvSpPr>
          <p:cNvPr id="12" name="Rectangle 50"/>
          <p:cNvSpPr>
            <a:spLocks noChangeArrowheads="1"/>
          </p:cNvSpPr>
          <p:nvPr/>
        </p:nvSpPr>
        <p:spPr bwMode="auto">
          <a:xfrm>
            <a:off x="1554163" y="1533525"/>
            <a:ext cx="21159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dirty="0" smtClean="0">
                <a:solidFill>
                  <a:srgbClr val="000000"/>
                </a:solidFill>
                <a:latin typeface="Arial" charset="0"/>
              </a:rPr>
              <a:t>197</a:t>
            </a:r>
            <a:endParaRPr lang="en-US" dirty="0"/>
          </a:p>
        </p:txBody>
      </p:sp>
      <p:sp>
        <p:nvSpPr>
          <p:cNvPr id="13" name="Rectangle 51"/>
          <p:cNvSpPr>
            <a:spLocks noChangeArrowheads="1"/>
          </p:cNvSpPr>
          <p:nvPr/>
        </p:nvSpPr>
        <p:spPr bwMode="auto">
          <a:xfrm>
            <a:off x="4074346" y="1533525"/>
            <a:ext cx="21159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dirty="0" smtClean="0">
                <a:solidFill>
                  <a:srgbClr val="000000"/>
                </a:solidFill>
                <a:latin typeface="Arial" charset="0"/>
              </a:rPr>
              <a:t>286</a:t>
            </a:r>
            <a:endParaRPr lang="en-US" dirty="0"/>
          </a:p>
        </p:txBody>
      </p:sp>
      <p:sp>
        <p:nvSpPr>
          <p:cNvPr id="14" name="Rectangle 52"/>
          <p:cNvSpPr>
            <a:spLocks noChangeArrowheads="1"/>
          </p:cNvSpPr>
          <p:nvPr/>
        </p:nvSpPr>
        <p:spPr bwMode="auto">
          <a:xfrm>
            <a:off x="1863522" y="1533525"/>
            <a:ext cx="21159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dirty="0" smtClean="0">
                <a:solidFill>
                  <a:srgbClr val="000000"/>
                </a:solidFill>
                <a:latin typeface="Arial" charset="0"/>
              </a:rPr>
              <a:t>161</a:t>
            </a:r>
            <a:endParaRPr lang="en-US" dirty="0"/>
          </a:p>
        </p:txBody>
      </p:sp>
      <p:sp>
        <p:nvSpPr>
          <p:cNvPr id="15" name="Rectangle 53"/>
          <p:cNvSpPr>
            <a:spLocks noChangeArrowheads="1"/>
          </p:cNvSpPr>
          <p:nvPr/>
        </p:nvSpPr>
        <p:spPr bwMode="auto">
          <a:xfrm>
            <a:off x="2247900" y="1533525"/>
            <a:ext cx="14106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dirty="0" smtClean="0">
                <a:solidFill>
                  <a:srgbClr val="000000"/>
                </a:solidFill>
                <a:latin typeface="Arial" charset="0"/>
              </a:rPr>
              <a:t>10</a:t>
            </a:r>
            <a:endParaRPr lang="en-US" dirty="0"/>
          </a:p>
        </p:txBody>
      </p:sp>
      <p:sp>
        <p:nvSpPr>
          <p:cNvPr id="16" name="Rectangle 54"/>
          <p:cNvSpPr>
            <a:spLocks noChangeArrowheads="1"/>
          </p:cNvSpPr>
          <p:nvPr/>
        </p:nvSpPr>
        <p:spPr bwMode="auto">
          <a:xfrm>
            <a:off x="3709683" y="1533525"/>
            <a:ext cx="14106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dirty="0" smtClean="0">
                <a:solidFill>
                  <a:srgbClr val="000000"/>
                </a:solidFill>
                <a:latin typeface="Arial" charset="0"/>
              </a:rPr>
              <a:t>73</a:t>
            </a:r>
            <a:endParaRPr lang="en-US" dirty="0"/>
          </a:p>
        </p:txBody>
      </p:sp>
      <p:sp>
        <p:nvSpPr>
          <p:cNvPr id="17" name="Rectangle 55"/>
          <p:cNvSpPr>
            <a:spLocks noChangeArrowheads="1"/>
          </p:cNvSpPr>
          <p:nvPr/>
        </p:nvSpPr>
        <p:spPr bwMode="auto">
          <a:xfrm>
            <a:off x="4400088" y="1533525"/>
            <a:ext cx="2821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dirty="0" smtClean="0">
                <a:solidFill>
                  <a:srgbClr val="000000"/>
                </a:solidFill>
                <a:latin typeface="Arial" charset="0"/>
              </a:rPr>
              <a:t>2143</a:t>
            </a:r>
            <a:endParaRPr lang="en-US" dirty="0"/>
          </a:p>
        </p:txBody>
      </p:sp>
      <p:sp>
        <p:nvSpPr>
          <p:cNvPr id="18" name="Rectangle 56"/>
          <p:cNvSpPr>
            <a:spLocks noChangeArrowheads="1"/>
          </p:cNvSpPr>
          <p:nvPr/>
        </p:nvSpPr>
        <p:spPr bwMode="auto">
          <a:xfrm>
            <a:off x="7315200" y="1533525"/>
            <a:ext cx="21159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dirty="0" smtClean="0">
                <a:solidFill>
                  <a:srgbClr val="000000"/>
                </a:solidFill>
                <a:latin typeface="Arial" charset="0"/>
              </a:rPr>
              <a:t>620</a:t>
            </a:r>
            <a:endParaRPr lang="en-US" dirty="0"/>
          </a:p>
        </p:txBody>
      </p:sp>
      <p:sp>
        <p:nvSpPr>
          <p:cNvPr id="19" name="Rectangle 57"/>
          <p:cNvSpPr>
            <a:spLocks noChangeArrowheads="1"/>
          </p:cNvSpPr>
          <p:nvPr/>
        </p:nvSpPr>
        <p:spPr bwMode="auto">
          <a:xfrm>
            <a:off x="7667265" y="1533525"/>
            <a:ext cx="21159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dirty="0" smtClean="0">
                <a:solidFill>
                  <a:srgbClr val="000000"/>
                </a:solidFill>
                <a:latin typeface="Arial" charset="0"/>
              </a:rPr>
              <a:t>285</a:t>
            </a:r>
            <a:endParaRPr lang="en-US" dirty="0"/>
          </a:p>
        </p:txBody>
      </p:sp>
      <p:sp>
        <p:nvSpPr>
          <p:cNvPr id="20" name="Rectangle 59"/>
          <p:cNvSpPr>
            <a:spLocks noChangeArrowheads="1"/>
          </p:cNvSpPr>
          <p:nvPr/>
        </p:nvSpPr>
        <p:spPr bwMode="auto">
          <a:xfrm>
            <a:off x="4789026" y="1533525"/>
            <a:ext cx="21159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dirty="0" smtClean="0">
                <a:solidFill>
                  <a:srgbClr val="000000"/>
                </a:solidFill>
                <a:latin typeface="Arial" charset="0"/>
              </a:rPr>
              <a:t>568</a:t>
            </a:r>
            <a:endParaRPr lang="en-US" dirty="0"/>
          </a:p>
        </p:txBody>
      </p:sp>
      <p:sp>
        <p:nvSpPr>
          <p:cNvPr id="21" name="Rectangle 60"/>
          <p:cNvSpPr>
            <a:spLocks noChangeArrowheads="1"/>
          </p:cNvSpPr>
          <p:nvPr/>
        </p:nvSpPr>
        <p:spPr bwMode="auto">
          <a:xfrm>
            <a:off x="6951561" y="1533525"/>
            <a:ext cx="21159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dirty="0" smtClean="0">
                <a:solidFill>
                  <a:srgbClr val="000000"/>
                </a:solidFill>
                <a:latin typeface="Arial" charset="0"/>
              </a:rPr>
              <a:t>242</a:t>
            </a:r>
            <a:endParaRPr lang="en-US" dirty="0"/>
          </a:p>
        </p:txBody>
      </p:sp>
      <p:sp>
        <p:nvSpPr>
          <p:cNvPr id="22" name="Rectangle 61"/>
          <p:cNvSpPr>
            <a:spLocks noChangeArrowheads="1"/>
          </p:cNvSpPr>
          <p:nvPr/>
        </p:nvSpPr>
        <p:spPr bwMode="auto">
          <a:xfrm>
            <a:off x="8042121" y="1533525"/>
            <a:ext cx="21159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dirty="0" smtClean="0">
                <a:solidFill>
                  <a:srgbClr val="000000"/>
                </a:solidFill>
                <a:latin typeface="Arial" charset="0"/>
              </a:rPr>
              <a:t>416</a:t>
            </a:r>
            <a:endParaRPr lang="en-US" dirty="0"/>
          </a:p>
        </p:txBody>
      </p:sp>
      <p:sp>
        <p:nvSpPr>
          <p:cNvPr id="23" name="Rectangle 62"/>
          <p:cNvSpPr>
            <a:spLocks noChangeArrowheads="1"/>
          </p:cNvSpPr>
          <p:nvPr/>
        </p:nvSpPr>
        <p:spPr bwMode="auto">
          <a:xfrm>
            <a:off x="5483022" y="1533525"/>
            <a:ext cx="2821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dirty="0" smtClean="0">
                <a:solidFill>
                  <a:srgbClr val="000000"/>
                </a:solidFill>
                <a:latin typeface="Arial" charset="0"/>
              </a:rPr>
              <a:t>5809</a:t>
            </a:r>
            <a:endParaRPr lang="en-US" dirty="0"/>
          </a:p>
        </p:txBody>
      </p:sp>
      <p:sp>
        <p:nvSpPr>
          <p:cNvPr id="24" name="Rectangle 63"/>
          <p:cNvSpPr>
            <a:spLocks noChangeArrowheads="1"/>
          </p:cNvSpPr>
          <p:nvPr/>
        </p:nvSpPr>
        <p:spPr bwMode="auto">
          <a:xfrm>
            <a:off x="5140122" y="1533525"/>
            <a:ext cx="21159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dirty="0" smtClean="0">
                <a:solidFill>
                  <a:srgbClr val="000000"/>
                </a:solidFill>
                <a:latin typeface="Arial" charset="0"/>
              </a:rPr>
              <a:t>703</a:t>
            </a:r>
            <a:endParaRPr lang="en-US" dirty="0"/>
          </a:p>
        </p:txBody>
      </p:sp>
      <p:sp>
        <p:nvSpPr>
          <p:cNvPr id="25" name="Rectangle 64"/>
          <p:cNvSpPr>
            <a:spLocks noChangeArrowheads="1"/>
          </p:cNvSpPr>
          <p:nvPr/>
        </p:nvSpPr>
        <p:spPr bwMode="auto">
          <a:xfrm>
            <a:off x="6629400" y="1533525"/>
            <a:ext cx="14106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dirty="0" smtClean="0">
                <a:solidFill>
                  <a:srgbClr val="000000"/>
                </a:solidFill>
                <a:latin typeface="Arial" charset="0"/>
              </a:rPr>
              <a:t>83</a:t>
            </a:r>
            <a:endParaRPr lang="en-US" dirty="0"/>
          </a:p>
        </p:txBody>
      </p:sp>
      <p:sp>
        <p:nvSpPr>
          <p:cNvPr id="26" name="Rectangle 67"/>
          <p:cNvSpPr>
            <a:spLocks noChangeArrowheads="1"/>
          </p:cNvSpPr>
          <p:nvPr/>
        </p:nvSpPr>
        <p:spPr bwMode="auto">
          <a:xfrm>
            <a:off x="3341890" y="1533525"/>
            <a:ext cx="21159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dirty="0" smtClean="0">
                <a:solidFill>
                  <a:srgbClr val="000000"/>
                </a:solidFill>
                <a:latin typeface="Arial" charset="0"/>
              </a:rPr>
              <a:t>176</a:t>
            </a:r>
            <a:endParaRPr lang="en-US" dirty="0"/>
          </a:p>
        </p:txBody>
      </p:sp>
      <p:sp>
        <p:nvSpPr>
          <p:cNvPr id="27" name="Rectangle 68"/>
          <p:cNvSpPr>
            <a:spLocks noChangeArrowheads="1"/>
          </p:cNvSpPr>
          <p:nvPr/>
        </p:nvSpPr>
        <p:spPr bwMode="auto">
          <a:xfrm>
            <a:off x="1138238" y="1533525"/>
            <a:ext cx="2821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dirty="0" smtClean="0">
                <a:solidFill>
                  <a:srgbClr val="000000"/>
                </a:solidFill>
                <a:latin typeface="Arial" charset="0"/>
              </a:rPr>
              <a:t>1247</a:t>
            </a:r>
            <a:endParaRPr lang="en-US" dirty="0"/>
          </a:p>
        </p:txBody>
      </p:sp>
      <p:sp>
        <p:nvSpPr>
          <p:cNvPr id="28" name="Rectangle 69"/>
          <p:cNvSpPr>
            <a:spLocks noChangeArrowheads="1"/>
          </p:cNvSpPr>
          <p:nvPr/>
        </p:nvSpPr>
        <p:spPr bwMode="auto">
          <a:xfrm>
            <a:off x="854075" y="1520825"/>
            <a:ext cx="201613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Arial" charset="0"/>
              </a:rPr>
              <a:t>N =</a:t>
            </a:r>
            <a:endParaRPr lang="en-US"/>
          </a:p>
        </p:txBody>
      </p:sp>
      <p:sp>
        <p:nvSpPr>
          <p:cNvPr id="29" name="Rectangle 53"/>
          <p:cNvSpPr>
            <a:spLocks noChangeArrowheads="1"/>
          </p:cNvSpPr>
          <p:nvPr/>
        </p:nvSpPr>
        <p:spPr bwMode="auto">
          <a:xfrm>
            <a:off x="2635250" y="1533525"/>
            <a:ext cx="21159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dirty="0" smtClean="0">
                <a:solidFill>
                  <a:srgbClr val="000000"/>
                </a:solidFill>
                <a:latin typeface="Arial" charset="0"/>
              </a:rPr>
              <a:t>636</a:t>
            </a:r>
            <a:endParaRPr lang="en-US" dirty="0"/>
          </a:p>
        </p:txBody>
      </p:sp>
      <p:sp>
        <p:nvSpPr>
          <p:cNvPr id="30" name="Rectangle 53"/>
          <p:cNvSpPr>
            <a:spLocks noChangeArrowheads="1"/>
          </p:cNvSpPr>
          <p:nvPr/>
        </p:nvSpPr>
        <p:spPr bwMode="auto">
          <a:xfrm>
            <a:off x="2954439" y="1533525"/>
            <a:ext cx="2821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dirty="0" smtClean="0">
                <a:solidFill>
                  <a:srgbClr val="000000"/>
                </a:solidFill>
                <a:latin typeface="Arial" charset="0"/>
              </a:rPr>
              <a:t>4564</a:t>
            </a:r>
            <a:endParaRPr lang="en-US" dirty="0"/>
          </a:p>
        </p:txBody>
      </p:sp>
      <p:sp>
        <p:nvSpPr>
          <p:cNvPr id="31" name="Rectangle 53"/>
          <p:cNvSpPr>
            <a:spLocks noChangeArrowheads="1"/>
          </p:cNvSpPr>
          <p:nvPr/>
        </p:nvSpPr>
        <p:spPr bwMode="auto">
          <a:xfrm>
            <a:off x="5884761" y="1533525"/>
            <a:ext cx="14106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dirty="0" smtClean="0">
                <a:solidFill>
                  <a:srgbClr val="000000"/>
                </a:solidFill>
                <a:latin typeface="Arial" charset="0"/>
              </a:rPr>
              <a:t>44</a:t>
            </a:r>
            <a:endParaRPr lang="en-US" dirty="0"/>
          </a:p>
        </p:txBody>
      </p:sp>
      <p:sp>
        <p:nvSpPr>
          <p:cNvPr id="32" name="Rectangle 64"/>
          <p:cNvSpPr>
            <a:spLocks noChangeArrowheads="1"/>
          </p:cNvSpPr>
          <p:nvPr/>
        </p:nvSpPr>
        <p:spPr bwMode="auto">
          <a:xfrm>
            <a:off x="6219465" y="1533525"/>
            <a:ext cx="21159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dirty="0" smtClean="0">
                <a:solidFill>
                  <a:srgbClr val="000000"/>
                </a:solidFill>
                <a:latin typeface="Arial" charset="0"/>
              </a:rPr>
              <a:t>170</a:t>
            </a:r>
            <a:endParaRPr lang="en-US" dirty="0"/>
          </a:p>
        </p:txBody>
      </p:sp>
      <p:sp>
        <p:nvSpPr>
          <p:cNvPr id="33" name="Rectangle 61"/>
          <p:cNvSpPr>
            <a:spLocks noChangeArrowheads="1"/>
          </p:cNvSpPr>
          <p:nvPr/>
        </p:nvSpPr>
        <p:spPr bwMode="auto">
          <a:xfrm>
            <a:off x="8435052" y="1533525"/>
            <a:ext cx="14106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dirty="0" smtClean="0">
                <a:solidFill>
                  <a:srgbClr val="000000"/>
                </a:solidFill>
                <a:latin typeface="Arial" charset="0"/>
              </a:rPr>
              <a:t>86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674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57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Proportion of measles/rubella suspect cases with final classification. The Americas, 2015*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Proportion of measles/rubella suspect cases with final classification. The Americas, 2015*</dc:title>
  <dc:creator>Pacis, Ms. Carmelita Lucia (WDC)</dc:creator>
  <cp:lastModifiedBy>Pacis, Ms. Carmelita Lucia (WDC)</cp:lastModifiedBy>
  <cp:revision>5</cp:revision>
  <dcterms:created xsi:type="dcterms:W3CDTF">2016-02-04T21:13:37Z</dcterms:created>
  <dcterms:modified xsi:type="dcterms:W3CDTF">2016-02-04T23:36:20Z</dcterms:modified>
</cp:coreProperties>
</file>