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F48994-BB89-4A22-B284-70216EE25AB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2AF65E-BD99-4D0E-A4D2-C93F41D57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681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711" y="4342464"/>
            <a:ext cx="5028579" cy="411604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s-ES_tradnl" altLang="es-C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35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710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385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004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73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838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9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83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87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E10406-1E69-4FB8-A901-BF8BF5A88D90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9135B-9444-4E02-A814-5AF3158BEC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144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2174875"/>
            <a:ext cx="10861675" cy="468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>
              <a:latin typeface="Times New Roman" pitchFamily="18" charset="0"/>
            </a:endParaRPr>
          </a:p>
        </p:txBody>
      </p:sp>
      <p:sp>
        <p:nvSpPr>
          <p:cNvPr id="70659" name="Text Box 3"/>
          <p:cNvSpPr txBox="1">
            <a:spLocks noChangeArrowheads="1"/>
          </p:cNvSpPr>
          <p:nvPr/>
        </p:nvSpPr>
        <p:spPr bwMode="auto">
          <a:xfrm>
            <a:off x="0" y="238125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4003675" algn="l"/>
              </a:tabLst>
              <a:defRPr/>
            </a:pPr>
            <a:r>
              <a:rPr lang="es-CL" sz="2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Marcadores biológicos de la infección </a:t>
            </a:r>
            <a:r>
              <a:rPr lang="es-CL" sz="2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 </a:t>
            </a:r>
            <a:r>
              <a:rPr lang="es-CL" sz="26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virus de </a:t>
            </a:r>
            <a:r>
              <a:rPr lang="es-CL" sz="2600" b="1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sarampión y utilidad de ensayos dependiendo del inicio de la erupción*</a:t>
            </a:r>
            <a:endParaRPr lang="es-CL" sz="26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48" name="Rectangle 4" descr="50%"/>
          <p:cNvSpPr>
            <a:spLocks noChangeArrowheads="1"/>
          </p:cNvSpPr>
          <p:nvPr/>
        </p:nvSpPr>
        <p:spPr bwMode="auto">
          <a:xfrm>
            <a:off x="-381000" y="1268413"/>
            <a:ext cx="9144000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grpSp>
        <p:nvGrpSpPr>
          <p:cNvPr id="6149" name="Group 5"/>
          <p:cNvGrpSpPr>
            <a:grpSpLocks/>
          </p:cNvGrpSpPr>
          <p:nvPr/>
        </p:nvGrpSpPr>
        <p:grpSpPr bwMode="auto">
          <a:xfrm>
            <a:off x="95250" y="4724400"/>
            <a:ext cx="1258888" cy="884238"/>
            <a:chOff x="0" y="2976"/>
            <a:chExt cx="793" cy="557"/>
          </a:xfrm>
        </p:grpSpPr>
        <p:sp>
          <p:nvSpPr>
            <p:cNvPr id="6225" name="Text Box 6" descr="50%"/>
            <p:cNvSpPr txBox="1">
              <a:spLocks noChangeArrowheads="1"/>
            </p:cNvSpPr>
            <p:nvPr/>
          </p:nvSpPr>
          <p:spPr bwMode="auto">
            <a:xfrm>
              <a:off x="0" y="3203"/>
              <a:ext cx="773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dash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4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Incubación 7-18 días</a:t>
              </a:r>
            </a:p>
          </p:txBody>
        </p:sp>
        <p:sp>
          <p:nvSpPr>
            <p:cNvPr id="6226" name="AutoShape 7" descr="50%"/>
            <p:cNvSpPr>
              <a:spLocks/>
            </p:cNvSpPr>
            <p:nvPr/>
          </p:nvSpPr>
          <p:spPr bwMode="auto">
            <a:xfrm rot="5400000">
              <a:off x="306" y="2670"/>
              <a:ext cx="182" cy="793"/>
            </a:xfrm>
            <a:prstGeom prst="rightBrace">
              <a:avLst>
                <a:gd name="adj1" fmla="val 36310"/>
                <a:gd name="adj2" fmla="val 50000"/>
              </a:avLst>
            </a:prstGeom>
            <a:noFill/>
            <a:ln w="25400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/>
              <a:endParaRPr lang="es-CL" altLang="es-CO"/>
            </a:p>
          </p:txBody>
        </p:sp>
      </p:grpSp>
      <p:sp>
        <p:nvSpPr>
          <p:cNvPr id="6150" name="Line 8"/>
          <p:cNvSpPr>
            <a:spLocks noChangeShapeType="1"/>
          </p:cNvSpPr>
          <p:nvPr/>
        </p:nvSpPr>
        <p:spPr bwMode="auto">
          <a:xfrm>
            <a:off x="1227138" y="4065588"/>
            <a:ext cx="7242175" cy="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1" name="Line 9"/>
          <p:cNvSpPr>
            <a:spLocks noChangeShapeType="1"/>
          </p:cNvSpPr>
          <p:nvPr/>
        </p:nvSpPr>
        <p:spPr bwMode="auto">
          <a:xfrm flipH="1" flipV="1">
            <a:off x="1258888" y="1557338"/>
            <a:ext cx="11112" cy="250825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2" name="AutoShape 10" descr="50%"/>
          <p:cNvSpPr>
            <a:spLocks noChangeArrowheads="1"/>
          </p:cNvSpPr>
          <p:nvPr/>
        </p:nvSpPr>
        <p:spPr bwMode="auto">
          <a:xfrm flipH="1">
            <a:off x="1244600" y="3460750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3" name="AutoShape 11" descr="50%"/>
          <p:cNvSpPr>
            <a:spLocks noChangeArrowheads="1"/>
          </p:cNvSpPr>
          <p:nvPr/>
        </p:nvSpPr>
        <p:spPr bwMode="auto">
          <a:xfrm flipH="1">
            <a:off x="1244600" y="2884488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4" name="AutoShape 12" descr="50%"/>
          <p:cNvSpPr>
            <a:spLocks noChangeArrowheads="1"/>
          </p:cNvSpPr>
          <p:nvPr/>
        </p:nvSpPr>
        <p:spPr bwMode="auto">
          <a:xfrm flipH="1">
            <a:off x="1241425" y="1700213"/>
            <a:ext cx="39688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5" name="AutoShape 13" descr="50%"/>
          <p:cNvSpPr>
            <a:spLocks noChangeArrowheads="1"/>
          </p:cNvSpPr>
          <p:nvPr/>
        </p:nvSpPr>
        <p:spPr bwMode="auto">
          <a:xfrm flipH="1">
            <a:off x="1314450" y="4052888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6" name="AutoShape 14" descr="50%"/>
          <p:cNvSpPr>
            <a:spLocks noChangeArrowheads="1"/>
          </p:cNvSpPr>
          <p:nvPr/>
        </p:nvSpPr>
        <p:spPr bwMode="auto">
          <a:xfrm flipH="1">
            <a:off x="1598613" y="40544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7" name="AutoShape 15" descr="50%"/>
          <p:cNvSpPr>
            <a:spLocks noChangeArrowheads="1"/>
          </p:cNvSpPr>
          <p:nvPr/>
        </p:nvSpPr>
        <p:spPr bwMode="auto">
          <a:xfrm flipH="1">
            <a:off x="1836738" y="4054475"/>
            <a:ext cx="39687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8" name="AutoShape 16" descr="50%"/>
          <p:cNvSpPr>
            <a:spLocks noChangeArrowheads="1"/>
          </p:cNvSpPr>
          <p:nvPr/>
        </p:nvSpPr>
        <p:spPr bwMode="auto">
          <a:xfrm flipH="1">
            <a:off x="2098675" y="4041775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59" name="AutoShape 17" descr="50%"/>
          <p:cNvSpPr>
            <a:spLocks noChangeArrowheads="1"/>
          </p:cNvSpPr>
          <p:nvPr/>
        </p:nvSpPr>
        <p:spPr bwMode="auto">
          <a:xfrm flipH="1">
            <a:off x="2389188" y="40417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60" name="AutoShape 18" descr="50%"/>
          <p:cNvSpPr>
            <a:spLocks noChangeArrowheads="1"/>
          </p:cNvSpPr>
          <p:nvPr/>
        </p:nvSpPr>
        <p:spPr bwMode="auto">
          <a:xfrm flipH="1">
            <a:off x="2692400" y="4041775"/>
            <a:ext cx="39688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61" name="AutoShape 19"/>
          <p:cNvSpPr>
            <a:spLocks noChangeArrowheads="1"/>
          </p:cNvSpPr>
          <p:nvPr/>
        </p:nvSpPr>
        <p:spPr bwMode="auto">
          <a:xfrm flipH="1">
            <a:off x="4643438" y="4051300"/>
            <a:ext cx="41275" cy="39688"/>
          </a:xfrm>
          <a:prstGeom prst="diamond">
            <a:avLst/>
          </a:prstGeom>
          <a:solidFill>
            <a:srgbClr val="FF0000"/>
          </a:solid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62" name="AutoShape 20" descr="50%"/>
          <p:cNvSpPr>
            <a:spLocks noChangeArrowheads="1"/>
          </p:cNvSpPr>
          <p:nvPr/>
        </p:nvSpPr>
        <p:spPr bwMode="auto">
          <a:xfrm flipH="1">
            <a:off x="6584950" y="4054475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63" name="Text Box 21" descr="50%"/>
          <p:cNvSpPr txBox="1">
            <a:spLocks noChangeArrowheads="1"/>
          </p:cNvSpPr>
          <p:nvPr/>
        </p:nvSpPr>
        <p:spPr bwMode="auto">
          <a:xfrm rot="-5400000">
            <a:off x="-785813" y="2663826"/>
            <a:ext cx="23780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es-CO" sz="1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Pacientes positivos</a:t>
            </a:r>
          </a:p>
        </p:txBody>
      </p:sp>
      <p:sp>
        <p:nvSpPr>
          <p:cNvPr id="6164" name="Text Box 22" descr="50%"/>
          <p:cNvSpPr txBox="1">
            <a:spLocks noChangeArrowheads="1"/>
          </p:cNvSpPr>
          <p:nvPr/>
        </p:nvSpPr>
        <p:spPr bwMode="auto">
          <a:xfrm>
            <a:off x="179388" y="4076700"/>
            <a:ext cx="1008062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es-CO" sz="14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Día de la enfermedad**</a:t>
            </a:r>
          </a:p>
        </p:txBody>
      </p:sp>
      <p:sp>
        <p:nvSpPr>
          <p:cNvPr id="6165" name="Text Box 23" descr="50%"/>
          <p:cNvSpPr txBox="1">
            <a:spLocks noChangeArrowheads="1"/>
          </p:cNvSpPr>
          <p:nvPr/>
        </p:nvSpPr>
        <p:spPr bwMode="auto">
          <a:xfrm>
            <a:off x="1403350" y="4056063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es-CO" sz="1600">
                <a:solidFill>
                  <a:schemeClr val="tx1"/>
                </a:solidFill>
                <a:latin typeface="Times New Roman" pitchFamily="18" charset="0"/>
              </a:rPr>
              <a:t>-1</a:t>
            </a:r>
          </a:p>
        </p:txBody>
      </p:sp>
      <p:sp>
        <p:nvSpPr>
          <p:cNvPr id="6166" name="Text Box 24" descr="50%"/>
          <p:cNvSpPr txBox="1">
            <a:spLocks noChangeArrowheads="1"/>
          </p:cNvSpPr>
          <p:nvPr/>
        </p:nvSpPr>
        <p:spPr bwMode="auto">
          <a:xfrm>
            <a:off x="1908175" y="4051300"/>
            <a:ext cx="4333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s-CL" altLang="es-CO" sz="1600">
                <a:solidFill>
                  <a:schemeClr val="tx1"/>
                </a:solidFill>
                <a:latin typeface="Times New Roman" pitchFamily="18" charset="0"/>
              </a:rPr>
              <a:t>3</a:t>
            </a:r>
          </a:p>
        </p:txBody>
      </p:sp>
      <p:sp>
        <p:nvSpPr>
          <p:cNvPr id="6167" name="Line 25"/>
          <p:cNvSpPr>
            <a:spLocks noChangeShapeType="1"/>
          </p:cNvSpPr>
          <p:nvPr/>
        </p:nvSpPr>
        <p:spPr bwMode="auto">
          <a:xfrm>
            <a:off x="1042988" y="4437063"/>
            <a:ext cx="288925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68" name="AutoShape 26" descr="50%"/>
          <p:cNvSpPr>
            <a:spLocks noChangeArrowheads="1"/>
          </p:cNvSpPr>
          <p:nvPr/>
        </p:nvSpPr>
        <p:spPr bwMode="auto">
          <a:xfrm flipH="1">
            <a:off x="1244600" y="2309813"/>
            <a:ext cx="41275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grpSp>
        <p:nvGrpSpPr>
          <p:cNvPr id="6169" name="Group 27"/>
          <p:cNvGrpSpPr>
            <a:grpSpLocks/>
          </p:cNvGrpSpPr>
          <p:nvPr/>
        </p:nvGrpSpPr>
        <p:grpSpPr bwMode="auto">
          <a:xfrm>
            <a:off x="1692275" y="1557338"/>
            <a:ext cx="7634288" cy="2555875"/>
            <a:chOff x="1066" y="981"/>
            <a:chExt cx="4809" cy="1610"/>
          </a:xfrm>
        </p:grpSpPr>
        <p:sp>
          <p:nvSpPr>
            <p:cNvPr id="6222" name="Text Box 28" descr="50%"/>
            <p:cNvSpPr txBox="1">
              <a:spLocks noChangeArrowheads="1"/>
            </p:cNvSpPr>
            <p:nvPr/>
          </p:nvSpPr>
          <p:spPr bwMode="auto">
            <a:xfrm>
              <a:off x="4332" y="1525"/>
              <a:ext cx="154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 </a:t>
              </a:r>
              <a:r>
                <a:rPr lang="es-CL" altLang="es-CO" sz="12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IgM</a:t>
              </a:r>
              <a:r>
                <a:rPr lang="es-CL" altLang="es-CO" sz="12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</a:t>
              </a:r>
              <a:r>
                <a:rPr lang="es-CL" altLang="es-CO" sz="12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Suero/DBS/OF</a:t>
              </a:r>
              <a:endParaRPr lang="es-CL" altLang="es-CO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23" name="Freeform 29" descr="50%"/>
            <p:cNvSpPr>
              <a:spLocks/>
            </p:cNvSpPr>
            <p:nvPr/>
          </p:nvSpPr>
          <p:spPr bwMode="auto">
            <a:xfrm>
              <a:off x="1066" y="981"/>
              <a:ext cx="4019" cy="1610"/>
            </a:xfrm>
            <a:custGeom>
              <a:avLst/>
              <a:gdLst>
                <a:gd name="T0" fmla="*/ 0 w 4019"/>
                <a:gd name="T1" fmla="*/ 1610 h 1610"/>
                <a:gd name="T2" fmla="*/ 443 w 4019"/>
                <a:gd name="T3" fmla="*/ 223 h 1610"/>
                <a:gd name="T4" fmla="*/ 1915 w 4019"/>
                <a:gd name="T5" fmla="*/ 271 h 1610"/>
                <a:gd name="T6" fmla="*/ 2411 w 4019"/>
                <a:gd name="T7" fmla="*/ 439 h 1610"/>
                <a:gd name="T8" fmla="*/ 3070 w 4019"/>
                <a:gd name="T9" fmla="*/ 715 h 1610"/>
                <a:gd name="T10" fmla="*/ 4019 w 4019"/>
                <a:gd name="T11" fmla="*/ 1183 h 161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19"/>
                <a:gd name="T19" fmla="*/ 0 h 1610"/>
                <a:gd name="T20" fmla="*/ 4019 w 4019"/>
                <a:gd name="T21" fmla="*/ 1610 h 161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19" h="1610">
                  <a:moveTo>
                    <a:pt x="0" y="1610"/>
                  </a:moveTo>
                  <a:cubicBezTo>
                    <a:pt x="74" y="1379"/>
                    <a:pt x="124" y="446"/>
                    <a:pt x="443" y="223"/>
                  </a:cubicBezTo>
                  <a:cubicBezTo>
                    <a:pt x="762" y="0"/>
                    <a:pt x="1592" y="171"/>
                    <a:pt x="1915" y="271"/>
                  </a:cubicBezTo>
                  <a:cubicBezTo>
                    <a:pt x="2238" y="371"/>
                    <a:pt x="2182" y="357"/>
                    <a:pt x="2411" y="439"/>
                  </a:cubicBezTo>
                  <a:cubicBezTo>
                    <a:pt x="2606" y="523"/>
                    <a:pt x="2799" y="596"/>
                    <a:pt x="3070" y="715"/>
                  </a:cubicBezTo>
                  <a:cubicBezTo>
                    <a:pt x="3438" y="878"/>
                    <a:pt x="3821" y="1085"/>
                    <a:pt x="4019" y="1183"/>
                  </a:cubicBezTo>
                </a:path>
              </a:pathLst>
            </a:custGeom>
            <a:noFill/>
            <a:ln w="3810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24" name="Line 30"/>
            <p:cNvSpPr>
              <a:spLocks noChangeShapeType="1"/>
            </p:cNvSpPr>
            <p:nvPr/>
          </p:nvSpPr>
          <p:spPr bwMode="auto">
            <a:xfrm flipH="1">
              <a:off x="4422" y="1706"/>
              <a:ext cx="182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70" name="AutoShape 31" descr="50%"/>
          <p:cNvSpPr>
            <a:spLocks noChangeArrowheads="1"/>
          </p:cNvSpPr>
          <p:nvPr/>
        </p:nvSpPr>
        <p:spPr bwMode="auto">
          <a:xfrm flipH="1">
            <a:off x="8418513" y="4038600"/>
            <a:ext cx="41275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71" name="AutoShape 32" descr="50%"/>
          <p:cNvSpPr>
            <a:spLocks noChangeArrowheads="1"/>
          </p:cNvSpPr>
          <p:nvPr/>
        </p:nvSpPr>
        <p:spPr bwMode="auto">
          <a:xfrm flipH="1">
            <a:off x="3668713" y="4051300"/>
            <a:ext cx="39687" cy="39688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72" name="AutoShape 33" descr="50%"/>
          <p:cNvSpPr>
            <a:spLocks noChangeArrowheads="1"/>
          </p:cNvSpPr>
          <p:nvPr/>
        </p:nvSpPr>
        <p:spPr bwMode="auto">
          <a:xfrm flipH="1">
            <a:off x="5611813" y="4062413"/>
            <a:ext cx="39687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6173" name="AutoShape 34" descr="50%"/>
          <p:cNvSpPr>
            <a:spLocks noChangeArrowheads="1"/>
          </p:cNvSpPr>
          <p:nvPr/>
        </p:nvSpPr>
        <p:spPr bwMode="auto">
          <a:xfrm flipH="1">
            <a:off x="7553325" y="4043363"/>
            <a:ext cx="39688" cy="39687"/>
          </a:xfrm>
          <a:prstGeom prst="diamond">
            <a:avLst/>
          </a:prstGeom>
          <a:pattFill prst="pct50">
            <a:fgClr>
              <a:srgbClr val="FFA76B"/>
            </a:fgClr>
            <a:bgClr>
              <a:srgbClr val="FFFFFF"/>
            </a:bgClr>
          </a:pattFill>
          <a:ln w="2540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grpSp>
        <p:nvGrpSpPr>
          <p:cNvPr id="6174" name="Group 35"/>
          <p:cNvGrpSpPr>
            <a:grpSpLocks/>
          </p:cNvGrpSpPr>
          <p:nvPr/>
        </p:nvGrpSpPr>
        <p:grpSpPr bwMode="auto">
          <a:xfrm>
            <a:off x="2484438" y="4021138"/>
            <a:ext cx="6172200" cy="369887"/>
            <a:chOff x="1565" y="2541"/>
            <a:chExt cx="3888" cy="233"/>
          </a:xfrm>
        </p:grpSpPr>
        <p:sp>
          <p:nvSpPr>
            <p:cNvPr id="6215" name="Text Box 36" descr="50%"/>
            <p:cNvSpPr txBox="1">
              <a:spLocks noChangeArrowheads="1"/>
            </p:cNvSpPr>
            <p:nvPr/>
          </p:nvSpPr>
          <p:spPr bwMode="auto">
            <a:xfrm>
              <a:off x="1565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6216" name="Text Box 37" descr="50%"/>
            <p:cNvSpPr txBox="1">
              <a:spLocks noChangeArrowheads="1"/>
            </p:cNvSpPr>
            <p:nvPr/>
          </p:nvSpPr>
          <p:spPr bwMode="auto">
            <a:xfrm>
              <a:off x="2194" y="2562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14</a:t>
              </a:r>
            </a:p>
          </p:txBody>
        </p:sp>
        <p:sp>
          <p:nvSpPr>
            <p:cNvPr id="6217" name="Text Box 38" descr="50%"/>
            <p:cNvSpPr txBox="1">
              <a:spLocks noChangeArrowheads="1"/>
            </p:cNvSpPr>
            <p:nvPr/>
          </p:nvSpPr>
          <p:spPr bwMode="auto">
            <a:xfrm>
              <a:off x="3424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28</a:t>
              </a:r>
            </a:p>
          </p:txBody>
        </p:sp>
        <p:sp>
          <p:nvSpPr>
            <p:cNvPr id="6218" name="Text Box 39" descr="50%"/>
            <p:cNvSpPr txBox="1">
              <a:spLocks noChangeArrowheads="1"/>
            </p:cNvSpPr>
            <p:nvPr/>
          </p:nvSpPr>
          <p:spPr bwMode="auto">
            <a:xfrm>
              <a:off x="4019" y="25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35</a:t>
              </a:r>
            </a:p>
          </p:txBody>
        </p:sp>
        <p:sp>
          <p:nvSpPr>
            <p:cNvPr id="6219" name="Text Box 40" descr="50%"/>
            <p:cNvSpPr txBox="1">
              <a:spLocks noChangeArrowheads="1"/>
            </p:cNvSpPr>
            <p:nvPr/>
          </p:nvSpPr>
          <p:spPr bwMode="auto">
            <a:xfrm>
              <a:off x="5180" y="2544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90</a:t>
              </a:r>
            </a:p>
          </p:txBody>
        </p:sp>
        <p:sp>
          <p:nvSpPr>
            <p:cNvPr id="6220" name="Text Box 41" descr="50%"/>
            <p:cNvSpPr txBox="1">
              <a:spLocks noChangeArrowheads="1"/>
            </p:cNvSpPr>
            <p:nvPr/>
          </p:nvSpPr>
          <p:spPr bwMode="auto">
            <a:xfrm>
              <a:off x="2799" y="2560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21</a:t>
              </a:r>
            </a:p>
          </p:txBody>
        </p:sp>
        <p:sp>
          <p:nvSpPr>
            <p:cNvPr id="6221" name="Text Box 42" descr="50%"/>
            <p:cNvSpPr txBox="1">
              <a:spLocks noChangeArrowheads="1"/>
            </p:cNvSpPr>
            <p:nvPr/>
          </p:nvSpPr>
          <p:spPr bwMode="auto">
            <a:xfrm>
              <a:off x="4648" y="2541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60</a:t>
              </a:r>
            </a:p>
          </p:txBody>
        </p:sp>
      </p:grpSp>
      <p:sp>
        <p:nvSpPr>
          <p:cNvPr id="6175" name="Line 43"/>
          <p:cNvSpPr>
            <a:spLocks noChangeShapeType="1"/>
          </p:cNvSpPr>
          <p:nvPr/>
        </p:nvSpPr>
        <p:spPr bwMode="auto">
          <a:xfrm flipH="1">
            <a:off x="6946900" y="3921125"/>
            <a:ext cx="215900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6" name="Line 44"/>
          <p:cNvSpPr>
            <a:spLocks noChangeShapeType="1"/>
          </p:cNvSpPr>
          <p:nvPr/>
        </p:nvSpPr>
        <p:spPr bwMode="auto">
          <a:xfrm flipH="1">
            <a:off x="7019925" y="3930650"/>
            <a:ext cx="215900" cy="28892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77" name="Line 45"/>
          <p:cNvSpPr>
            <a:spLocks noChangeShapeType="1"/>
          </p:cNvSpPr>
          <p:nvPr/>
        </p:nvSpPr>
        <p:spPr bwMode="auto">
          <a:xfrm flipH="1">
            <a:off x="6981825" y="3921125"/>
            <a:ext cx="215900" cy="288925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78" name="Group 46"/>
          <p:cNvGrpSpPr>
            <a:grpSpLocks/>
          </p:cNvGrpSpPr>
          <p:nvPr/>
        </p:nvGrpSpPr>
        <p:grpSpPr bwMode="auto">
          <a:xfrm>
            <a:off x="1765300" y="2628900"/>
            <a:ext cx="2590800" cy="1454150"/>
            <a:chOff x="1112" y="1656"/>
            <a:chExt cx="1632" cy="916"/>
          </a:xfrm>
        </p:grpSpPr>
        <p:sp>
          <p:nvSpPr>
            <p:cNvPr id="6212" name="Text Box 47" descr="50%"/>
            <p:cNvSpPr txBox="1">
              <a:spLocks noChangeArrowheads="1"/>
            </p:cNvSpPr>
            <p:nvPr/>
          </p:nvSpPr>
          <p:spPr bwMode="auto">
            <a:xfrm>
              <a:off x="1882" y="2281"/>
              <a:ext cx="862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20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Cultivo de virus</a:t>
              </a:r>
            </a:p>
          </p:txBody>
        </p:sp>
        <p:sp>
          <p:nvSpPr>
            <p:cNvPr id="6213" name="Freeform 48" descr="50%"/>
            <p:cNvSpPr>
              <a:spLocks/>
            </p:cNvSpPr>
            <p:nvPr/>
          </p:nvSpPr>
          <p:spPr bwMode="auto">
            <a:xfrm>
              <a:off x="1112" y="1656"/>
              <a:ext cx="408" cy="776"/>
            </a:xfrm>
            <a:custGeom>
              <a:avLst/>
              <a:gdLst>
                <a:gd name="T0" fmla="*/ 0 w 408"/>
                <a:gd name="T1" fmla="*/ 0 h 776"/>
                <a:gd name="T2" fmla="*/ 169 w 408"/>
                <a:gd name="T3" fmla="*/ 94 h 776"/>
                <a:gd name="T4" fmla="*/ 252 w 408"/>
                <a:gd name="T5" fmla="*/ 328 h 776"/>
                <a:gd name="T6" fmla="*/ 408 w 408"/>
                <a:gd name="T7" fmla="*/ 776 h 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776"/>
                <a:gd name="T14" fmla="*/ 408 w 408"/>
                <a:gd name="T15" fmla="*/ 776 h 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776">
                  <a:moveTo>
                    <a:pt x="0" y="0"/>
                  </a:moveTo>
                  <a:cubicBezTo>
                    <a:pt x="28" y="16"/>
                    <a:pt x="127" y="40"/>
                    <a:pt x="169" y="94"/>
                  </a:cubicBezTo>
                  <a:cubicBezTo>
                    <a:pt x="211" y="149"/>
                    <a:pt x="212" y="214"/>
                    <a:pt x="252" y="328"/>
                  </a:cubicBezTo>
                  <a:cubicBezTo>
                    <a:pt x="292" y="442"/>
                    <a:pt x="376" y="683"/>
                    <a:pt x="408" y="776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14" name="Line 49"/>
            <p:cNvSpPr>
              <a:spLocks noChangeShapeType="1"/>
            </p:cNvSpPr>
            <p:nvPr/>
          </p:nvSpPr>
          <p:spPr bwMode="auto">
            <a:xfrm flipH="1" flipV="1">
              <a:off x="1519" y="2387"/>
              <a:ext cx="454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79" name="Group 50"/>
          <p:cNvGrpSpPr>
            <a:grpSpLocks/>
          </p:cNvGrpSpPr>
          <p:nvPr/>
        </p:nvGrpSpPr>
        <p:grpSpPr bwMode="auto">
          <a:xfrm>
            <a:off x="1116013" y="4051300"/>
            <a:ext cx="1511300" cy="339725"/>
            <a:chOff x="703" y="2557"/>
            <a:chExt cx="952" cy="214"/>
          </a:xfrm>
        </p:grpSpPr>
        <p:sp>
          <p:nvSpPr>
            <p:cNvPr id="6209" name="Text Box 51" descr="50%"/>
            <p:cNvSpPr txBox="1">
              <a:spLocks noChangeArrowheads="1"/>
            </p:cNvSpPr>
            <p:nvPr/>
          </p:nvSpPr>
          <p:spPr bwMode="auto">
            <a:xfrm>
              <a:off x="703" y="2559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-3</a:t>
              </a:r>
            </a:p>
          </p:txBody>
        </p:sp>
        <p:sp>
          <p:nvSpPr>
            <p:cNvPr id="6210" name="Text Box 52" descr="50%"/>
            <p:cNvSpPr txBox="1">
              <a:spLocks noChangeArrowheads="1"/>
            </p:cNvSpPr>
            <p:nvPr/>
          </p:nvSpPr>
          <p:spPr bwMode="auto">
            <a:xfrm>
              <a:off x="1029" y="2559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6211" name="Text Box 53" descr="50%"/>
            <p:cNvSpPr txBox="1">
              <a:spLocks noChangeArrowheads="1"/>
            </p:cNvSpPr>
            <p:nvPr/>
          </p:nvSpPr>
          <p:spPr bwMode="auto">
            <a:xfrm>
              <a:off x="1382" y="2557"/>
              <a:ext cx="273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5</a:t>
              </a:r>
            </a:p>
          </p:txBody>
        </p:sp>
      </p:grpSp>
      <p:grpSp>
        <p:nvGrpSpPr>
          <p:cNvPr id="6180" name="Group 54"/>
          <p:cNvGrpSpPr>
            <a:grpSpLocks/>
          </p:cNvGrpSpPr>
          <p:nvPr/>
        </p:nvGrpSpPr>
        <p:grpSpPr bwMode="auto">
          <a:xfrm>
            <a:off x="468313" y="1557338"/>
            <a:ext cx="922337" cy="2073275"/>
            <a:chOff x="295" y="981"/>
            <a:chExt cx="581" cy="1306"/>
          </a:xfrm>
        </p:grpSpPr>
        <p:sp>
          <p:nvSpPr>
            <p:cNvPr id="6205" name="Text Box 55" descr="50%"/>
            <p:cNvSpPr txBox="1">
              <a:spLocks noChangeArrowheads="1"/>
            </p:cNvSpPr>
            <p:nvPr/>
          </p:nvSpPr>
          <p:spPr bwMode="auto">
            <a:xfrm>
              <a:off x="403" y="2075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25%</a:t>
              </a:r>
            </a:p>
          </p:txBody>
        </p:sp>
        <p:sp>
          <p:nvSpPr>
            <p:cNvPr id="6206" name="Text Box 56" descr="50%"/>
            <p:cNvSpPr txBox="1">
              <a:spLocks noChangeArrowheads="1"/>
            </p:cNvSpPr>
            <p:nvPr/>
          </p:nvSpPr>
          <p:spPr bwMode="auto">
            <a:xfrm>
              <a:off x="411" y="1702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50%</a:t>
              </a:r>
            </a:p>
          </p:txBody>
        </p:sp>
        <p:sp>
          <p:nvSpPr>
            <p:cNvPr id="6207" name="Text Box 57" descr="50%"/>
            <p:cNvSpPr txBox="1">
              <a:spLocks noChangeArrowheads="1"/>
            </p:cNvSpPr>
            <p:nvPr/>
          </p:nvSpPr>
          <p:spPr bwMode="auto">
            <a:xfrm>
              <a:off x="295" y="981"/>
              <a:ext cx="58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100%</a:t>
              </a:r>
            </a:p>
          </p:txBody>
        </p:sp>
        <p:sp>
          <p:nvSpPr>
            <p:cNvPr id="6208" name="Text Box 58" descr="50%"/>
            <p:cNvSpPr txBox="1">
              <a:spLocks noChangeArrowheads="1"/>
            </p:cNvSpPr>
            <p:nvPr/>
          </p:nvSpPr>
          <p:spPr bwMode="auto">
            <a:xfrm>
              <a:off x="422" y="1344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600">
                  <a:solidFill>
                    <a:schemeClr val="tx1"/>
                  </a:solidFill>
                  <a:latin typeface="Times New Roman" pitchFamily="18" charset="0"/>
                </a:rPr>
                <a:t>75%</a:t>
              </a:r>
            </a:p>
          </p:txBody>
        </p:sp>
      </p:grpSp>
      <p:sp>
        <p:nvSpPr>
          <p:cNvPr id="6181" name="Text Box 59"/>
          <p:cNvSpPr txBox="1">
            <a:spLocks noChangeArrowheads="1"/>
          </p:cNvSpPr>
          <p:nvPr/>
        </p:nvSpPr>
        <p:spPr bwMode="auto">
          <a:xfrm>
            <a:off x="1339850" y="4437063"/>
            <a:ext cx="1071563" cy="261937"/>
          </a:xfrm>
          <a:prstGeom prst="rect">
            <a:avLst/>
          </a:prstGeom>
          <a:solidFill>
            <a:srgbClr val="CCECFF"/>
          </a:solidFill>
          <a:ln w="25400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s-CL" altLang="es-CO" sz="11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Fiebre</a:t>
            </a:r>
          </a:p>
        </p:txBody>
      </p:sp>
      <p:sp>
        <p:nvSpPr>
          <p:cNvPr id="6182" name="Text Box 60"/>
          <p:cNvSpPr txBox="1">
            <a:spLocks noChangeArrowheads="1"/>
          </p:cNvSpPr>
          <p:nvPr/>
        </p:nvSpPr>
        <p:spPr bwMode="auto">
          <a:xfrm>
            <a:off x="1549400" y="4727575"/>
            <a:ext cx="862013" cy="261938"/>
          </a:xfrm>
          <a:prstGeom prst="rect">
            <a:avLst/>
          </a:prstGeom>
          <a:solidFill>
            <a:srgbClr val="CCECFF"/>
          </a:solidFill>
          <a:ln w="25400" cap="rnd">
            <a:solidFill>
              <a:schemeClr val="tx2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rtl="1" eaLnBrk="1" hangingPunct="1">
              <a:spcBef>
                <a:spcPct val="50000"/>
              </a:spcBef>
            </a:pPr>
            <a:r>
              <a:rPr lang="es-CL" altLang="es-CO" sz="11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Erupción</a:t>
            </a:r>
          </a:p>
        </p:txBody>
      </p:sp>
      <p:sp>
        <p:nvSpPr>
          <p:cNvPr id="6183" name="Text Box 61"/>
          <p:cNvSpPr txBox="1">
            <a:spLocks noChangeArrowheads="1"/>
          </p:cNvSpPr>
          <p:nvPr/>
        </p:nvSpPr>
        <p:spPr bwMode="auto">
          <a:xfrm>
            <a:off x="1390650" y="5373688"/>
            <a:ext cx="2952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O" sz="130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**Día 0 = primer día de erupción</a:t>
            </a:r>
            <a:r>
              <a:rPr lang="es-CL" altLang="es-CO" sz="180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6184" name="Text Box 62"/>
          <p:cNvSpPr txBox="1">
            <a:spLocks noChangeArrowheads="1"/>
          </p:cNvSpPr>
          <p:nvPr/>
        </p:nvSpPr>
        <p:spPr bwMode="auto">
          <a:xfrm>
            <a:off x="2484438" y="4408488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O" sz="1400">
                <a:solidFill>
                  <a:schemeClr val="tx1"/>
                </a:solidFill>
                <a:latin typeface="Arial" charset="0"/>
              </a:rPr>
              <a:t>(-3 a 5 días)</a:t>
            </a:r>
          </a:p>
        </p:txBody>
      </p:sp>
      <p:sp>
        <p:nvSpPr>
          <p:cNvPr id="6185" name="Text Box 63"/>
          <p:cNvSpPr txBox="1">
            <a:spLocks noChangeArrowheads="1"/>
          </p:cNvSpPr>
          <p:nvPr/>
        </p:nvSpPr>
        <p:spPr bwMode="auto">
          <a:xfrm>
            <a:off x="2484438" y="4724400"/>
            <a:ext cx="23764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O" sz="1400">
                <a:solidFill>
                  <a:schemeClr val="tx1"/>
                </a:solidFill>
                <a:latin typeface="Arial" charset="0"/>
              </a:rPr>
              <a:t>(0 a 5 días)</a:t>
            </a:r>
          </a:p>
        </p:txBody>
      </p:sp>
      <p:grpSp>
        <p:nvGrpSpPr>
          <p:cNvPr id="6186" name="Group 64"/>
          <p:cNvGrpSpPr>
            <a:grpSpLocks/>
          </p:cNvGrpSpPr>
          <p:nvPr/>
        </p:nvGrpSpPr>
        <p:grpSpPr bwMode="auto">
          <a:xfrm>
            <a:off x="1727200" y="1992313"/>
            <a:ext cx="3962400" cy="1855787"/>
            <a:chOff x="1088" y="1255"/>
            <a:chExt cx="2496" cy="1169"/>
          </a:xfrm>
        </p:grpSpPr>
        <p:sp>
          <p:nvSpPr>
            <p:cNvPr id="6202" name="Text Box 65" descr="50%"/>
            <p:cNvSpPr txBox="1">
              <a:spLocks noChangeArrowheads="1"/>
            </p:cNvSpPr>
            <p:nvPr/>
          </p:nvSpPr>
          <p:spPr bwMode="auto">
            <a:xfrm>
              <a:off x="2336" y="1616"/>
              <a:ext cx="1089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200" dirty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Detección de virus: </a:t>
              </a:r>
              <a:r>
                <a:rPr lang="es-CL" altLang="es-CO" sz="1200" dirty="0" smtClean="0">
                  <a:solidFill>
                    <a:srgbClr val="011EAF"/>
                  </a:solidFill>
                  <a:latin typeface="Tahoma" pitchFamily="34" charset="0"/>
                  <a:cs typeface="Tahoma" pitchFamily="34" charset="0"/>
                </a:rPr>
                <a:t>FO</a:t>
              </a:r>
              <a:endParaRPr lang="es-CL" altLang="es-CO" sz="1200" dirty="0">
                <a:solidFill>
                  <a:srgbClr val="011EA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3" name="Line 66"/>
            <p:cNvSpPr>
              <a:spLocks noChangeShapeType="1"/>
            </p:cNvSpPr>
            <p:nvPr/>
          </p:nvSpPr>
          <p:spPr bwMode="auto">
            <a:xfrm flipH="1">
              <a:off x="2200" y="1706"/>
              <a:ext cx="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04" name="Freeform 67" descr="50%"/>
            <p:cNvSpPr>
              <a:spLocks/>
            </p:cNvSpPr>
            <p:nvPr/>
          </p:nvSpPr>
          <p:spPr bwMode="auto">
            <a:xfrm>
              <a:off x="1088" y="1255"/>
              <a:ext cx="2496" cy="1169"/>
            </a:xfrm>
            <a:custGeom>
              <a:avLst/>
              <a:gdLst>
                <a:gd name="T0" fmla="*/ 0 w 2496"/>
                <a:gd name="T1" fmla="*/ 17 h 1169"/>
                <a:gd name="T2" fmla="*/ 272 w 2496"/>
                <a:gd name="T3" fmla="*/ 25 h 1169"/>
                <a:gd name="T4" fmla="*/ 600 w 2496"/>
                <a:gd name="T5" fmla="*/ 169 h 1169"/>
                <a:gd name="T6" fmla="*/ 1032 w 2496"/>
                <a:gd name="T7" fmla="*/ 465 h 1169"/>
                <a:gd name="T8" fmla="*/ 1824 w 2496"/>
                <a:gd name="T9" fmla="*/ 993 h 1169"/>
                <a:gd name="T10" fmla="*/ 2496 w 2496"/>
                <a:gd name="T11" fmla="*/ 1169 h 1169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496"/>
                <a:gd name="T19" fmla="*/ 0 h 1169"/>
                <a:gd name="T20" fmla="*/ 2496 w 2496"/>
                <a:gd name="T21" fmla="*/ 1169 h 1169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496" h="1169">
                  <a:moveTo>
                    <a:pt x="0" y="17"/>
                  </a:moveTo>
                  <a:cubicBezTo>
                    <a:pt x="45" y="18"/>
                    <a:pt x="172" y="0"/>
                    <a:pt x="272" y="25"/>
                  </a:cubicBezTo>
                  <a:cubicBezTo>
                    <a:pt x="372" y="50"/>
                    <a:pt x="473" y="96"/>
                    <a:pt x="600" y="169"/>
                  </a:cubicBezTo>
                  <a:cubicBezTo>
                    <a:pt x="727" y="242"/>
                    <a:pt x="828" y="328"/>
                    <a:pt x="1032" y="465"/>
                  </a:cubicBezTo>
                  <a:cubicBezTo>
                    <a:pt x="1236" y="602"/>
                    <a:pt x="1580" y="876"/>
                    <a:pt x="1824" y="993"/>
                  </a:cubicBezTo>
                  <a:cubicBezTo>
                    <a:pt x="2068" y="1110"/>
                    <a:pt x="2356" y="1132"/>
                    <a:pt x="2496" y="1169"/>
                  </a:cubicBezTo>
                </a:path>
              </a:pathLst>
            </a:custGeom>
            <a:noFill/>
            <a:ln w="38100">
              <a:solidFill>
                <a:srgbClr val="00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187" name="Group 68"/>
          <p:cNvGrpSpPr>
            <a:grpSpLocks/>
          </p:cNvGrpSpPr>
          <p:nvPr/>
        </p:nvGrpSpPr>
        <p:grpSpPr bwMode="auto">
          <a:xfrm>
            <a:off x="1763713" y="2135188"/>
            <a:ext cx="1550987" cy="1800225"/>
            <a:chOff x="1111" y="1345"/>
            <a:chExt cx="977" cy="1134"/>
          </a:xfrm>
        </p:grpSpPr>
        <p:sp>
          <p:nvSpPr>
            <p:cNvPr id="6199" name="Text Box 69" descr="50%"/>
            <p:cNvSpPr txBox="1">
              <a:spLocks noChangeArrowheads="1"/>
            </p:cNvSpPr>
            <p:nvPr/>
          </p:nvSpPr>
          <p:spPr bwMode="auto">
            <a:xfrm rot="3054443">
              <a:off x="1376" y="1766"/>
              <a:ext cx="113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200" dirty="0">
                  <a:solidFill>
                    <a:srgbClr val="0033CC"/>
                  </a:solidFill>
                  <a:latin typeface="Tahoma" pitchFamily="34" charset="0"/>
                  <a:cs typeface="Tahoma" pitchFamily="34" charset="0"/>
                </a:rPr>
                <a:t>Detección de virus: </a:t>
              </a:r>
              <a:r>
                <a:rPr lang="es-CL" altLang="es-CO" sz="1200" dirty="0" smtClean="0">
                  <a:solidFill>
                    <a:srgbClr val="011EAF"/>
                  </a:solidFill>
                  <a:latin typeface="Tahoma" pitchFamily="34" charset="0"/>
                  <a:cs typeface="Tahoma" pitchFamily="34" charset="0"/>
                </a:rPr>
                <a:t>DBS</a:t>
              </a:r>
              <a:endParaRPr lang="es-CL" altLang="es-CO" sz="1600" dirty="0">
                <a:solidFill>
                  <a:srgbClr val="011EAF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200" name="Freeform 70" descr="50%"/>
            <p:cNvSpPr>
              <a:spLocks/>
            </p:cNvSpPr>
            <p:nvPr/>
          </p:nvSpPr>
          <p:spPr bwMode="auto">
            <a:xfrm>
              <a:off x="1111" y="1524"/>
              <a:ext cx="697" cy="940"/>
            </a:xfrm>
            <a:custGeom>
              <a:avLst/>
              <a:gdLst>
                <a:gd name="T0" fmla="*/ 0 w 697"/>
                <a:gd name="T1" fmla="*/ 1 h 940"/>
                <a:gd name="T2" fmla="*/ 233 w 697"/>
                <a:gd name="T3" fmla="*/ 132 h 940"/>
                <a:gd name="T4" fmla="*/ 561 w 697"/>
                <a:gd name="T5" fmla="*/ 796 h 940"/>
                <a:gd name="T6" fmla="*/ 697 w 697"/>
                <a:gd name="T7" fmla="*/ 940 h 9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97"/>
                <a:gd name="T13" fmla="*/ 0 h 940"/>
                <a:gd name="T14" fmla="*/ 697 w 697"/>
                <a:gd name="T15" fmla="*/ 940 h 9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97" h="940">
                  <a:moveTo>
                    <a:pt x="0" y="1"/>
                  </a:moveTo>
                  <a:cubicBezTo>
                    <a:pt x="39" y="23"/>
                    <a:pt x="140" y="0"/>
                    <a:pt x="233" y="132"/>
                  </a:cubicBezTo>
                  <a:cubicBezTo>
                    <a:pt x="326" y="264"/>
                    <a:pt x="484" y="661"/>
                    <a:pt x="561" y="796"/>
                  </a:cubicBezTo>
                  <a:cubicBezTo>
                    <a:pt x="638" y="931"/>
                    <a:pt x="669" y="910"/>
                    <a:pt x="697" y="940"/>
                  </a:cubicBezTo>
                </a:path>
              </a:pathLst>
            </a:custGeom>
            <a:noFill/>
            <a:ln w="38100" cap="rnd">
              <a:solidFill>
                <a:schemeClr val="folHlink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01" name="Line 71"/>
            <p:cNvSpPr>
              <a:spLocks noChangeShapeType="1"/>
            </p:cNvSpPr>
            <p:nvPr/>
          </p:nvSpPr>
          <p:spPr bwMode="auto">
            <a:xfrm flipH="1">
              <a:off x="1519" y="1933"/>
              <a:ext cx="272" cy="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88" name="Text Box 72"/>
          <p:cNvSpPr txBox="1">
            <a:spLocks noChangeArrowheads="1"/>
          </p:cNvSpPr>
          <p:nvPr/>
        </p:nvSpPr>
        <p:spPr bwMode="auto">
          <a:xfrm>
            <a:off x="4787900" y="4724400"/>
            <a:ext cx="3313113" cy="1082675"/>
          </a:xfrm>
          <a:prstGeom prst="rect">
            <a:avLst/>
          </a:prstGeom>
          <a:noFill/>
          <a:ln w="12700" cap="rnd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CL" altLang="es-CO" sz="1600" dirty="0" smtClean="0">
                <a:solidFill>
                  <a:schemeClr val="tx1"/>
                </a:solidFill>
                <a:latin typeface="Arial" charset="0"/>
              </a:rPr>
              <a:t>DBS </a:t>
            </a:r>
            <a:r>
              <a:rPr lang="es-CL" altLang="es-CO" sz="1600" dirty="0">
                <a:solidFill>
                  <a:schemeClr val="tx1"/>
                </a:solidFill>
                <a:latin typeface="Arial" charset="0"/>
              </a:rPr>
              <a:t>= Muestra de sangre seca</a:t>
            </a:r>
          </a:p>
          <a:p>
            <a:pPr eaLnBrk="1" hangingPunct="1">
              <a:spcBef>
                <a:spcPct val="50000"/>
              </a:spcBef>
            </a:pPr>
            <a:r>
              <a:rPr lang="es-CL" altLang="es-CO" sz="1600" dirty="0" smtClean="0">
                <a:solidFill>
                  <a:schemeClr val="tx1"/>
                </a:solidFill>
                <a:latin typeface="Arial" charset="0"/>
              </a:rPr>
              <a:t>OF </a:t>
            </a:r>
            <a:r>
              <a:rPr lang="es-CL" altLang="es-CO" sz="1600" dirty="0">
                <a:solidFill>
                  <a:schemeClr val="tx1"/>
                </a:solidFill>
                <a:latin typeface="Arial" charset="0"/>
              </a:rPr>
              <a:t>= Muestra de fluido oral </a:t>
            </a:r>
          </a:p>
          <a:p>
            <a:pPr eaLnBrk="1" hangingPunct="1">
              <a:spcBef>
                <a:spcPct val="50000"/>
              </a:spcBef>
            </a:pPr>
            <a:r>
              <a:rPr lang="es-CL" altLang="es-CO" sz="1600" dirty="0">
                <a:solidFill>
                  <a:schemeClr val="tx1"/>
                </a:solidFill>
                <a:latin typeface="Arial" charset="0"/>
              </a:rPr>
              <a:t>Detección de virus = RT-PCR </a:t>
            </a:r>
          </a:p>
        </p:txBody>
      </p:sp>
      <p:grpSp>
        <p:nvGrpSpPr>
          <p:cNvPr id="6189" name="Group 73"/>
          <p:cNvGrpSpPr>
            <a:grpSpLocks/>
          </p:cNvGrpSpPr>
          <p:nvPr/>
        </p:nvGrpSpPr>
        <p:grpSpPr bwMode="auto">
          <a:xfrm>
            <a:off x="2293938" y="6457950"/>
            <a:ext cx="6527800" cy="304800"/>
            <a:chOff x="204" y="3702"/>
            <a:chExt cx="4112" cy="192"/>
          </a:xfrm>
        </p:grpSpPr>
        <p:sp>
          <p:nvSpPr>
            <p:cNvPr id="6197" name="Text Box 74"/>
            <p:cNvSpPr txBox="1">
              <a:spLocks noChangeArrowheads="1"/>
            </p:cNvSpPr>
            <p:nvPr/>
          </p:nvSpPr>
          <p:spPr bwMode="auto">
            <a:xfrm>
              <a:off x="204" y="3702"/>
              <a:ext cx="294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O" sz="1400">
                  <a:solidFill>
                    <a:schemeClr val="tx1"/>
                  </a:solidFill>
                  <a:latin typeface="Arial" charset="0"/>
                </a:rPr>
                <a:t>* WER: 25, 2008, 83, 225–232 y</a:t>
              </a:r>
              <a:endParaRPr lang="es-CL" altLang="es-CO" sz="180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198" name="Text Box 75"/>
            <p:cNvSpPr txBox="1">
              <a:spLocks noChangeArrowheads="1"/>
            </p:cNvSpPr>
            <p:nvPr/>
          </p:nvSpPr>
          <p:spPr bwMode="auto">
            <a:xfrm>
              <a:off x="1866" y="3702"/>
              <a:ext cx="245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rnd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s-CL" altLang="es-CO" sz="1400">
                  <a:solidFill>
                    <a:schemeClr val="tx1"/>
                  </a:solidFill>
                  <a:latin typeface="Arial" charset="0"/>
                </a:rPr>
                <a:t>MMWR: 2008; 57:657-660</a:t>
              </a:r>
            </a:p>
          </p:txBody>
        </p:sp>
      </p:grpSp>
      <p:grpSp>
        <p:nvGrpSpPr>
          <p:cNvPr id="6190" name="Group 77"/>
          <p:cNvGrpSpPr>
            <a:grpSpLocks/>
          </p:cNvGrpSpPr>
          <p:nvPr/>
        </p:nvGrpSpPr>
        <p:grpSpPr bwMode="auto">
          <a:xfrm>
            <a:off x="1839913" y="1511300"/>
            <a:ext cx="7453312" cy="2560638"/>
            <a:chOff x="1179" y="952"/>
            <a:chExt cx="4695" cy="1613"/>
          </a:xfrm>
        </p:grpSpPr>
        <p:sp>
          <p:nvSpPr>
            <p:cNvPr id="6194" name="Text Box 78" descr="50%"/>
            <p:cNvSpPr txBox="1">
              <a:spLocks noChangeArrowheads="1"/>
            </p:cNvSpPr>
            <p:nvPr/>
          </p:nvSpPr>
          <p:spPr bwMode="auto">
            <a:xfrm>
              <a:off x="4286" y="1117"/>
              <a:ext cx="158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1pPr>
              <a:lvl2pPr marL="742950" indent="-28575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2pPr>
              <a:lvl3pPr marL="11430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3pPr>
              <a:lvl4pPr marL="16002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4pPr>
              <a:lvl5pPr marL="2057400" indent="-228600" eaLnBrk="0" hangingPunct="0"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000099"/>
                  </a:solidFill>
                  <a:latin typeface="Arial Unicode MS" pitchFamily="34" charset="-128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s-CL" altLang="es-CO" sz="1200" dirty="0" err="1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IgG</a:t>
              </a:r>
              <a:r>
                <a:rPr lang="es-CL" altLang="es-CO" sz="1200" dirty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: </a:t>
              </a:r>
              <a:r>
                <a:rPr lang="es-CL" altLang="es-CO" sz="1200" dirty="0" smtClean="0">
                  <a:solidFill>
                    <a:schemeClr val="tx1"/>
                  </a:solidFill>
                  <a:latin typeface="Tahoma" pitchFamily="34" charset="0"/>
                  <a:cs typeface="Tahoma" pitchFamily="34" charset="0"/>
                </a:rPr>
                <a:t>Suero/DBS/OF</a:t>
              </a:r>
              <a:endParaRPr lang="es-CL" altLang="es-CO" sz="1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195" name="Freeform 79" descr="50%"/>
            <p:cNvSpPr>
              <a:spLocks/>
            </p:cNvSpPr>
            <p:nvPr/>
          </p:nvSpPr>
          <p:spPr bwMode="auto">
            <a:xfrm>
              <a:off x="1179" y="952"/>
              <a:ext cx="4229" cy="1613"/>
            </a:xfrm>
            <a:custGeom>
              <a:avLst/>
              <a:gdLst>
                <a:gd name="T0" fmla="*/ 23 w 4229"/>
                <a:gd name="T1" fmla="*/ 1613 h 1613"/>
                <a:gd name="T2" fmla="*/ 701 w 4229"/>
                <a:gd name="T3" fmla="*/ 248 h 1613"/>
                <a:gd name="T4" fmla="*/ 4229 w 4229"/>
                <a:gd name="T5" fmla="*/ 128 h 1613"/>
                <a:gd name="T6" fmla="*/ 0 60000 65536"/>
                <a:gd name="T7" fmla="*/ 0 60000 65536"/>
                <a:gd name="T8" fmla="*/ 0 60000 65536"/>
                <a:gd name="T9" fmla="*/ 0 w 4229"/>
                <a:gd name="T10" fmla="*/ 0 h 1613"/>
                <a:gd name="T11" fmla="*/ 4229 w 4229"/>
                <a:gd name="T12" fmla="*/ 1613 h 161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29" h="1613">
                  <a:moveTo>
                    <a:pt x="23" y="1613"/>
                  </a:moveTo>
                  <a:cubicBezTo>
                    <a:pt x="136" y="1386"/>
                    <a:pt x="0" y="496"/>
                    <a:pt x="701" y="248"/>
                  </a:cubicBezTo>
                  <a:cubicBezTo>
                    <a:pt x="1402" y="0"/>
                    <a:pt x="3494" y="153"/>
                    <a:pt x="4229" y="128"/>
                  </a:cubicBezTo>
                </a:path>
              </a:pathLst>
            </a:custGeom>
            <a:noFill/>
            <a:ln w="38100">
              <a:solidFill>
                <a:srgbClr val="0000FF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96" name="Line 80"/>
            <p:cNvSpPr>
              <a:spLocks noChangeShapeType="1"/>
            </p:cNvSpPr>
            <p:nvPr/>
          </p:nvSpPr>
          <p:spPr bwMode="auto">
            <a:xfrm flipH="1" flipV="1">
              <a:off x="4332" y="1117"/>
              <a:ext cx="226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6191" name="Straight Connector 3"/>
          <p:cNvCxnSpPr>
            <a:cxnSpLocks noChangeShapeType="1"/>
          </p:cNvCxnSpPr>
          <p:nvPr/>
        </p:nvCxnSpPr>
        <p:spPr bwMode="auto">
          <a:xfrm>
            <a:off x="1708150" y="1268413"/>
            <a:ext cx="34925" cy="2797175"/>
          </a:xfrm>
          <a:prstGeom prst="lin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1750" y="4895850"/>
            <a:ext cx="1406525" cy="877888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  <p:sp>
        <p:nvSpPr>
          <p:cNvPr id="82" name="Oval 81"/>
          <p:cNvSpPr>
            <a:spLocks noChangeArrowheads="1"/>
          </p:cNvSpPr>
          <p:nvPr/>
        </p:nvSpPr>
        <p:spPr bwMode="auto">
          <a:xfrm>
            <a:off x="1192213" y="4259263"/>
            <a:ext cx="1406525" cy="879475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endParaRPr lang="es-CL" altLang="es-CO"/>
          </a:p>
        </p:txBody>
      </p:sp>
    </p:spTree>
    <p:extLst>
      <p:ext uri="{BB962C8B-B14F-4D97-AF65-F5344CB8AC3E}">
        <p14:creationId xmlns:p14="http://schemas.microsoft.com/office/powerpoint/2010/main" val="23230766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128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8</cp:revision>
  <dcterms:created xsi:type="dcterms:W3CDTF">2014-09-18T16:21:02Z</dcterms:created>
  <dcterms:modified xsi:type="dcterms:W3CDTF">2014-09-22T15:16:15Z</dcterms:modified>
</cp:coreProperties>
</file>