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7" r:id="rId2"/>
  </p:sldMasterIdLst>
  <p:notesMasterIdLst>
    <p:notesMasterId r:id="rId20"/>
  </p:notesMasterIdLst>
  <p:sldIdLst>
    <p:sldId id="256" r:id="rId3"/>
    <p:sldId id="257" r:id="rId4"/>
    <p:sldId id="259" r:id="rId5"/>
    <p:sldId id="288" r:id="rId6"/>
    <p:sldId id="289" r:id="rId7"/>
    <p:sldId id="295" r:id="rId8"/>
    <p:sldId id="287" r:id="rId9"/>
    <p:sldId id="290" r:id="rId10"/>
    <p:sldId id="261" r:id="rId11"/>
    <p:sldId id="291" r:id="rId12"/>
    <p:sldId id="292" r:id="rId13"/>
    <p:sldId id="262" r:id="rId14"/>
    <p:sldId id="263" r:id="rId15"/>
    <p:sldId id="293" r:id="rId16"/>
    <p:sldId id="271" r:id="rId17"/>
    <p:sldId id="294" r:id="rId18"/>
    <p:sldId id="296" r:id="rId19"/>
  </p:sldIdLst>
  <p:sldSz cx="9144000" cy="6858000" type="screen4x3"/>
  <p:notesSz cx="6858000" cy="9144000"/>
  <p:defaultTextStyle>
    <a:defPPr>
      <a:defRPr lang="es-V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0" autoAdjust="0"/>
    <p:restoredTop sz="94595" autoAdjust="0"/>
  </p:normalViewPr>
  <p:slideViewPr>
    <p:cSldViewPr>
      <p:cViewPr varScale="1">
        <p:scale>
          <a:sx n="69" d="100"/>
          <a:sy n="69" d="100"/>
        </p:scale>
        <p:origin x="-5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s-VE"/>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s-VE"/>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VE" noProof="0" smtClean="0"/>
              <a:t>Click to edit Master text styles</a:t>
            </a:r>
          </a:p>
          <a:p>
            <a:pPr lvl="1"/>
            <a:r>
              <a:rPr lang="es-VE" noProof="0" smtClean="0"/>
              <a:t>Second level</a:t>
            </a:r>
          </a:p>
          <a:p>
            <a:pPr lvl="2"/>
            <a:r>
              <a:rPr lang="es-VE" noProof="0" smtClean="0"/>
              <a:t>Third level</a:t>
            </a:r>
          </a:p>
          <a:p>
            <a:pPr lvl="3"/>
            <a:r>
              <a:rPr lang="es-VE" noProof="0" smtClean="0"/>
              <a:t>Fourth level</a:t>
            </a:r>
          </a:p>
          <a:p>
            <a:pPr lvl="4"/>
            <a:r>
              <a:rPr lang="es-VE"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s-VE"/>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906229E-473F-4FDD-A065-CEC93A1970DA}" type="slidenum">
              <a:rPr lang="es-VE"/>
              <a:pPr>
                <a:defRPr/>
              </a:pPr>
              <a:t>‹Nº›</a:t>
            </a:fld>
            <a:endParaRPr lang="es-V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E1A206CE-3CD6-4B85-875A-ACDFFDEDF88E}" type="slidenum">
              <a:rPr lang="es-VE" smtClean="0">
                <a:cs typeface="Arial" charset="0"/>
              </a:rPr>
              <a:pPr/>
              <a:t>1</a:t>
            </a:fld>
            <a:endParaRPr lang="es-VE" smtClean="0">
              <a:cs typeface="Arial" charset="0"/>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89C0117-B97B-4B14-82D8-33933D0A281F}" type="slidenum">
              <a:rPr lang="es-VE" sz="1200"/>
              <a:pPr algn="r"/>
              <a:t>10</a:t>
            </a:fld>
            <a:endParaRPr lang="es-VE"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B71558B-EEC9-4C0E-B830-A5EB1E4AD6BA}" type="slidenum">
              <a:rPr lang="es-VE" sz="1200"/>
              <a:pPr algn="r"/>
              <a:t>11</a:t>
            </a:fld>
            <a:endParaRPr lang="es-VE" sz="120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3473B759-AD52-4625-AC84-6FDC31B1F59F}" type="slidenum">
              <a:rPr lang="es-VE" smtClean="0">
                <a:cs typeface="Arial" charset="0"/>
              </a:rPr>
              <a:pPr/>
              <a:t>12</a:t>
            </a:fld>
            <a:endParaRPr lang="es-VE" smtClean="0">
              <a:cs typeface="Arial"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DFC4A975-DB71-495C-816A-0E959E2C8291}" type="slidenum">
              <a:rPr lang="es-VE" smtClean="0">
                <a:cs typeface="Arial" charset="0"/>
              </a:rPr>
              <a:pPr/>
              <a:t>13</a:t>
            </a:fld>
            <a:endParaRPr lang="es-VE" smtClean="0">
              <a:cs typeface="Arial"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E91D395-5BBE-42B6-BBF1-20371C0D1CB6}" type="slidenum">
              <a:rPr lang="es-VE" sz="1200"/>
              <a:pPr algn="r"/>
              <a:t>14</a:t>
            </a:fld>
            <a:endParaRPr lang="es-VE" sz="120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F14F368F-CA15-4B58-B99B-BC76C765CDB5}" type="slidenum">
              <a:rPr lang="es-VE" smtClean="0">
                <a:cs typeface="Arial" charset="0"/>
              </a:rPr>
              <a:pPr/>
              <a:t>2</a:t>
            </a:fld>
            <a:endParaRPr lang="es-VE" smtClean="0">
              <a:cs typeface="Arial" charset="0"/>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891F3634-4A17-4695-84A6-644CC3AF420D}" type="slidenum">
              <a:rPr lang="es-VE" smtClean="0">
                <a:cs typeface="Arial" charset="0"/>
              </a:rPr>
              <a:pPr/>
              <a:t>3</a:t>
            </a:fld>
            <a:endParaRPr lang="es-VE" smtClean="0">
              <a:cs typeface="Arial"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59B99EC-CA3F-446F-8DB0-AB5EF122D76A}" type="slidenum">
              <a:rPr lang="es-VE" sz="1200"/>
              <a:pPr algn="r"/>
              <a:t>4</a:t>
            </a:fld>
            <a:endParaRPr lang="es-VE" sz="12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6FE0861-D9B1-4DE0-9F58-EF8589858946}" type="slidenum">
              <a:rPr lang="es-VE" sz="1200"/>
              <a:pPr algn="r"/>
              <a:t>5</a:t>
            </a:fld>
            <a:endParaRPr lang="es-VE" sz="120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603C0A0-B479-47C7-BC61-BA9356780ED5}" type="slidenum">
              <a:rPr lang="es-VE" sz="1200"/>
              <a:pPr algn="r"/>
              <a:t>7</a:t>
            </a:fld>
            <a:endParaRPr lang="es-VE"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6895B00-AC90-4122-96AD-B47C12F86169}" type="slidenum">
              <a:rPr lang="es-VE" sz="1200"/>
              <a:pPr algn="r"/>
              <a:t>8</a:t>
            </a:fld>
            <a:endParaRPr lang="es-VE"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A8ABA466-C162-4B09-9169-1618E9F16ADC}" type="slidenum">
              <a:rPr lang="es-VE" smtClean="0">
                <a:cs typeface="Arial" charset="0"/>
              </a:rPr>
              <a:pPr/>
              <a:t>9</a:t>
            </a:fld>
            <a:endParaRPr lang="es-VE" smtClean="0">
              <a:cs typeface="Arial"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s-B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914400" y="1447800"/>
            <a:ext cx="77724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VE"/>
          </a:p>
        </p:txBody>
      </p:sp>
      <p:sp>
        <p:nvSpPr>
          <p:cNvPr id="5" name="2 Marcador de pie de página"/>
          <p:cNvSpPr>
            <a:spLocks noGrp="1"/>
          </p:cNvSpPr>
          <p:nvPr>
            <p:ph type="ftr" sz="quarter" idx="11"/>
          </p:nvPr>
        </p:nvSpPr>
        <p:spPr/>
        <p:txBody>
          <a:bodyPr/>
          <a:lstStyle>
            <a:lvl1pPr>
              <a:defRPr/>
            </a:lvl1pPr>
          </a:lstStyle>
          <a:p>
            <a:pPr>
              <a:defRPr/>
            </a:pPr>
            <a:endParaRPr lang="es-VE"/>
          </a:p>
        </p:txBody>
      </p:sp>
      <p:sp>
        <p:nvSpPr>
          <p:cNvPr id="6" name="22 Marcador de número de diapositiva"/>
          <p:cNvSpPr>
            <a:spLocks noGrp="1"/>
          </p:cNvSpPr>
          <p:nvPr>
            <p:ph type="sldNum" sz="quarter" idx="12"/>
          </p:nvPr>
        </p:nvSpPr>
        <p:spPr/>
        <p:txBody>
          <a:bodyPr/>
          <a:lstStyle>
            <a:lvl1pPr>
              <a:defRPr/>
            </a:lvl1pPr>
          </a:lstStyle>
          <a:p>
            <a:pPr>
              <a:defRPr/>
            </a:pPr>
            <a:fld id="{162B1148-E890-432D-BE0C-4A10EAC966E7}" type="slidenum">
              <a:rPr lang="es-VE"/>
              <a:pPr>
                <a:defRPr/>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VE"/>
          </a:p>
        </p:txBody>
      </p:sp>
      <p:sp>
        <p:nvSpPr>
          <p:cNvPr id="5" name="2 Marcador de pie de página"/>
          <p:cNvSpPr>
            <a:spLocks noGrp="1"/>
          </p:cNvSpPr>
          <p:nvPr>
            <p:ph type="ftr" sz="quarter" idx="11"/>
          </p:nvPr>
        </p:nvSpPr>
        <p:spPr/>
        <p:txBody>
          <a:bodyPr/>
          <a:lstStyle>
            <a:lvl1pPr>
              <a:defRPr/>
            </a:lvl1pPr>
          </a:lstStyle>
          <a:p>
            <a:pPr>
              <a:defRPr/>
            </a:pPr>
            <a:endParaRPr lang="es-VE"/>
          </a:p>
        </p:txBody>
      </p:sp>
      <p:sp>
        <p:nvSpPr>
          <p:cNvPr id="6" name="22 Marcador de número de diapositiva"/>
          <p:cNvSpPr>
            <a:spLocks noGrp="1"/>
          </p:cNvSpPr>
          <p:nvPr>
            <p:ph type="sldNum" sz="quarter" idx="12"/>
          </p:nvPr>
        </p:nvSpPr>
        <p:spPr/>
        <p:txBody>
          <a:bodyPr/>
          <a:lstStyle>
            <a:lvl1pPr>
              <a:defRPr/>
            </a:lvl1pPr>
          </a:lstStyle>
          <a:p>
            <a:pPr>
              <a:defRPr/>
            </a:pPr>
            <a:fld id="{6870D1EF-CEA3-4B7A-B286-F205187512EB}" type="slidenum">
              <a:rPr lang="es-VE"/>
              <a:pPr>
                <a:defRPr/>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
              <a:t>Haga clic para modificar el estilo de título del patrón</a:t>
            </a:r>
            <a:endParaRPr lang="es-PE"/>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PE"/>
          </a:p>
        </p:txBody>
      </p:sp>
      <p:sp>
        <p:nvSpPr>
          <p:cNvPr id="4" name="13 Marcador de fecha"/>
          <p:cNvSpPr>
            <a:spLocks noGrp="1"/>
          </p:cNvSpPr>
          <p:nvPr>
            <p:ph type="dt" sz="half" idx="10"/>
          </p:nvPr>
        </p:nvSpPr>
        <p:spPr/>
        <p:txBody>
          <a:bodyPr/>
          <a:lstStyle>
            <a:lvl1pPr>
              <a:defRPr/>
            </a:lvl1pPr>
          </a:lstStyle>
          <a:p>
            <a:pPr>
              <a:defRPr/>
            </a:pPr>
            <a:endParaRPr lang="es-VE"/>
          </a:p>
        </p:txBody>
      </p:sp>
      <p:sp>
        <p:nvSpPr>
          <p:cNvPr id="5" name="2 Marcador de pie de página"/>
          <p:cNvSpPr>
            <a:spLocks noGrp="1"/>
          </p:cNvSpPr>
          <p:nvPr>
            <p:ph type="ftr" sz="quarter" idx="11"/>
          </p:nvPr>
        </p:nvSpPr>
        <p:spPr/>
        <p:txBody>
          <a:bodyPr/>
          <a:lstStyle>
            <a:lvl1pPr>
              <a:defRPr/>
            </a:lvl1pPr>
          </a:lstStyle>
          <a:p>
            <a:pPr>
              <a:defRPr/>
            </a:pPr>
            <a:endParaRPr lang="es-VE"/>
          </a:p>
        </p:txBody>
      </p:sp>
      <p:sp>
        <p:nvSpPr>
          <p:cNvPr id="6" name="22 Marcador de número de diapositiva"/>
          <p:cNvSpPr>
            <a:spLocks noGrp="1"/>
          </p:cNvSpPr>
          <p:nvPr>
            <p:ph type="sldNum" sz="quarter" idx="12"/>
          </p:nvPr>
        </p:nvSpPr>
        <p:spPr/>
        <p:txBody>
          <a:bodyPr/>
          <a:lstStyle>
            <a:lvl1pPr>
              <a:defRPr/>
            </a:lvl1pPr>
          </a:lstStyle>
          <a:p>
            <a:pPr>
              <a:defRPr/>
            </a:pPr>
            <a:fld id="{E3FDBCFB-FA37-4374-A7D1-515F285BA1A1}" type="slidenum">
              <a:rPr lang="es-VE"/>
              <a:pPr>
                <a:defRPr/>
              </a:pPr>
              <a:t>‹Nº›</a:t>
            </a:fld>
            <a:endParaRPr lang="es-V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s-E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s-E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s-E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s-E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s-E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s-E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s-E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s-E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s-E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s-E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s-E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s-ES" sz="2400">
                  <a:latin typeface="Times New Roman" pitchFamily="18" charset="0"/>
                </a:endParaRPr>
              </a:p>
            </p:txBody>
          </p:sp>
        </p:grpSp>
      </p:grpSp>
      <p:sp>
        <p:nvSpPr>
          <p:cNvPr id="409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s-ES"/>
              <a:t>Haga clic para cambiar el estilo de título	</a:t>
            </a:r>
          </a:p>
        </p:txBody>
      </p:sp>
      <p:sp>
        <p:nvSpPr>
          <p:cNvPr id="409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s-ES"/>
              <a:t>Haga clic para modificar el estilo de subtítulo del patrón</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6930EA41-1501-4D34-8C17-2D6F5219BBC0}" type="datetimeFigureOut">
              <a:rPr lang="es-ES"/>
              <a:pPr>
                <a:defRPr/>
              </a:pPr>
              <a:t>04/12/2009</a:t>
            </a:fld>
            <a:endParaRPr lang="es-ES"/>
          </a:p>
        </p:txBody>
      </p:sp>
      <p:sp>
        <p:nvSpPr>
          <p:cNvPr id="19" name="Rectangle 17"/>
          <p:cNvSpPr>
            <a:spLocks noGrp="1" noChangeArrowheads="1"/>
          </p:cNvSpPr>
          <p:nvPr>
            <p:ph type="ftr" sz="quarter" idx="11"/>
          </p:nvPr>
        </p:nvSpPr>
        <p:spPr/>
        <p:txBody>
          <a:bodyPr/>
          <a:lstStyle>
            <a:lvl1pPr>
              <a:defRPr/>
            </a:lvl1pPr>
          </a:lstStyle>
          <a:p>
            <a:pPr>
              <a:defRPr/>
            </a:pPr>
            <a:endParaRPr lang="es-ES"/>
          </a:p>
        </p:txBody>
      </p:sp>
      <p:sp>
        <p:nvSpPr>
          <p:cNvPr id="20" name="Rectangle 18"/>
          <p:cNvSpPr>
            <a:spLocks noGrp="1" noChangeArrowheads="1"/>
          </p:cNvSpPr>
          <p:nvPr>
            <p:ph type="sldNum" sz="quarter" idx="12"/>
          </p:nvPr>
        </p:nvSpPr>
        <p:spPr/>
        <p:txBody>
          <a:bodyPr/>
          <a:lstStyle>
            <a:lvl1pPr>
              <a:defRPr/>
            </a:lvl1pPr>
          </a:lstStyle>
          <a:p>
            <a:pPr>
              <a:defRPr/>
            </a:pPr>
            <a:fld id="{8B020D6D-576F-41AF-BF63-AB5E3B3E0E7B}"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2171764B-BC4A-4EDC-ADC2-6DD1938D8137}" type="slidenum">
              <a:rPr lang="es-ES"/>
              <a:pPr>
                <a:defRPr/>
              </a:pPr>
              <a:t>‹Nº›</a:t>
            </a:fld>
            <a:endParaRPr lang="es-ES"/>
          </a:p>
        </p:txBody>
      </p:sp>
      <p:sp>
        <p:nvSpPr>
          <p:cNvPr id="6" name="Rectangle 16"/>
          <p:cNvSpPr>
            <a:spLocks noGrp="1" noChangeArrowheads="1"/>
          </p:cNvSpPr>
          <p:nvPr>
            <p:ph type="dt" sz="half" idx="12"/>
          </p:nvPr>
        </p:nvSpPr>
        <p:spPr>
          <a:ln/>
        </p:spPr>
        <p:txBody>
          <a:bodyPr/>
          <a:lstStyle>
            <a:lvl1pPr>
              <a:defRPr/>
            </a:lvl1pPr>
          </a:lstStyle>
          <a:p>
            <a:pPr>
              <a:defRPr/>
            </a:pPr>
            <a:fld id="{4C060BA7-7B51-4FF0-AE85-816349A45077}" type="datetimeFigureOut">
              <a:rPr lang="es-ES"/>
              <a:pPr>
                <a:defRPr/>
              </a:pPr>
              <a:t>04/12/2009</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PE"/>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1FD17706-1C67-4EBF-A4BC-385C9088CE1E}" type="slidenum">
              <a:rPr lang="es-ES"/>
              <a:pPr>
                <a:defRPr/>
              </a:pPr>
              <a:t>‹Nº›</a:t>
            </a:fld>
            <a:endParaRPr lang="es-ES"/>
          </a:p>
        </p:txBody>
      </p:sp>
      <p:sp>
        <p:nvSpPr>
          <p:cNvPr id="6" name="Rectangle 16"/>
          <p:cNvSpPr>
            <a:spLocks noGrp="1" noChangeArrowheads="1"/>
          </p:cNvSpPr>
          <p:nvPr>
            <p:ph type="dt" sz="half" idx="12"/>
          </p:nvPr>
        </p:nvSpPr>
        <p:spPr>
          <a:ln/>
        </p:spPr>
        <p:txBody>
          <a:bodyPr/>
          <a:lstStyle>
            <a:lvl1pPr>
              <a:defRPr/>
            </a:lvl1pPr>
          </a:lstStyle>
          <a:p>
            <a:pPr>
              <a:defRPr/>
            </a:pPr>
            <a:fld id="{AE4E9D0E-5E13-4A14-AB1E-B9B13F9E435F}" type="datetimeFigureOut">
              <a:rPr lang="es-ES"/>
              <a:pPr>
                <a:defRPr/>
              </a:pPr>
              <a:t>04/12/2009</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2"/>
          <p:cNvSpPr>
            <a:spLocks noGrp="1" noChangeArrowheads="1"/>
          </p:cNvSpPr>
          <p:nvPr>
            <p:ph type="ftr" sz="quarter" idx="10"/>
          </p:nvPr>
        </p:nvSpPr>
        <p:spPr>
          <a:ln/>
        </p:spPr>
        <p:txBody>
          <a:bodyPr/>
          <a:lstStyle>
            <a:lvl1pPr>
              <a:defRPr/>
            </a:lvl1pPr>
          </a:lstStyle>
          <a:p>
            <a:pPr>
              <a:defRPr/>
            </a:pPr>
            <a:endParaRPr lang="es-ES"/>
          </a:p>
        </p:txBody>
      </p:sp>
      <p:sp>
        <p:nvSpPr>
          <p:cNvPr id="6" name="Rectangle 3"/>
          <p:cNvSpPr>
            <a:spLocks noGrp="1" noChangeArrowheads="1"/>
          </p:cNvSpPr>
          <p:nvPr>
            <p:ph type="sldNum" sz="quarter" idx="11"/>
          </p:nvPr>
        </p:nvSpPr>
        <p:spPr>
          <a:ln/>
        </p:spPr>
        <p:txBody>
          <a:bodyPr/>
          <a:lstStyle>
            <a:lvl1pPr>
              <a:defRPr/>
            </a:lvl1pPr>
          </a:lstStyle>
          <a:p>
            <a:pPr>
              <a:defRPr/>
            </a:pPr>
            <a:fld id="{DC15FBC3-5237-4779-93C6-DEE5510521CE}" type="slidenum">
              <a:rPr lang="es-ES"/>
              <a:pPr>
                <a:defRPr/>
              </a:pPr>
              <a:t>‹Nº›</a:t>
            </a:fld>
            <a:endParaRPr lang="es-ES"/>
          </a:p>
        </p:txBody>
      </p:sp>
      <p:sp>
        <p:nvSpPr>
          <p:cNvPr id="7" name="Rectangle 16"/>
          <p:cNvSpPr>
            <a:spLocks noGrp="1" noChangeArrowheads="1"/>
          </p:cNvSpPr>
          <p:nvPr>
            <p:ph type="dt" sz="half" idx="12"/>
          </p:nvPr>
        </p:nvSpPr>
        <p:spPr>
          <a:ln/>
        </p:spPr>
        <p:txBody>
          <a:bodyPr/>
          <a:lstStyle>
            <a:lvl1pPr>
              <a:defRPr/>
            </a:lvl1pPr>
          </a:lstStyle>
          <a:p>
            <a:pPr>
              <a:defRPr/>
            </a:pPr>
            <a:fld id="{BB0577E5-D20F-462F-A810-9AA30E5FC5C6}" type="datetimeFigureOut">
              <a:rPr lang="es-ES"/>
              <a:pPr>
                <a:defRPr/>
              </a:pPr>
              <a:t>04/12/2009</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PE"/>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Rectangle 2"/>
          <p:cNvSpPr>
            <a:spLocks noGrp="1" noChangeArrowheads="1"/>
          </p:cNvSpPr>
          <p:nvPr>
            <p:ph type="ftr" sz="quarter" idx="10"/>
          </p:nvPr>
        </p:nvSpPr>
        <p:spPr>
          <a:ln/>
        </p:spPr>
        <p:txBody>
          <a:bodyPr/>
          <a:lstStyle>
            <a:lvl1pPr>
              <a:defRPr/>
            </a:lvl1pPr>
          </a:lstStyle>
          <a:p>
            <a:pPr>
              <a:defRPr/>
            </a:pPr>
            <a:endParaRPr lang="es-ES"/>
          </a:p>
        </p:txBody>
      </p:sp>
      <p:sp>
        <p:nvSpPr>
          <p:cNvPr id="8" name="Rectangle 3"/>
          <p:cNvSpPr>
            <a:spLocks noGrp="1" noChangeArrowheads="1"/>
          </p:cNvSpPr>
          <p:nvPr>
            <p:ph type="sldNum" sz="quarter" idx="11"/>
          </p:nvPr>
        </p:nvSpPr>
        <p:spPr>
          <a:ln/>
        </p:spPr>
        <p:txBody>
          <a:bodyPr/>
          <a:lstStyle>
            <a:lvl1pPr>
              <a:defRPr/>
            </a:lvl1pPr>
          </a:lstStyle>
          <a:p>
            <a:pPr>
              <a:defRPr/>
            </a:pPr>
            <a:fld id="{01F01B2D-0EBA-4BBD-BFAD-3B2AF86BCE4B}" type="slidenum">
              <a:rPr lang="es-ES"/>
              <a:pPr>
                <a:defRPr/>
              </a:pPr>
              <a:t>‹Nº›</a:t>
            </a:fld>
            <a:endParaRPr lang="es-ES"/>
          </a:p>
        </p:txBody>
      </p:sp>
      <p:sp>
        <p:nvSpPr>
          <p:cNvPr id="9" name="Rectangle 16"/>
          <p:cNvSpPr>
            <a:spLocks noGrp="1" noChangeArrowheads="1"/>
          </p:cNvSpPr>
          <p:nvPr>
            <p:ph type="dt" sz="half" idx="12"/>
          </p:nvPr>
        </p:nvSpPr>
        <p:spPr>
          <a:ln/>
        </p:spPr>
        <p:txBody>
          <a:bodyPr/>
          <a:lstStyle>
            <a:lvl1pPr>
              <a:defRPr/>
            </a:lvl1pPr>
          </a:lstStyle>
          <a:p>
            <a:pPr>
              <a:defRPr/>
            </a:pPr>
            <a:fld id="{98F11C67-427B-440C-A305-E585FCB057FC}" type="datetimeFigureOut">
              <a:rPr lang="es-ES"/>
              <a:pPr>
                <a:defRPr/>
              </a:pPr>
              <a:t>04/12/2009</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Rectangle 2"/>
          <p:cNvSpPr>
            <a:spLocks noGrp="1" noChangeArrowheads="1"/>
          </p:cNvSpPr>
          <p:nvPr>
            <p:ph type="ftr" sz="quarter" idx="10"/>
          </p:nvPr>
        </p:nvSpPr>
        <p:spPr>
          <a:ln/>
        </p:spPr>
        <p:txBody>
          <a:bodyPr/>
          <a:lstStyle>
            <a:lvl1pPr>
              <a:defRPr/>
            </a:lvl1pPr>
          </a:lstStyle>
          <a:p>
            <a:pPr>
              <a:defRPr/>
            </a:pPr>
            <a:endParaRPr lang="es-ES"/>
          </a:p>
        </p:txBody>
      </p:sp>
      <p:sp>
        <p:nvSpPr>
          <p:cNvPr id="4" name="Rectangle 3"/>
          <p:cNvSpPr>
            <a:spLocks noGrp="1" noChangeArrowheads="1"/>
          </p:cNvSpPr>
          <p:nvPr>
            <p:ph type="sldNum" sz="quarter" idx="11"/>
          </p:nvPr>
        </p:nvSpPr>
        <p:spPr>
          <a:ln/>
        </p:spPr>
        <p:txBody>
          <a:bodyPr/>
          <a:lstStyle>
            <a:lvl1pPr>
              <a:defRPr/>
            </a:lvl1pPr>
          </a:lstStyle>
          <a:p>
            <a:pPr>
              <a:defRPr/>
            </a:pPr>
            <a:fld id="{AAFC21B0-6C03-4565-82DD-1961B0A2E0B2}" type="slidenum">
              <a:rPr lang="es-ES"/>
              <a:pPr>
                <a:defRPr/>
              </a:pPr>
              <a:t>‹Nº›</a:t>
            </a:fld>
            <a:endParaRPr lang="es-ES"/>
          </a:p>
        </p:txBody>
      </p:sp>
      <p:sp>
        <p:nvSpPr>
          <p:cNvPr id="5" name="Rectangle 16"/>
          <p:cNvSpPr>
            <a:spLocks noGrp="1" noChangeArrowheads="1"/>
          </p:cNvSpPr>
          <p:nvPr>
            <p:ph type="dt" sz="half" idx="12"/>
          </p:nvPr>
        </p:nvSpPr>
        <p:spPr>
          <a:ln/>
        </p:spPr>
        <p:txBody>
          <a:bodyPr/>
          <a:lstStyle>
            <a:lvl1pPr>
              <a:defRPr/>
            </a:lvl1pPr>
          </a:lstStyle>
          <a:p>
            <a:pPr>
              <a:defRPr/>
            </a:pPr>
            <a:fld id="{89A601CD-B0DC-4932-A30F-01D3943CEDF8}" type="datetimeFigureOut">
              <a:rPr lang="es-ES"/>
              <a:pPr>
                <a:defRPr/>
              </a:pPr>
              <a:t>04/12/2009</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s-ES"/>
          </a:p>
        </p:txBody>
      </p:sp>
      <p:sp>
        <p:nvSpPr>
          <p:cNvPr id="3" name="Rectangle 3"/>
          <p:cNvSpPr>
            <a:spLocks noGrp="1" noChangeArrowheads="1"/>
          </p:cNvSpPr>
          <p:nvPr>
            <p:ph type="sldNum" sz="quarter" idx="11"/>
          </p:nvPr>
        </p:nvSpPr>
        <p:spPr>
          <a:ln/>
        </p:spPr>
        <p:txBody>
          <a:bodyPr/>
          <a:lstStyle>
            <a:lvl1pPr>
              <a:defRPr/>
            </a:lvl1pPr>
          </a:lstStyle>
          <a:p>
            <a:pPr>
              <a:defRPr/>
            </a:pPr>
            <a:fld id="{02D43FA4-0215-4B02-877D-9B0F60444692}" type="slidenum">
              <a:rPr lang="es-ES"/>
              <a:pPr>
                <a:defRPr/>
              </a:pPr>
              <a:t>‹Nº›</a:t>
            </a:fld>
            <a:endParaRPr lang="es-ES"/>
          </a:p>
        </p:txBody>
      </p:sp>
      <p:sp>
        <p:nvSpPr>
          <p:cNvPr id="4" name="Rectangle 16"/>
          <p:cNvSpPr>
            <a:spLocks noGrp="1" noChangeArrowheads="1"/>
          </p:cNvSpPr>
          <p:nvPr>
            <p:ph type="dt" sz="half" idx="12"/>
          </p:nvPr>
        </p:nvSpPr>
        <p:spPr>
          <a:ln/>
        </p:spPr>
        <p:txBody>
          <a:bodyPr/>
          <a:lstStyle>
            <a:lvl1pPr>
              <a:defRPr/>
            </a:lvl1pPr>
          </a:lstStyle>
          <a:p>
            <a:pPr>
              <a:defRPr/>
            </a:pPr>
            <a:fld id="{86AA247A-7731-4822-809B-2E28965B0C68}" type="datetimeFigureOut">
              <a:rPr lang="es-ES"/>
              <a:pPr>
                <a:defRPr/>
              </a:pPr>
              <a:t>04/12/2009</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PE"/>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2"/>
          <p:cNvSpPr>
            <a:spLocks noGrp="1" noChangeArrowheads="1"/>
          </p:cNvSpPr>
          <p:nvPr>
            <p:ph type="ftr" sz="quarter" idx="10"/>
          </p:nvPr>
        </p:nvSpPr>
        <p:spPr>
          <a:ln/>
        </p:spPr>
        <p:txBody>
          <a:bodyPr/>
          <a:lstStyle>
            <a:lvl1pPr>
              <a:defRPr/>
            </a:lvl1pPr>
          </a:lstStyle>
          <a:p>
            <a:pPr>
              <a:defRPr/>
            </a:pPr>
            <a:endParaRPr lang="es-ES"/>
          </a:p>
        </p:txBody>
      </p:sp>
      <p:sp>
        <p:nvSpPr>
          <p:cNvPr id="6" name="Rectangle 3"/>
          <p:cNvSpPr>
            <a:spLocks noGrp="1" noChangeArrowheads="1"/>
          </p:cNvSpPr>
          <p:nvPr>
            <p:ph type="sldNum" sz="quarter" idx="11"/>
          </p:nvPr>
        </p:nvSpPr>
        <p:spPr>
          <a:ln/>
        </p:spPr>
        <p:txBody>
          <a:bodyPr/>
          <a:lstStyle>
            <a:lvl1pPr>
              <a:defRPr/>
            </a:lvl1pPr>
          </a:lstStyle>
          <a:p>
            <a:pPr>
              <a:defRPr/>
            </a:pPr>
            <a:fld id="{645F0D69-3CBD-44AF-BA41-16B0088906B6}" type="slidenum">
              <a:rPr lang="es-ES"/>
              <a:pPr>
                <a:defRPr/>
              </a:pPr>
              <a:t>‹Nº›</a:t>
            </a:fld>
            <a:endParaRPr lang="es-ES"/>
          </a:p>
        </p:txBody>
      </p:sp>
      <p:sp>
        <p:nvSpPr>
          <p:cNvPr id="7" name="Rectangle 16"/>
          <p:cNvSpPr>
            <a:spLocks noGrp="1" noChangeArrowheads="1"/>
          </p:cNvSpPr>
          <p:nvPr>
            <p:ph type="dt" sz="half" idx="12"/>
          </p:nvPr>
        </p:nvSpPr>
        <p:spPr>
          <a:ln/>
        </p:spPr>
        <p:txBody>
          <a:bodyPr/>
          <a:lstStyle>
            <a:lvl1pPr>
              <a:defRPr/>
            </a:lvl1pPr>
          </a:lstStyle>
          <a:p>
            <a:pPr>
              <a:defRPr/>
            </a:pPr>
            <a:fld id="{90F8A639-E490-434E-8CAC-127E1CB87C1E}" type="datetimeFigureOut">
              <a:rPr lang="es-ES"/>
              <a:pPr>
                <a:defRPr/>
              </a:pPr>
              <a:t>04/12/2009</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4"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6 Rectángulo"/>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7 Rectángulo"/>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8 Rectángulo"/>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1 Título"/>
          <p:cNvSpPr>
            <a:spLocks noGrp="1"/>
          </p:cNvSpPr>
          <p:nvPr>
            <p:ph type="title"/>
          </p:nvPr>
        </p:nvSpPr>
        <p:spPr>
          <a:xfrm>
            <a:off x="722313" y="952500"/>
            <a:ext cx="7772400" cy="1362075"/>
          </a:xfrm>
        </p:spPr>
        <p:txBody>
          <a:bodyPr/>
          <a:lstStyle>
            <a:lvl1pPr algn="l">
              <a:buNone/>
              <a:defRPr sz="4000" b="0" cap="none"/>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9" name="3 Marcador de fecha"/>
          <p:cNvSpPr>
            <a:spLocks noGrp="1"/>
          </p:cNvSpPr>
          <p:nvPr>
            <p:ph type="dt" sz="half" idx="10"/>
          </p:nvPr>
        </p:nvSpPr>
        <p:spPr/>
        <p:txBody>
          <a:bodyPr/>
          <a:lstStyle>
            <a:lvl1pPr>
              <a:defRPr/>
            </a:lvl1pPr>
          </a:lstStyle>
          <a:p>
            <a:pPr>
              <a:defRPr/>
            </a:pPr>
            <a:endParaRPr lang="es-VE"/>
          </a:p>
        </p:txBody>
      </p:sp>
      <p:sp>
        <p:nvSpPr>
          <p:cNvPr id="10" name="4 Marcador de pie de página"/>
          <p:cNvSpPr>
            <a:spLocks noGrp="1"/>
          </p:cNvSpPr>
          <p:nvPr>
            <p:ph type="ftr" sz="quarter" idx="11"/>
          </p:nvPr>
        </p:nvSpPr>
        <p:spPr>
          <a:xfrm>
            <a:off x="800100" y="6172200"/>
            <a:ext cx="4000500" cy="457200"/>
          </a:xfrm>
        </p:spPr>
        <p:txBody>
          <a:bodyPr/>
          <a:lstStyle>
            <a:lvl1pPr>
              <a:defRPr/>
            </a:lvl1pPr>
          </a:lstStyle>
          <a:p>
            <a:pPr>
              <a:defRPr/>
            </a:pPr>
            <a:endParaRPr lang="es-VE"/>
          </a:p>
        </p:txBody>
      </p:sp>
      <p:sp>
        <p:nvSpPr>
          <p:cNvPr id="11" name="5 Marcador de número de diapositiva"/>
          <p:cNvSpPr>
            <a:spLocks noGrp="1"/>
          </p:cNvSpPr>
          <p:nvPr>
            <p:ph type="sldNum" sz="quarter" idx="12"/>
          </p:nvPr>
        </p:nvSpPr>
        <p:spPr>
          <a:xfrm>
            <a:off x="146050" y="6208713"/>
            <a:ext cx="457200" cy="457200"/>
          </a:xfrm>
        </p:spPr>
        <p:txBody>
          <a:bodyPr/>
          <a:lstStyle>
            <a:lvl1pPr>
              <a:defRPr/>
            </a:lvl1pPr>
          </a:lstStyle>
          <a:p>
            <a:pPr>
              <a:defRPr/>
            </a:pPr>
            <a:fld id="{16DCE498-CE0A-412B-8874-3AB04D1963B0}" type="slidenum">
              <a:rPr lang="es-VE"/>
              <a:pPr>
                <a:defRPr/>
              </a:pPr>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2"/>
          <p:cNvSpPr>
            <a:spLocks noGrp="1" noChangeArrowheads="1"/>
          </p:cNvSpPr>
          <p:nvPr>
            <p:ph type="ftr" sz="quarter" idx="10"/>
          </p:nvPr>
        </p:nvSpPr>
        <p:spPr>
          <a:ln/>
        </p:spPr>
        <p:txBody>
          <a:bodyPr/>
          <a:lstStyle>
            <a:lvl1pPr>
              <a:defRPr/>
            </a:lvl1pPr>
          </a:lstStyle>
          <a:p>
            <a:pPr>
              <a:defRPr/>
            </a:pPr>
            <a:endParaRPr lang="es-ES"/>
          </a:p>
        </p:txBody>
      </p:sp>
      <p:sp>
        <p:nvSpPr>
          <p:cNvPr id="6" name="Rectangle 3"/>
          <p:cNvSpPr>
            <a:spLocks noGrp="1" noChangeArrowheads="1"/>
          </p:cNvSpPr>
          <p:nvPr>
            <p:ph type="sldNum" sz="quarter" idx="11"/>
          </p:nvPr>
        </p:nvSpPr>
        <p:spPr>
          <a:ln/>
        </p:spPr>
        <p:txBody>
          <a:bodyPr/>
          <a:lstStyle>
            <a:lvl1pPr>
              <a:defRPr/>
            </a:lvl1pPr>
          </a:lstStyle>
          <a:p>
            <a:pPr>
              <a:defRPr/>
            </a:pPr>
            <a:fld id="{7B9DBEA9-1B6B-4E81-A4F3-3BE75FCE44D2}" type="slidenum">
              <a:rPr lang="es-ES"/>
              <a:pPr>
                <a:defRPr/>
              </a:pPr>
              <a:t>‹Nº›</a:t>
            </a:fld>
            <a:endParaRPr lang="es-ES"/>
          </a:p>
        </p:txBody>
      </p:sp>
      <p:sp>
        <p:nvSpPr>
          <p:cNvPr id="7" name="Rectangle 16"/>
          <p:cNvSpPr>
            <a:spLocks noGrp="1" noChangeArrowheads="1"/>
          </p:cNvSpPr>
          <p:nvPr>
            <p:ph type="dt" sz="half" idx="12"/>
          </p:nvPr>
        </p:nvSpPr>
        <p:spPr>
          <a:ln/>
        </p:spPr>
        <p:txBody>
          <a:bodyPr/>
          <a:lstStyle>
            <a:lvl1pPr>
              <a:defRPr/>
            </a:lvl1pPr>
          </a:lstStyle>
          <a:p>
            <a:pPr>
              <a:defRPr/>
            </a:pPr>
            <a:fld id="{8D8D649B-856B-4438-B7BE-13EEC7B27A30}" type="datetimeFigureOut">
              <a:rPr lang="es-ES"/>
              <a:pPr>
                <a:defRPr/>
              </a:pPr>
              <a:t>04/12/2009</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3BE131CE-DF55-45CE-97A8-6498C206FF14}" type="slidenum">
              <a:rPr lang="es-ES"/>
              <a:pPr>
                <a:defRPr/>
              </a:pPr>
              <a:t>‹Nº›</a:t>
            </a:fld>
            <a:endParaRPr lang="es-ES"/>
          </a:p>
        </p:txBody>
      </p:sp>
      <p:sp>
        <p:nvSpPr>
          <p:cNvPr id="6" name="Rectangle 16"/>
          <p:cNvSpPr>
            <a:spLocks noGrp="1" noChangeArrowheads="1"/>
          </p:cNvSpPr>
          <p:nvPr>
            <p:ph type="dt" sz="half" idx="12"/>
          </p:nvPr>
        </p:nvSpPr>
        <p:spPr>
          <a:ln/>
        </p:spPr>
        <p:txBody>
          <a:bodyPr/>
          <a:lstStyle>
            <a:lvl1pPr>
              <a:defRPr/>
            </a:lvl1pPr>
          </a:lstStyle>
          <a:p>
            <a:pPr>
              <a:defRPr/>
            </a:pPr>
            <a:fld id="{1B669DD9-9002-4D0D-A6F4-3062964FAA28}" type="datetimeFigureOut">
              <a:rPr lang="es-ES"/>
              <a:pPr>
                <a:defRPr/>
              </a:pPr>
              <a:t>04/12/2009</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457200"/>
            <a:ext cx="2057400" cy="5410200"/>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457200" y="457200"/>
            <a:ext cx="6019800" cy="5410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CE2338C9-4333-414C-8D97-EF5C62724A35}" type="slidenum">
              <a:rPr lang="es-ES"/>
              <a:pPr>
                <a:defRPr/>
              </a:pPr>
              <a:t>‹Nº›</a:t>
            </a:fld>
            <a:endParaRPr lang="es-ES"/>
          </a:p>
        </p:txBody>
      </p:sp>
      <p:sp>
        <p:nvSpPr>
          <p:cNvPr id="6" name="Rectangle 16"/>
          <p:cNvSpPr>
            <a:spLocks noGrp="1" noChangeArrowheads="1"/>
          </p:cNvSpPr>
          <p:nvPr>
            <p:ph type="dt" sz="half" idx="12"/>
          </p:nvPr>
        </p:nvSpPr>
        <p:spPr>
          <a:ln/>
        </p:spPr>
        <p:txBody>
          <a:bodyPr/>
          <a:lstStyle>
            <a:lvl1pPr>
              <a:defRPr/>
            </a:lvl1pPr>
          </a:lstStyle>
          <a:p>
            <a:pPr>
              <a:defRPr/>
            </a:pPr>
            <a:fld id="{6BE308EB-E418-436C-B0FF-31A9F7464546}" type="datetimeFigureOut">
              <a:rPr lang="es-ES"/>
              <a:pPr>
                <a:defRPr/>
              </a:pPr>
              <a:t>04/12/2009</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914400" y="1447800"/>
            <a:ext cx="374904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933950" y="1447800"/>
            <a:ext cx="374904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endParaRPr lang="es-VE"/>
          </a:p>
        </p:txBody>
      </p:sp>
      <p:sp>
        <p:nvSpPr>
          <p:cNvPr id="6" name="2 Marcador de pie de página"/>
          <p:cNvSpPr>
            <a:spLocks noGrp="1"/>
          </p:cNvSpPr>
          <p:nvPr>
            <p:ph type="ftr" sz="quarter" idx="11"/>
          </p:nvPr>
        </p:nvSpPr>
        <p:spPr/>
        <p:txBody>
          <a:bodyPr/>
          <a:lstStyle>
            <a:lvl1pPr>
              <a:defRPr/>
            </a:lvl1pPr>
          </a:lstStyle>
          <a:p>
            <a:pPr>
              <a:defRPr/>
            </a:pPr>
            <a:endParaRPr lang="es-VE"/>
          </a:p>
        </p:txBody>
      </p:sp>
      <p:sp>
        <p:nvSpPr>
          <p:cNvPr id="7" name="22 Marcador de número de diapositiva"/>
          <p:cNvSpPr>
            <a:spLocks noGrp="1"/>
          </p:cNvSpPr>
          <p:nvPr>
            <p:ph type="sldNum" sz="quarter" idx="12"/>
          </p:nvPr>
        </p:nvSpPr>
        <p:spPr/>
        <p:txBody>
          <a:bodyPr/>
          <a:lstStyle>
            <a:lvl1pPr>
              <a:defRPr/>
            </a:lvl1pPr>
          </a:lstStyle>
          <a:p>
            <a:pPr>
              <a:defRPr/>
            </a:pPr>
            <a:fld id="{59C797AB-703F-4EB7-8FED-A3B6822357FB}" type="slidenum">
              <a:rPr lang="es-VE"/>
              <a:pPr>
                <a:defRPr/>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11" name="10 Marcador de contenido"/>
          <p:cNvSpPr>
            <a:spLocks noGrp="1"/>
          </p:cNvSpPr>
          <p:nvPr>
            <p:ph sz="half" idx="2"/>
          </p:nvPr>
        </p:nvSpPr>
        <p:spPr>
          <a:xfrm>
            <a:off x="914400" y="2247900"/>
            <a:ext cx="37338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4"/>
          </p:nvPr>
        </p:nvSpPr>
        <p:spPr>
          <a:xfrm>
            <a:off x="4953000" y="2247900"/>
            <a:ext cx="37338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13 Marcador de fecha"/>
          <p:cNvSpPr>
            <a:spLocks noGrp="1"/>
          </p:cNvSpPr>
          <p:nvPr>
            <p:ph type="dt" sz="half" idx="10"/>
          </p:nvPr>
        </p:nvSpPr>
        <p:spPr/>
        <p:txBody>
          <a:bodyPr/>
          <a:lstStyle>
            <a:lvl1pPr>
              <a:defRPr/>
            </a:lvl1pPr>
          </a:lstStyle>
          <a:p>
            <a:pPr>
              <a:defRPr/>
            </a:pPr>
            <a:endParaRPr lang="es-VE"/>
          </a:p>
        </p:txBody>
      </p:sp>
      <p:sp>
        <p:nvSpPr>
          <p:cNvPr id="8" name="2 Marcador de pie de página"/>
          <p:cNvSpPr>
            <a:spLocks noGrp="1"/>
          </p:cNvSpPr>
          <p:nvPr>
            <p:ph type="ftr" sz="quarter" idx="11"/>
          </p:nvPr>
        </p:nvSpPr>
        <p:spPr/>
        <p:txBody>
          <a:bodyPr/>
          <a:lstStyle>
            <a:lvl1pPr>
              <a:defRPr/>
            </a:lvl1pPr>
          </a:lstStyle>
          <a:p>
            <a:pPr>
              <a:defRPr/>
            </a:pPr>
            <a:endParaRPr lang="es-VE"/>
          </a:p>
        </p:txBody>
      </p:sp>
      <p:sp>
        <p:nvSpPr>
          <p:cNvPr id="9" name="22 Marcador de número de diapositiva"/>
          <p:cNvSpPr>
            <a:spLocks noGrp="1"/>
          </p:cNvSpPr>
          <p:nvPr>
            <p:ph type="sldNum" sz="quarter" idx="12"/>
          </p:nvPr>
        </p:nvSpPr>
        <p:spPr/>
        <p:txBody>
          <a:bodyPr/>
          <a:lstStyle>
            <a:lvl1pPr>
              <a:defRPr/>
            </a:lvl1pPr>
          </a:lstStyle>
          <a:p>
            <a:pPr>
              <a:defRPr/>
            </a:pPr>
            <a:fld id="{5EC57E78-9F12-4878-9CCD-D073A20CBFB6}" type="slidenum">
              <a:rPr lang="es-VE"/>
              <a:pPr>
                <a:defRPr/>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endParaRPr lang="es-VE"/>
          </a:p>
        </p:txBody>
      </p:sp>
      <p:sp>
        <p:nvSpPr>
          <p:cNvPr id="4" name="2 Marcador de pie de página"/>
          <p:cNvSpPr>
            <a:spLocks noGrp="1"/>
          </p:cNvSpPr>
          <p:nvPr>
            <p:ph type="ftr" sz="quarter" idx="11"/>
          </p:nvPr>
        </p:nvSpPr>
        <p:spPr/>
        <p:txBody>
          <a:bodyPr/>
          <a:lstStyle>
            <a:lvl1pPr>
              <a:defRPr/>
            </a:lvl1pPr>
          </a:lstStyle>
          <a:p>
            <a:pPr>
              <a:defRPr/>
            </a:pPr>
            <a:endParaRPr lang="es-VE"/>
          </a:p>
        </p:txBody>
      </p:sp>
      <p:sp>
        <p:nvSpPr>
          <p:cNvPr id="5" name="22 Marcador de número de diapositiva"/>
          <p:cNvSpPr>
            <a:spLocks noGrp="1"/>
          </p:cNvSpPr>
          <p:nvPr>
            <p:ph type="sldNum" sz="quarter" idx="12"/>
          </p:nvPr>
        </p:nvSpPr>
        <p:spPr/>
        <p:txBody>
          <a:bodyPr/>
          <a:lstStyle>
            <a:lvl1pPr>
              <a:defRPr/>
            </a:lvl1pPr>
          </a:lstStyle>
          <a:p>
            <a:pPr>
              <a:defRPr/>
            </a:pPr>
            <a:fld id="{250162B6-E739-4325-A147-7F521541ECBE}" type="slidenum">
              <a:rPr lang="es-VE"/>
              <a:pPr>
                <a:defRPr/>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endParaRPr lang="es-VE"/>
          </a:p>
        </p:txBody>
      </p:sp>
      <p:sp>
        <p:nvSpPr>
          <p:cNvPr id="3" name="2 Marcador de pie de página"/>
          <p:cNvSpPr>
            <a:spLocks noGrp="1"/>
          </p:cNvSpPr>
          <p:nvPr>
            <p:ph type="ftr" sz="quarter" idx="11"/>
          </p:nvPr>
        </p:nvSpPr>
        <p:spPr/>
        <p:txBody>
          <a:bodyPr/>
          <a:lstStyle>
            <a:lvl1pPr>
              <a:defRPr/>
            </a:lvl1pPr>
          </a:lstStyle>
          <a:p>
            <a:pPr>
              <a:defRPr/>
            </a:pPr>
            <a:endParaRPr lang="es-VE"/>
          </a:p>
        </p:txBody>
      </p:sp>
      <p:sp>
        <p:nvSpPr>
          <p:cNvPr id="4" name="22 Marcador de número de diapositiva"/>
          <p:cNvSpPr>
            <a:spLocks noGrp="1"/>
          </p:cNvSpPr>
          <p:nvPr>
            <p:ph type="sldNum" sz="quarter" idx="12"/>
          </p:nvPr>
        </p:nvSpPr>
        <p:spPr/>
        <p:txBody>
          <a:bodyPr/>
          <a:lstStyle>
            <a:lvl1pPr>
              <a:defRPr/>
            </a:lvl1pPr>
          </a:lstStyle>
          <a:p>
            <a:pPr>
              <a:defRPr/>
            </a:pPr>
            <a:fld id="{CA38CAD8-407E-49F9-89B5-77D22E9A528F}" type="slidenum">
              <a:rPr lang="es-VE"/>
              <a:pPr>
                <a:defRPr/>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8 Rectángulo redondeado"/>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1 Título"/>
          <p:cNvSpPr>
            <a:spLocks noGrp="1"/>
          </p:cNvSpPr>
          <p:nvPr>
            <p:ph type="title"/>
          </p:nvPr>
        </p:nvSpPr>
        <p:spPr>
          <a:xfrm>
            <a:off x="914400" y="273050"/>
            <a:ext cx="7772400" cy="1143000"/>
          </a:xfrm>
        </p:spPr>
        <p:txBody>
          <a:bodyPr/>
          <a:lstStyle>
            <a:lvl1pPr algn="l">
              <a:buNone/>
              <a:defRPr sz="4000" b="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1" name="10 Marcador de contenido"/>
          <p:cNvSpPr>
            <a:spLocks noGrp="1"/>
          </p:cNvSpPr>
          <p:nvPr>
            <p:ph sz="quarter" idx="1"/>
          </p:nvPr>
        </p:nvSpPr>
        <p:spPr>
          <a:xfrm>
            <a:off x="2971800" y="1600200"/>
            <a:ext cx="5715000" cy="4495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4 Marcador de fecha"/>
          <p:cNvSpPr>
            <a:spLocks noGrp="1"/>
          </p:cNvSpPr>
          <p:nvPr>
            <p:ph type="dt" sz="half" idx="10"/>
          </p:nvPr>
        </p:nvSpPr>
        <p:spPr/>
        <p:txBody>
          <a:bodyPr/>
          <a:lstStyle>
            <a:lvl1pPr>
              <a:defRPr/>
            </a:lvl1pPr>
          </a:lstStyle>
          <a:p>
            <a:pPr>
              <a:defRPr/>
            </a:pPr>
            <a:endParaRPr lang="es-VE"/>
          </a:p>
        </p:txBody>
      </p:sp>
      <p:sp>
        <p:nvSpPr>
          <p:cNvPr id="8" name="5 Marcador de pie de página"/>
          <p:cNvSpPr>
            <a:spLocks noGrp="1"/>
          </p:cNvSpPr>
          <p:nvPr>
            <p:ph type="ftr" sz="quarter" idx="11"/>
          </p:nvPr>
        </p:nvSpPr>
        <p:spPr/>
        <p:txBody>
          <a:bodyPr/>
          <a:lstStyle>
            <a:lvl1pPr>
              <a:defRPr/>
            </a:lvl1pPr>
          </a:lstStyle>
          <a:p>
            <a:pPr>
              <a:defRPr/>
            </a:pPr>
            <a:endParaRPr lang="es-VE"/>
          </a:p>
        </p:txBody>
      </p:sp>
      <p:sp>
        <p:nvSpPr>
          <p:cNvPr id="9" name="6 Marcador de número de diapositiva"/>
          <p:cNvSpPr>
            <a:spLocks noGrp="1"/>
          </p:cNvSpPr>
          <p:nvPr>
            <p:ph type="sldNum" sz="quarter" idx="12"/>
          </p:nvPr>
        </p:nvSpPr>
        <p:spPr/>
        <p:txBody>
          <a:bodyPr/>
          <a:lstStyle>
            <a:lvl1pPr>
              <a:defRPr/>
            </a:lvl1pPr>
          </a:lstStyle>
          <a:p>
            <a:pPr>
              <a:defRPr/>
            </a:pPr>
            <a:fld id="{E85ACC34-5362-4372-8640-EDD6A2DEDAEF}" type="slidenum">
              <a:rPr lang="es-VE"/>
              <a:pPr>
                <a:defRPr/>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10 Rectángulo"/>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1 Rectángulo"/>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12 Rectángulo"/>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8" name="4 Marcador de fecha"/>
          <p:cNvSpPr>
            <a:spLocks noGrp="1"/>
          </p:cNvSpPr>
          <p:nvPr>
            <p:ph type="dt" sz="half" idx="10"/>
          </p:nvPr>
        </p:nvSpPr>
        <p:spPr/>
        <p:txBody>
          <a:bodyPr/>
          <a:lstStyle>
            <a:lvl1pPr>
              <a:defRPr/>
            </a:lvl1pPr>
          </a:lstStyle>
          <a:p>
            <a:pPr>
              <a:defRPr/>
            </a:pPr>
            <a:endParaRPr lang="es-VE"/>
          </a:p>
        </p:txBody>
      </p:sp>
      <p:sp>
        <p:nvSpPr>
          <p:cNvPr id="9" name="5 Marcador de pie de página"/>
          <p:cNvSpPr>
            <a:spLocks noGrp="1"/>
          </p:cNvSpPr>
          <p:nvPr>
            <p:ph type="ftr" sz="quarter" idx="11"/>
          </p:nvPr>
        </p:nvSpPr>
        <p:spPr>
          <a:xfrm>
            <a:off x="914400" y="6172200"/>
            <a:ext cx="3886200" cy="457200"/>
          </a:xfrm>
        </p:spPr>
        <p:txBody>
          <a:bodyPr/>
          <a:lstStyle>
            <a:lvl1pPr>
              <a:defRPr/>
            </a:lvl1pPr>
          </a:lstStyle>
          <a:p>
            <a:pPr>
              <a:defRPr/>
            </a:pPr>
            <a:endParaRPr lang="es-VE"/>
          </a:p>
        </p:txBody>
      </p:sp>
      <p:sp>
        <p:nvSpPr>
          <p:cNvPr id="10" name="6 Marcador de número de diapositiva"/>
          <p:cNvSpPr>
            <a:spLocks noGrp="1"/>
          </p:cNvSpPr>
          <p:nvPr>
            <p:ph type="sldNum" sz="quarter" idx="12"/>
          </p:nvPr>
        </p:nvSpPr>
        <p:spPr>
          <a:xfrm>
            <a:off x="146050" y="6208713"/>
            <a:ext cx="457200" cy="457200"/>
          </a:xfrm>
        </p:spPr>
        <p:txBody>
          <a:bodyPr/>
          <a:lstStyle>
            <a:lvl1pPr>
              <a:defRPr/>
            </a:lvl1pPr>
          </a:lstStyle>
          <a:p>
            <a:pPr>
              <a:defRPr/>
            </a:pPr>
            <a:fld id="{AD22A81C-5DB4-4EFE-BC31-000D93284C89}" type="slidenum">
              <a:rPr lang="es-VE"/>
              <a:pPr>
                <a:defRPr/>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VE"/>
          </a:p>
        </p:txBody>
      </p:sp>
      <p:sp>
        <p:nvSpPr>
          <p:cNvPr id="5" name="2 Marcador de pie de página"/>
          <p:cNvSpPr>
            <a:spLocks noGrp="1"/>
          </p:cNvSpPr>
          <p:nvPr>
            <p:ph type="ftr" sz="quarter" idx="11"/>
          </p:nvPr>
        </p:nvSpPr>
        <p:spPr/>
        <p:txBody>
          <a:bodyPr/>
          <a:lstStyle>
            <a:lvl1pPr>
              <a:defRPr/>
            </a:lvl1pPr>
          </a:lstStyle>
          <a:p>
            <a:pPr>
              <a:defRPr/>
            </a:pPr>
            <a:endParaRPr lang="es-VE"/>
          </a:p>
        </p:txBody>
      </p:sp>
      <p:sp>
        <p:nvSpPr>
          <p:cNvPr id="6" name="22 Marcador de número de diapositiva"/>
          <p:cNvSpPr>
            <a:spLocks noGrp="1"/>
          </p:cNvSpPr>
          <p:nvPr>
            <p:ph type="sldNum" sz="quarter" idx="12"/>
          </p:nvPr>
        </p:nvSpPr>
        <p:spPr/>
        <p:txBody>
          <a:bodyPr/>
          <a:lstStyle>
            <a:lvl1pPr>
              <a:defRPr/>
            </a:lvl1pPr>
          </a:lstStyle>
          <a:p>
            <a:pPr>
              <a:defRPr/>
            </a:pPr>
            <a:fld id="{4F1A7F28-BE83-4643-9ACE-A649A5F88D4F}" type="slidenum">
              <a:rPr lang="es-VE"/>
              <a:pPr>
                <a:defRPr/>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7 Rectángulo redondeado"/>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21 Marcador de título"/>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12 Marcador de texto"/>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cs typeface="+mn-cs"/>
              </a:defRPr>
            </a:lvl1pPr>
          </a:lstStyle>
          <a:p>
            <a:pPr>
              <a:defRPr/>
            </a:pPr>
            <a:endParaRPr lang="es-VE"/>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cs typeface="+mn-cs"/>
              </a:defRPr>
            </a:lvl1pPr>
          </a:lstStyle>
          <a:p>
            <a:pPr>
              <a:defRPr/>
            </a:pPr>
            <a:endParaRPr lang="es-VE"/>
          </a:p>
        </p:txBody>
      </p:sp>
      <p:sp>
        <p:nvSpPr>
          <p:cNvPr id="23" name="22 Marcador de número de diapositiva"/>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3E975BF7-3DD3-4411-8A9E-EB06ECB75FB0}" type="slidenum">
              <a:rPr lang="es-VE"/>
              <a:pPr>
                <a:defRPr/>
              </a:pPr>
              <a:t>‹Nº›</a:t>
            </a:fld>
            <a:endParaRPr lang="es-VE"/>
          </a:p>
        </p:txBody>
      </p:sp>
    </p:spTree>
  </p:cSld>
  <p:clrMap bg1="lt1" tx1="dk1" bg2="lt2" tx2="dk2" accent1="accent1" accent2="accent2" accent3="accent3" accent4="accent4" accent5="accent5" accent6="accent6" hlink="hlink" folHlink="folHlink"/>
  <p:sldLayoutIdLst>
    <p:sldLayoutId id="2147483682" r:id="rId1"/>
    <p:sldLayoutId id="2147483700" r:id="rId2"/>
    <p:sldLayoutId id="2147483683" r:id="rId3"/>
    <p:sldLayoutId id="2147483684" r:id="rId4"/>
    <p:sldLayoutId id="2147483685" r:id="rId5"/>
    <p:sldLayoutId id="2147483686" r:id="rId6"/>
    <p:sldLayoutId id="2147483701" r:id="rId7"/>
    <p:sldLayoutId id="2147483702" r:id="rId8"/>
    <p:sldLayoutId id="2147483687" r:id="rId9"/>
    <p:sldLayoutId id="2147483688" r:id="rId10"/>
    <p:sldLayoutId id="2147483689"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s-ES"/>
          </a:p>
        </p:txBody>
      </p:sp>
      <p:sp>
        <p:nvSpPr>
          <p:cNvPr id="3993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845DA5D0-2023-4A8F-84A1-D31AA36B92E7}" type="slidenum">
              <a:rPr lang="es-ES"/>
              <a:pPr>
                <a:defRPr/>
              </a:pPr>
              <a:t>‹Nº›</a:t>
            </a:fld>
            <a:endParaRPr lang="es-ES"/>
          </a:p>
        </p:txBody>
      </p:sp>
      <p:grpSp>
        <p:nvGrpSpPr>
          <p:cNvPr id="13316" name="Group 4"/>
          <p:cNvGrpSpPr>
            <a:grpSpLocks/>
          </p:cNvGrpSpPr>
          <p:nvPr/>
        </p:nvGrpSpPr>
        <p:grpSpPr bwMode="auto">
          <a:xfrm>
            <a:off x="0" y="0"/>
            <a:ext cx="9144000" cy="546100"/>
            <a:chOff x="0" y="0"/>
            <a:chExt cx="5760" cy="344"/>
          </a:xfrm>
        </p:grpSpPr>
        <p:sp>
          <p:nvSpPr>
            <p:cNvPr id="3994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s-ES" sz="2400">
                <a:latin typeface="Times New Roman" pitchFamily="18" charset="0"/>
              </a:endParaRPr>
            </a:p>
          </p:txBody>
        </p:sp>
        <p:sp>
          <p:nvSpPr>
            <p:cNvPr id="3994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s-ES" sz="2400">
                <a:latin typeface="Times New Roman" pitchFamily="18" charset="0"/>
              </a:endParaRPr>
            </a:p>
          </p:txBody>
        </p:sp>
        <p:sp>
          <p:nvSpPr>
            <p:cNvPr id="3994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s-ES">
                <a:solidFill>
                  <a:schemeClr val="hlink"/>
                </a:solidFill>
              </a:endParaRPr>
            </a:p>
          </p:txBody>
        </p:sp>
        <p:sp>
          <p:nvSpPr>
            <p:cNvPr id="3994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s-ES">
                <a:solidFill>
                  <a:schemeClr val="hlink"/>
                </a:solidFill>
              </a:endParaRPr>
            </a:p>
          </p:txBody>
        </p:sp>
        <p:sp>
          <p:nvSpPr>
            <p:cNvPr id="3994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s-ES">
                <a:solidFill>
                  <a:schemeClr val="accent2"/>
                </a:solidFill>
              </a:endParaRPr>
            </a:p>
          </p:txBody>
        </p:sp>
        <p:sp>
          <p:nvSpPr>
            <p:cNvPr id="3994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s-ES">
                <a:solidFill>
                  <a:schemeClr val="hlink"/>
                </a:solidFill>
              </a:endParaRPr>
            </a:p>
          </p:txBody>
        </p:sp>
        <p:sp>
          <p:nvSpPr>
            <p:cNvPr id="3994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s-ES" sz="2400">
                <a:latin typeface="Times New Roman" pitchFamily="18" charset="0"/>
              </a:endParaRPr>
            </a:p>
          </p:txBody>
        </p:sp>
        <p:sp>
          <p:nvSpPr>
            <p:cNvPr id="3994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s-ES">
                <a:solidFill>
                  <a:schemeClr val="accent2"/>
                </a:solidFill>
              </a:endParaRPr>
            </a:p>
          </p:txBody>
        </p:sp>
        <p:sp>
          <p:nvSpPr>
            <p:cNvPr id="3994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s-ES">
                <a:solidFill>
                  <a:schemeClr val="accent2"/>
                </a:solidFill>
              </a:endParaRPr>
            </a:p>
          </p:txBody>
        </p:sp>
      </p:grpSp>
      <p:sp>
        <p:nvSpPr>
          <p:cNvPr id="1331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3318"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995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505F6264-DCB9-4E33-A583-D5AA4C2D8C31}" type="datetimeFigureOut">
              <a:rPr lang="es-ES"/>
              <a:pPr>
                <a:defRPr/>
              </a:pPr>
              <a:t>04/12/2009</a:t>
            </a:fld>
            <a:endParaRPr lang="es-ES"/>
          </a:p>
        </p:txBody>
      </p:sp>
    </p:spTree>
  </p:cSld>
  <p:clrMap bg1="lt1" tx1="dk1" bg2="lt2" tx2="dk2" accent1="accent1" accent2="accent2" accent3="accent3" accent4="accent4" accent5="accent5" accent6="accent6" hlink="hlink" folHlink="folHlink"/>
  <p:sldLayoutIdLst>
    <p:sldLayoutId id="2147483703"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ctrTitle" idx="4294967295"/>
          </p:nvPr>
        </p:nvSpPr>
        <p:spPr>
          <a:xfrm>
            <a:off x="457200" y="914400"/>
            <a:ext cx="8229600" cy="1752600"/>
          </a:xfrm>
        </p:spPr>
        <p:txBody>
          <a:bodyPr bIns="91440"/>
          <a:lstStyle/>
          <a:p>
            <a:pPr algn="ctr" eaLnBrk="1" hangingPunct="1"/>
            <a:r>
              <a:rPr lang="es-VE" sz="2000" smtClean="0"/>
              <a:t/>
            </a:r>
            <a:br>
              <a:rPr lang="es-VE" sz="2000" smtClean="0"/>
            </a:br>
            <a:r>
              <a:rPr lang="es-VE" sz="2000" smtClean="0"/>
              <a:t>Consolidación Región Andina</a:t>
            </a:r>
            <a:br>
              <a:rPr lang="es-VE" sz="2000" smtClean="0"/>
            </a:br>
            <a:r>
              <a:rPr lang="es-VE" sz="2000" smtClean="0"/>
              <a:t>Transversalización del enfoque de equidad étnica en Salud</a:t>
            </a:r>
            <a:br>
              <a:rPr lang="es-VE" sz="2000" smtClean="0"/>
            </a:br>
            <a:r>
              <a:rPr lang="es-VE" sz="2000" smtClean="0"/>
              <a:t>Lima, Perú</a:t>
            </a:r>
            <a:br>
              <a:rPr lang="es-VE" sz="2000" smtClean="0"/>
            </a:br>
            <a:r>
              <a:rPr lang="es-VE" sz="2000" smtClean="0"/>
              <a:t>3 de noviembre de 2009</a:t>
            </a:r>
          </a:p>
        </p:txBody>
      </p:sp>
      <p:sp>
        <p:nvSpPr>
          <p:cNvPr id="26626" name="Rectangle 2"/>
          <p:cNvSpPr>
            <a:spLocks noChangeArrowheads="1"/>
          </p:cNvSpPr>
          <p:nvPr/>
        </p:nvSpPr>
        <p:spPr bwMode="auto">
          <a:xfrm>
            <a:off x="685800" y="2743200"/>
            <a:ext cx="8229600" cy="1752600"/>
          </a:xfrm>
          <a:prstGeom prst="rect">
            <a:avLst/>
          </a:prstGeom>
          <a:noFill/>
          <a:ln w="9525">
            <a:noFill/>
            <a:miter lim="800000"/>
            <a:headEnd/>
            <a:tailEnd/>
          </a:ln>
        </p:spPr>
        <p:txBody>
          <a:bodyPr bIns="91440" anchor="ctr"/>
          <a:lstStyle/>
          <a:p>
            <a:pPr algn="ctr"/>
            <a:endParaRPr lang="es-PE" sz="2000"/>
          </a:p>
        </p:txBody>
      </p:sp>
      <p:sp>
        <p:nvSpPr>
          <p:cNvPr id="26627" name="Rectangle 2"/>
          <p:cNvSpPr>
            <a:spLocks noChangeArrowheads="1"/>
          </p:cNvSpPr>
          <p:nvPr/>
        </p:nvSpPr>
        <p:spPr bwMode="auto">
          <a:xfrm>
            <a:off x="533400" y="3124200"/>
            <a:ext cx="8229600" cy="1752600"/>
          </a:xfrm>
          <a:prstGeom prst="rect">
            <a:avLst/>
          </a:prstGeom>
          <a:noFill/>
          <a:ln w="9525">
            <a:noFill/>
            <a:miter lim="800000"/>
            <a:headEnd/>
            <a:tailEnd/>
          </a:ln>
        </p:spPr>
        <p:txBody>
          <a:bodyPr bIns="91440" anchor="ctr"/>
          <a:lstStyle/>
          <a:p>
            <a:pPr algn="ctr"/>
            <a:r>
              <a:rPr lang="es-VE" sz="2000"/>
              <a:t>Ecuador</a:t>
            </a:r>
            <a:br>
              <a:rPr lang="es-VE" sz="2000"/>
            </a:br>
            <a:r>
              <a:rPr lang="es-VE" sz="2000"/>
              <a:t>Bolivia</a:t>
            </a:r>
            <a:br>
              <a:rPr lang="es-VE" sz="2000"/>
            </a:br>
            <a:r>
              <a:rPr lang="es-VE" sz="2000"/>
              <a:t>Chile</a:t>
            </a:r>
            <a:br>
              <a:rPr lang="es-VE" sz="2000"/>
            </a:br>
            <a:r>
              <a:rPr lang="es-VE" sz="2000"/>
              <a:t>Paraguay</a:t>
            </a:r>
            <a:br>
              <a:rPr lang="es-VE" sz="2000"/>
            </a:br>
            <a:r>
              <a:rPr lang="es-VE" sz="2000"/>
              <a:t>Perú</a:t>
            </a:r>
            <a:br>
              <a:rPr lang="es-VE" sz="2000"/>
            </a:br>
            <a:r>
              <a:rPr lang="es-VE" sz="2000"/>
              <a:t>Venezuela</a:t>
            </a:r>
          </a:p>
          <a:p>
            <a:pPr algn="ctr"/>
            <a:r>
              <a:rPr lang="es-VE" sz="2000"/>
              <a:t>Colombia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a:xfrm>
            <a:off x="838200" y="0"/>
            <a:ext cx="7772400" cy="1752600"/>
          </a:xfrm>
        </p:spPr>
        <p:txBody>
          <a:bodyPr/>
          <a:lstStyle/>
          <a:p>
            <a:pPr eaLnBrk="1" hangingPunct="1"/>
            <a:r>
              <a:rPr lang="es-VE" sz="3600" smtClean="0"/>
              <a:t>3. Implementación de modelos de salud en territorios específicos </a:t>
            </a:r>
          </a:p>
        </p:txBody>
      </p:sp>
      <p:sp>
        <p:nvSpPr>
          <p:cNvPr id="45058" name="Rectangle 3"/>
          <p:cNvSpPr>
            <a:spLocks noGrp="1" noChangeArrowheads="1"/>
          </p:cNvSpPr>
          <p:nvPr>
            <p:ph sz="quarter" idx="4294967295"/>
          </p:nvPr>
        </p:nvSpPr>
        <p:spPr>
          <a:xfrm>
            <a:off x="838200" y="1676400"/>
            <a:ext cx="7772400" cy="4191000"/>
          </a:xfrm>
        </p:spPr>
        <p:txBody>
          <a:bodyPr/>
          <a:lstStyle/>
          <a:p>
            <a:pPr marL="381000" indent="-381000" eaLnBrk="1" hangingPunct="1"/>
            <a:r>
              <a:rPr lang="en-US" sz="2800" smtClean="0"/>
              <a:t>Implementar el Sistema de información y de Estadisticas Vitales</a:t>
            </a:r>
          </a:p>
          <a:p>
            <a:pPr marL="381000" indent="-381000" eaLnBrk="1" hangingPunct="1"/>
            <a:r>
              <a:rPr lang="es-MX" sz="2800" smtClean="0"/>
              <a:t>Organización de la red atención de los servicios y mejoramiento de la calidad y el acceso en el contexto de las Atención Primaria de Salud</a:t>
            </a:r>
          </a:p>
          <a:p>
            <a:pPr marL="381000" indent="-381000" eaLnBrk="1" hangingPunct="1"/>
            <a:r>
              <a:rPr lang="es-MX" sz="2800" smtClean="0"/>
              <a:t>Distribución del Recursos Humanos </a:t>
            </a:r>
          </a:p>
          <a:p>
            <a:pPr marL="381000" indent="-381000" eaLnBrk="1" hangingPunct="1"/>
            <a:r>
              <a:rPr lang="es-MX" sz="2800" smtClean="0"/>
              <a:t>Participación y co-gestión de los pueblos indígenas, afordescendientes y Rrom-Gitano </a:t>
            </a:r>
          </a:p>
          <a:p>
            <a:pPr marL="381000" indent="-381000" eaLnBrk="1" hangingPunct="1"/>
            <a:endParaRPr lang="es-MX" sz="2800" smtClean="0"/>
          </a:p>
          <a:p>
            <a:pPr marL="381000" indent="-381000" eaLnBrk="1" hangingPunct="1">
              <a:lnSpc>
                <a:spcPct val="80000"/>
              </a:lnSpc>
            </a:pPr>
            <a:endParaRPr lang="pt-BR" sz="2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idx="4294967295"/>
          </p:nvPr>
        </p:nvSpPr>
        <p:spPr>
          <a:xfrm>
            <a:off x="838200" y="0"/>
            <a:ext cx="7772400" cy="1752600"/>
          </a:xfrm>
        </p:spPr>
        <p:txBody>
          <a:bodyPr/>
          <a:lstStyle/>
          <a:p>
            <a:pPr eaLnBrk="1" hangingPunct="1"/>
            <a:r>
              <a:rPr lang="es-VE" sz="3600" smtClean="0"/>
              <a:t>3. Implementación de modelos de salud en territorios específicos </a:t>
            </a:r>
          </a:p>
        </p:txBody>
      </p:sp>
      <p:sp>
        <p:nvSpPr>
          <p:cNvPr id="47106" name="Rectangle 3"/>
          <p:cNvSpPr>
            <a:spLocks noGrp="1" noChangeArrowheads="1"/>
          </p:cNvSpPr>
          <p:nvPr>
            <p:ph sz="quarter" idx="4294967295"/>
          </p:nvPr>
        </p:nvSpPr>
        <p:spPr>
          <a:xfrm>
            <a:off x="914400" y="1676400"/>
            <a:ext cx="7772400" cy="4191000"/>
          </a:xfrm>
        </p:spPr>
        <p:txBody>
          <a:bodyPr/>
          <a:lstStyle/>
          <a:p>
            <a:pPr marL="381000" indent="-381000" algn="just" eaLnBrk="1" hangingPunct="1">
              <a:lnSpc>
                <a:spcPct val="90000"/>
              </a:lnSpc>
            </a:pPr>
            <a:r>
              <a:rPr lang="en-US" sz="2800" smtClean="0"/>
              <a:t>Distribución geográfica de redes de servicios de salud y la gerencia en salud en función de los territorios de los pueblos indígenas, afrodescendientes y Rrom.</a:t>
            </a:r>
          </a:p>
          <a:p>
            <a:pPr marL="381000" indent="-381000" algn="just" eaLnBrk="1" hangingPunct="1">
              <a:lnSpc>
                <a:spcPct val="90000"/>
              </a:lnSpc>
            </a:pPr>
            <a:r>
              <a:rPr lang="en-US" sz="2800" smtClean="0"/>
              <a:t>Sistematización de experiencias locales y lecciones aprendidas en gestión participativa con enfoque intercultural y de genero</a:t>
            </a:r>
            <a:endParaRPr lang="es-ES_tradnl" sz="2800" smtClean="0"/>
          </a:p>
          <a:p>
            <a:pPr marL="381000" indent="-381000" eaLnBrk="1" hangingPunct="1"/>
            <a:r>
              <a:rPr lang="es-EC" sz="2800" smtClean="0"/>
              <a:t>Promover y garantizar la participación y apoyar  el fortalecimiento de las organizaciones y comunidades.</a:t>
            </a:r>
          </a:p>
          <a:p>
            <a:pPr marL="381000" indent="-381000" eaLnBrk="1" hangingPunct="1"/>
            <a:r>
              <a:rPr lang="es-EC" sz="2800" smtClean="0"/>
              <a:t>Fortalecer los conocimientos de los sistemas ancestrales de salud desde su propia cosmovisión  en sus territorios a través de sus formas de organización</a:t>
            </a:r>
            <a:endParaRPr lang="es-MX" sz="2800" smtClean="0"/>
          </a:p>
          <a:p>
            <a:pPr marL="381000" indent="-381000" eaLnBrk="1" hangingPunct="1">
              <a:lnSpc>
                <a:spcPct val="80000"/>
              </a:lnSpc>
            </a:pPr>
            <a:endParaRPr lang="pt-BR" sz="2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457200" y="609600"/>
            <a:ext cx="8229600" cy="1143000"/>
          </a:xfrm>
        </p:spPr>
        <p:txBody>
          <a:bodyPr/>
          <a:lstStyle/>
          <a:p>
            <a:pPr eaLnBrk="1" hangingPunct="1"/>
            <a:r>
              <a:rPr lang="es-VE" sz="3600" smtClean="0"/>
              <a:t>4) recursos financieros y humanos</a:t>
            </a:r>
          </a:p>
        </p:txBody>
      </p:sp>
      <p:sp>
        <p:nvSpPr>
          <p:cNvPr id="49154" name="Rectangle 3"/>
          <p:cNvSpPr>
            <a:spLocks noGrp="1" noChangeArrowheads="1"/>
          </p:cNvSpPr>
          <p:nvPr>
            <p:ph sz="quarter" idx="1"/>
          </p:nvPr>
        </p:nvSpPr>
        <p:spPr>
          <a:xfrm>
            <a:off x="381000" y="1981200"/>
            <a:ext cx="8229600" cy="4525963"/>
          </a:xfrm>
        </p:spPr>
        <p:txBody>
          <a:bodyPr/>
          <a:lstStyle/>
          <a:p>
            <a:pPr marL="381000" indent="-381000" eaLnBrk="1" hangingPunct="1"/>
            <a:r>
              <a:rPr lang="pt-BR" sz="2800" smtClean="0"/>
              <a:t>Crear presupuestos (partidas, indicadores) enfoque intercultural</a:t>
            </a:r>
          </a:p>
          <a:p>
            <a:pPr marL="381000" indent="-381000" eaLnBrk="1" hangingPunct="1"/>
            <a:r>
              <a:rPr lang="en-US" sz="2800" smtClean="0"/>
              <a:t>Generar mecanismos institucionales de seguimiento  y evaluación, validados por los actores involucrados</a:t>
            </a:r>
            <a:endParaRPr lang="pt-BR" sz="2800" smtClean="0"/>
          </a:p>
          <a:p>
            <a:pPr marL="381000" indent="-381000" eaLnBrk="1" hangingPunct="1"/>
            <a:r>
              <a:rPr lang="en-US" sz="2800" smtClean="0"/>
              <a:t>Coordinar con otros actores y sectores</a:t>
            </a:r>
          </a:p>
          <a:p>
            <a:pPr marL="381000" indent="-381000" eaLnBrk="1" hangingPunct="1"/>
            <a:r>
              <a:rPr lang="en-US" sz="2800" smtClean="0"/>
              <a:t>Identificar fuentes de financiamiento intersectorial bajo el enfoque de determinantes:</a:t>
            </a:r>
          </a:p>
          <a:p>
            <a:pPr marL="1219200" lvl="2" indent="-304800" algn="just" eaLnBrk="1" hangingPunct="1">
              <a:buFont typeface="Wingdings 2" pitchFamily="18" charset="2"/>
              <a:buAutoNum type="arabicPeriod"/>
            </a:pPr>
            <a:r>
              <a:rPr lang="en-US" sz="2800" smtClean="0"/>
              <a:t>Ministerios : economia y fianzas </a:t>
            </a:r>
          </a:p>
          <a:p>
            <a:pPr marL="1219200" lvl="2" indent="-304800" algn="just" eaLnBrk="1" hangingPunct="1">
              <a:buFont typeface="Wingdings 2" pitchFamily="18" charset="2"/>
              <a:buAutoNum type="arabicPeriod"/>
            </a:pPr>
            <a:r>
              <a:rPr lang="en-US" sz="2800" smtClean="0"/>
              <a:t>Organizaciones sociales</a:t>
            </a:r>
          </a:p>
          <a:p>
            <a:pPr marL="1219200" lvl="2" indent="-304800" algn="just" eaLnBrk="1" hangingPunct="1">
              <a:buFont typeface="Wingdings 2" pitchFamily="18" charset="2"/>
              <a:buAutoNum type="arabicPeriod"/>
            </a:pPr>
            <a:r>
              <a:rPr lang="en-US" sz="2800" smtClean="0"/>
              <a:t>Cooperacion internacional, fundaciones, ONGs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533400" y="152400"/>
            <a:ext cx="8153400" cy="1447800"/>
          </a:xfrm>
        </p:spPr>
        <p:txBody>
          <a:bodyPr/>
          <a:lstStyle/>
          <a:p>
            <a:pPr eaLnBrk="1" hangingPunct="1"/>
            <a:r>
              <a:rPr lang="es-VE" sz="3600" smtClean="0"/>
              <a:t>5) apoyo de OPS para implementar los planes en país</a:t>
            </a:r>
          </a:p>
        </p:txBody>
      </p:sp>
      <p:sp>
        <p:nvSpPr>
          <p:cNvPr id="51202" name="Rectangle 3"/>
          <p:cNvSpPr>
            <a:spLocks noGrp="1" noChangeArrowheads="1"/>
          </p:cNvSpPr>
          <p:nvPr>
            <p:ph sz="quarter" idx="1"/>
          </p:nvPr>
        </p:nvSpPr>
        <p:spPr>
          <a:xfrm>
            <a:off x="914400" y="1905000"/>
            <a:ext cx="8229600" cy="4525963"/>
          </a:xfrm>
        </p:spPr>
        <p:txBody>
          <a:bodyPr/>
          <a:lstStyle/>
          <a:p>
            <a:pPr eaLnBrk="1" hangingPunct="1">
              <a:lnSpc>
                <a:spcPct val="90000"/>
              </a:lnSpc>
            </a:pPr>
            <a:r>
              <a:rPr lang="pt-BR" sz="2400" smtClean="0"/>
              <a:t>Promover la inclusión de la pertenencia étnica - autoidentificación en los registros de estadísticas vitales con la participación comunitaria y de gobiernos locales.</a:t>
            </a:r>
          </a:p>
          <a:p>
            <a:pPr eaLnBrk="1" hangingPunct="1">
              <a:lnSpc>
                <a:spcPct val="90000"/>
              </a:lnSpc>
            </a:pPr>
            <a:r>
              <a:rPr lang="pt-BR" sz="2400" smtClean="0"/>
              <a:t>Sensibilizar y fortalecer las capacidades del talento humano en salud</a:t>
            </a:r>
          </a:p>
          <a:p>
            <a:pPr eaLnBrk="1" hangingPunct="1">
              <a:lnSpc>
                <a:spcPct val="90000"/>
              </a:lnSpc>
            </a:pPr>
            <a:r>
              <a:rPr lang="pt-BR" sz="2400" smtClean="0"/>
              <a:t>Promover el desarrollo de investigaciones  cuantitativas y cualitativas  que aborden brechas e inequidades con enfoque intercultural y fomentando la participación de la comunidad con metodologias  de arte, juego, etc</a:t>
            </a:r>
          </a:p>
          <a:p>
            <a:pPr eaLnBrk="1" hangingPunct="1">
              <a:lnSpc>
                <a:spcPct val="90000"/>
              </a:lnSpc>
            </a:pPr>
            <a:r>
              <a:rPr lang="pt-BR" sz="2400" smtClean="0"/>
              <a:t>Apoyar entre el Ministerio de Salud de Chile y la OPS el encuentro Interncional, nacional y local  para el pueblo Rrom de la Región.</a:t>
            </a:r>
            <a:endParaRPr lang="es-VE"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idx="4294967295"/>
          </p:nvPr>
        </p:nvSpPr>
        <p:spPr>
          <a:xfrm>
            <a:off x="533400" y="152400"/>
            <a:ext cx="8153400" cy="1676400"/>
          </a:xfrm>
        </p:spPr>
        <p:txBody>
          <a:bodyPr/>
          <a:lstStyle/>
          <a:p>
            <a:pPr eaLnBrk="1" hangingPunct="1"/>
            <a:r>
              <a:rPr lang="es-VE" sz="3600" smtClean="0"/>
              <a:t>5) apoyo de OPS para implementar los planes de países</a:t>
            </a:r>
          </a:p>
        </p:txBody>
      </p:sp>
      <p:sp>
        <p:nvSpPr>
          <p:cNvPr id="53250" name="Rectangle 3"/>
          <p:cNvSpPr>
            <a:spLocks noGrp="1" noChangeArrowheads="1"/>
          </p:cNvSpPr>
          <p:nvPr>
            <p:ph sz="quarter" idx="4294967295"/>
          </p:nvPr>
        </p:nvSpPr>
        <p:spPr>
          <a:xfrm>
            <a:off x="457200" y="1676400"/>
            <a:ext cx="8229600" cy="4525963"/>
          </a:xfrm>
        </p:spPr>
        <p:txBody>
          <a:bodyPr/>
          <a:lstStyle/>
          <a:p>
            <a:pPr marL="381000" indent="-381000" eaLnBrk="1" hangingPunct="1"/>
            <a:r>
              <a:rPr lang="en-US" sz="2400" smtClean="0"/>
              <a:t>Impulsar espacios de indetificacion de necesidades y prioridades locales,municipales, departamentales y nacionales a través del ASIS</a:t>
            </a:r>
          </a:p>
          <a:p>
            <a:pPr marL="1219200" lvl="2" indent="-304800" eaLnBrk="1" hangingPunct="1">
              <a:spcBef>
                <a:spcPts val="575"/>
              </a:spcBef>
              <a:buClr>
                <a:schemeClr val="accent1"/>
              </a:buClr>
              <a:buFont typeface="Wingdings 2" pitchFamily="18" charset="2"/>
              <a:buAutoNum type="arabicPeriod"/>
            </a:pPr>
            <a:r>
              <a:rPr lang="en-US" sz="2400" smtClean="0"/>
              <a:t>Asambleas comunitarias, CAIs</a:t>
            </a:r>
          </a:p>
          <a:p>
            <a:pPr marL="1219200" lvl="2" indent="-304800" eaLnBrk="1" hangingPunct="1">
              <a:spcBef>
                <a:spcPts val="575"/>
              </a:spcBef>
              <a:buClr>
                <a:schemeClr val="accent1"/>
              </a:buClr>
              <a:buFont typeface="Wingdings 2" pitchFamily="18" charset="2"/>
              <a:buAutoNum type="arabicPeriod"/>
            </a:pPr>
            <a:r>
              <a:rPr lang="en-US" sz="2400" smtClean="0"/>
              <a:t> Mesas Municipales de Salud </a:t>
            </a:r>
          </a:p>
          <a:p>
            <a:pPr marL="1219200" lvl="2" indent="-304800" eaLnBrk="1" hangingPunct="1">
              <a:spcBef>
                <a:spcPts val="575"/>
              </a:spcBef>
              <a:buClr>
                <a:schemeClr val="accent1"/>
              </a:buClr>
              <a:buFont typeface="Wingdings 2" pitchFamily="18" charset="2"/>
              <a:buAutoNum type="arabicPeriod"/>
            </a:pPr>
            <a:r>
              <a:rPr lang="en-US" sz="2400" smtClean="0"/>
              <a:t>Asamblea Departamental de Slaud</a:t>
            </a:r>
          </a:p>
          <a:p>
            <a:pPr marL="1219200" lvl="2" indent="-304800" eaLnBrk="1" hangingPunct="1">
              <a:spcBef>
                <a:spcPts val="575"/>
              </a:spcBef>
              <a:buClr>
                <a:schemeClr val="accent1"/>
              </a:buClr>
              <a:buFont typeface="Wingdings 2" pitchFamily="18" charset="2"/>
              <a:buAutoNum type="arabicPeriod"/>
            </a:pPr>
            <a:r>
              <a:rPr lang="en-US" sz="2400" smtClean="0"/>
              <a:t>Asamblea Nacional de Salud </a:t>
            </a:r>
          </a:p>
          <a:p>
            <a:pPr marL="381000" indent="-381000" eaLnBrk="1" hangingPunct="1"/>
            <a:r>
              <a:rPr lang="en-US" sz="2400" smtClean="0"/>
              <a:t>Impulsar las reuniones de priorizacion con la OPS segun mandatos de los cuerpos directivos de la OPS</a:t>
            </a:r>
          </a:p>
          <a:p>
            <a:pPr marL="381000" indent="-381000" eaLnBrk="1" hangingPunct="1"/>
            <a:r>
              <a:rPr lang="en-US" sz="2400" smtClean="0"/>
              <a:t>Fortalecer la participacion en el Organismo Andino  de Salud</a:t>
            </a:r>
          </a:p>
          <a:p>
            <a:pPr marL="381000" indent="-381000" eaLnBrk="1" hangingPunct="1"/>
            <a:r>
              <a:rPr lang="es-EC" sz="2400" smtClean="0"/>
              <a:t>Garantizar la elaboración de un plan participativo con las organizaciones indígenas, afro, Rrom y otros </a:t>
            </a:r>
            <a:endParaRPr lang="es-BO" sz="2400" smtClean="0"/>
          </a:p>
          <a:p>
            <a:pPr marL="381000" indent="-381000" eaLnBrk="1" hangingPunct="1">
              <a:lnSpc>
                <a:spcPct val="90000"/>
              </a:lnSpc>
            </a:pPr>
            <a:endParaRPr lang="es-VE"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2"/>
          <p:cNvPicPr>
            <a:picLocks noChangeAspect="1" noChangeArrowheads="1"/>
          </p:cNvPicPr>
          <p:nvPr/>
        </p:nvPicPr>
        <p:blipFill>
          <a:blip r:embed="rId2"/>
          <a:srcRect/>
          <a:stretch>
            <a:fillRect/>
          </a:stretch>
        </p:blipFill>
        <p:spPr bwMode="auto">
          <a:xfrm>
            <a:off x="566738" y="1600200"/>
            <a:ext cx="8577262" cy="4032250"/>
          </a:xfrm>
          <a:prstGeom prst="rect">
            <a:avLst/>
          </a:prstGeom>
          <a:noFill/>
          <a:ln w="9525">
            <a:noFill/>
            <a:miter lim="800000"/>
            <a:headEnd/>
            <a:tailEnd/>
          </a:ln>
        </p:spPr>
      </p:pic>
      <p:sp>
        <p:nvSpPr>
          <p:cNvPr id="4" name="1 Título"/>
          <p:cNvSpPr txBox="1">
            <a:spLocks/>
          </p:cNvSpPr>
          <p:nvPr/>
        </p:nvSpPr>
        <p:spPr>
          <a:xfrm>
            <a:off x="357188" y="214313"/>
            <a:ext cx="8358187" cy="571500"/>
          </a:xfrm>
          <a:prstGeom prst="rect">
            <a:avLst/>
          </a:prstGeom>
          <a:solidFill>
            <a:schemeClr val="accent3">
              <a:lumMod val="75000"/>
            </a:schemeClr>
          </a:solidFill>
          <a:ln w="76200">
            <a:solidFill>
              <a:srgbClr val="92D050"/>
            </a:solidFill>
          </a:ln>
        </p:spPr>
        <p:txBody>
          <a:bodyPr anchor="ctr">
            <a:normAutofit/>
          </a:bodyPr>
          <a:lstStyle/>
          <a:p>
            <a:pPr algn="ctr">
              <a:lnSpc>
                <a:spcPct val="80000"/>
              </a:lnSpc>
              <a:defRPr/>
            </a:pPr>
            <a:r>
              <a:rPr lang="es-ES_tradnl" sz="3600">
                <a:solidFill>
                  <a:srgbClr val="F2F2F2"/>
                </a:solidFill>
                <a:latin typeface="Calibri" pitchFamily="34" charset="0"/>
              </a:rPr>
              <a:t>Propuesta Piloto Rrom en Chile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2 Marcador de contenido"/>
          <p:cNvSpPr>
            <a:spLocks noGrp="1"/>
          </p:cNvSpPr>
          <p:nvPr>
            <p:ph idx="4294967295"/>
          </p:nvPr>
        </p:nvSpPr>
        <p:spPr>
          <a:xfrm>
            <a:off x="457200" y="990600"/>
            <a:ext cx="8229600" cy="5214938"/>
          </a:xfrm>
          <a:ln>
            <a:solidFill>
              <a:srgbClr val="0000FF"/>
            </a:solidFill>
          </a:ln>
        </p:spPr>
        <p:txBody>
          <a:bodyPr/>
          <a:lstStyle/>
          <a:p>
            <a:pPr marL="514350" indent="-514350" algn="just" eaLnBrk="1" hangingPunct="1">
              <a:lnSpc>
                <a:spcPct val="80000"/>
              </a:lnSpc>
              <a:buFont typeface="Arial" charset="0"/>
              <a:buAutoNum type="arabicPeriod"/>
            </a:pPr>
            <a:r>
              <a:rPr lang="en-US" sz="2400" smtClean="0"/>
              <a:t>Consesuar ejes conceptuales del enfoque intercultural en salud</a:t>
            </a:r>
          </a:p>
          <a:p>
            <a:pPr marL="514350" indent="-514350" algn="just" eaLnBrk="1" hangingPunct="1">
              <a:lnSpc>
                <a:spcPct val="80000"/>
              </a:lnSpc>
              <a:buFont typeface="Arial" charset="0"/>
              <a:buAutoNum type="arabicPeriod"/>
            </a:pPr>
            <a:r>
              <a:rPr lang="en-US" sz="2400" smtClean="0"/>
              <a:t> Consensuar instrumentos de registro, análisis e indicadores de salud (ASIS) con enfoque intercultural y de determinantes</a:t>
            </a:r>
          </a:p>
          <a:p>
            <a:pPr marL="1314450" lvl="2" indent="-514350" algn="just" eaLnBrk="1" hangingPunct="1">
              <a:lnSpc>
                <a:spcPct val="80000"/>
              </a:lnSpc>
            </a:pPr>
            <a:r>
              <a:rPr lang="en-US" sz="2400" smtClean="0"/>
              <a:t>Género</a:t>
            </a:r>
          </a:p>
          <a:p>
            <a:pPr marL="1314450" lvl="2" indent="-514350" algn="just" eaLnBrk="1" hangingPunct="1">
              <a:lnSpc>
                <a:spcPct val="80000"/>
              </a:lnSpc>
            </a:pPr>
            <a:r>
              <a:rPr lang="en-US" sz="2400" smtClean="0"/>
              <a:t>Vivienda </a:t>
            </a:r>
          </a:p>
          <a:p>
            <a:pPr marL="1314450" lvl="2" indent="-514350" algn="just" eaLnBrk="1" hangingPunct="1">
              <a:lnSpc>
                <a:spcPct val="80000"/>
              </a:lnSpc>
            </a:pPr>
            <a:r>
              <a:rPr lang="en-US" sz="2400" smtClean="0"/>
              <a:t>Educación </a:t>
            </a:r>
          </a:p>
          <a:p>
            <a:pPr marL="1314450" lvl="2" indent="-514350" algn="just" eaLnBrk="1" hangingPunct="1">
              <a:lnSpc>
                <a:spcPct val="80000"/>
              </a:lnSpc>
            </a:pPr>
            <a:r>
              <a:rPr lang="en-US" sz="2400" smtClean="0"/>
              <a:t>Trabajo </a:t>
            </a:r>
          </a:p>
          <a:p>
            <a:pPr marL="514350" indent="-514350" algn="just" eaLnBrk="1" hangingPunct="1">
              <a:lnSpc>
                <a:spcPct val="80000"/>
              </a:lnSpc>
              <a:buFont typeface="Arial" charset="0"/>
              <a:buAutoNum type="arabicPeriod"/>
            </a:pPr>
            <a:r>
              <a:rPr lang="en-US" sz="2400" smtClean="0"/>
              <a:t>Implementación de acciones conjuntas concretas (proyectos) entre paises segun pueblos: Afrodescendientes, indigenas, pueblos amazónicos en Aislamiento voluntario -  y pueblo Rrom</a:t>
            </a:r>
          </a:p>
          <a:p>
            <a:pPr marL="514350" indent="-514350" algn="just" eaLnBrk="1" hangingPunct="1">
              <a:lnSpc>
                <a:spcPct val="80000"/>
              </a:lnSpc>
              <a:buFont typeface="Arial" charset="0"/>
              <a:buAutoNum type="arabicPeriod"/>
            </a:pPr>
            <a:r>
              <a:rPr lang="en-US" sz="2400" smtClean="0"/>
              <a:t>Implementación de un modelo de gestión de salud intercultural macro  adaptable a los paises miembros: Diagnostico de diferentes prestadores </a:t>
            </a:r>
          </a:p>
          <a:p>
            <a:pPr marL="514350" indent="-514350" algn="just" eaLnBrk="1" hangingPunct="1">
              <a:lnSpc>
                <a:spcPct val="80000"/>
              </a:lnSpc>
              <a:buFont typeface="Arial" charset="0"/>
              <a:buAutoNum type="arabicPeriod"/>
            </a:pPr>
            <a:r>
              <a:rPr lang="en-US" sz="2400" smtClean="0"/>
              <a:t> Fortaleciemiento de las capacidades tecnicas de Recursos Humanos nivel andino.</a:t>
            </a:r>
          </a:p>
          <a:p>
            <a:pPr marL="514350" indent="-514350" algn="just" eaLnBrk="1" hangingPunct="1">
              <a:lnSpc>
                <a:spcPct val="80000"/>
              </a:lnSpc>
              <a:buFont typeface="Arial" charset="0"/>
              <a:buAutoNum type="arabicPeriod"/>
            </a:pPr>
            <a:r>
              <a:rPr lang="en-US" sz="2400" smtClean="0"/>
              <a:t>Ampliar la participación de afrodecendientes y pueblo Rrom en el plan de salud intercultural del ORAS.</a:t>
            </a:r>
            <a:endParaRPr lang="es-ES_tradnl" sz="3000" smtClean="0"/>
          </a:p>
        </p:txBody>
      </p:sp>
      <p:sp>
        <p:nvSpPr>
          <p:cNvPr id="4" name="1 Título"/>
          <p:cNvSpPr txBox="1">
            <a:spLocks/>
          </p:cNvSpPr>
          <p:nvPr/>
        </p:nvSpPr>
        <p:spPr>
          <a:xfrm>
            <a:off x="357188" y="214313"/>
            <a:ext cx="8358187" cy="571500"/>
          </a:xfrm>
          <a:prstGeom prst="rect">
            <a:avLst/>
          </a:prstGeom>
          <a:solidFill>
            <a:schemeClr val="accent3">
              <a:lumMod val="75000"/>
            </a:schemeClr>
          </a:solidFill>
          <a:ln w="76200">
            <a:solidFill>
              <a:srgbClr val="92D050"/>
            </a:solidFill>
          </a:ln>
        </p:spPr>
        <p:txBody>
          <a:bodyPr anchor="ctr">
            <a:normAutofit/>
          </a:bodyPr>
          <a:lstStyle/>
          <a:p>
            <a:pPr algn="ctr">
              <a:lnSpc>
                <a:spcPct val="80000"/>
              </a:lnSpc>
              <a:defRPr/>
            </a:pPr>
            <a:r>
              <a:rPr lang="en-US" sz="3600">
                <a:solidFill>
                  <a:srgbClr val="F2F2F2"/>
                </a:solidFill>
                <a:latin typeface="Calibri" pitchFamily="34" charset="0"/>
              </a:rPr>
              <a:t>Propuesta Andina</a:t>
            </a:r>
            <a:endParaRPr lang="es-ES_tradnl" sz="3600">
              <a:solidFill>
                <a:srgbClr val="F2F2F2"/>
              </a:solidFill>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57188" y="214313"/>
            <a:ext cx="8358187" cy="571500"/>
          </a:xfrm>
          <a:prstGeom prst="rect">
            <a:avLst/>
          </a:prstGeom>
          <a:solidFill>
            <a:schemeClr val="accent3">
              <a:lumMod val="75000"/>
            </a:schemeClr>
          </a:solidFill>
          <a:ln w="76200">
            <a:solidFill>
              <a:srgbClr val="92D050"/>
            </a:solidFill>
          </a:ln>
        </p:spPr>
        <p:txBody>
          <a:bodyPr anchor="ctr">
            <a:normAutofit/>
          </a:bodyPr>
          <a:lstStyle/>
          <a:p>
            <a:pPr algn="ctr">
              <a:lnSpc>
                <a:spcPct val="80000"/>
              </a:lnSpc>
              <a:defRPr/>
            </a:pPr>
            <a:r>
              <a:rPr lang="es-ES_tradnl" sz="3600">
                <a:solidFill>
                  <a:srgbClr val="F2F2F2"/>
                </a:solidFill>
                <a:latin typeface="Calibri" pitchFamily="34" charset="0"/>
              </a:rPr>
              <a:t>CONCLUSIONES </a:t>
            </a:r>
          </a:p>
        </p:txBody>
      </p:sp>
      <p:sp>
        <p:nvSpPr>
          <p:cNvPr id="57346" name="Rectangle 3"/>
          <p:cNvSpPr>
            <a:spLocks noChangeArrowheads="1"/>
          </p:cNvSpPr>
          <p:nvPr/>
        </p:nvSpPr>
        <p:spPr bwMode="auto">
          <a:xfrm>
            <a:off x="304800" y="914400"/>
            <a:ext cx="8229600" cy="5029200"/>
          </a:xfrm>
          <a:prstGeom prst="rect">
            <a:avLst/>
          </a:prstGeom>
          <a:noFill/>
          <a:ln w="9525">
            <a:noFill/>
            <a:miter lim="800000"/>
            <a:headEnd/>
            <a:tailEnd/>
          </a:ln>
        </p:spPr>
        <p:txBody>
          <a:bodyPr/>
          <a:lstStyle/>
          <a:p>
            <a:pPr marL="381000" indent="-381000">
              <a:lnSpc>
                <a:spcPct val="90000"/>
              </a:lnSpc>
              <a:spcBef>
                <a:spcPts val="575"/>
              </a:spcBef>
              <a:buClr>
                <a:schemeClr val="accent1"/>
              </a:buClr>
              <a:buSzPct val="85000"/>
              <a:buFont typeface="Wingdings 2" pitchFamily="18" charset="2"/>
              <a:buChar char=""/>
            </a:pPr>
            <a:r>
              <a:rPr lang="es-VE" sz="2000">
                <a:latin typeface="Perpetua" pitchFamily="18" charset="0"/>
              </a:rPr>
              <a:t>Establecer compromisos de la sociedad civil, Estado y la OPS.</a:t>
            </a:r>
          </a:p>
          <a:p>
            <a:pPr marL="381000" indent="-381000">
              <a:lnSpc>
                <a:spcPct val="90000"/>
              </a:lnSpc>
              <a:spcBef>
                <a:spcPts val="575"/>
              </a:spcBef>
              <a:buClr>
                <a:schemeClr val="accent1"/>
              </a:buClr>
              <a:buSzPct val="85000"/>
              <a:buFont typeface="Wingdings 2" pitchFamily="18" charset="2"/>
              <a:buChar char=""/>
            </a:pPr>
            <a:r>
              <a:rPr lang="es-VE" sz="2000">
                <a:latin typeface="Perpetua" pitchFamily="18" charset="0"/>
              </a:rPr>
              <a:t>Identificar indicadores trazadores de etnicidad y salud</a:t>
            </a:r>
          </a:p>
          <a:p>
            <a:pPr marL="381000" indent="-381000">
              <a:lnSpc>
                <a:spcPct val="90000"/>
              </a:lnSpc>
              <a:spcBef>
                <a:spcPts val="575"/>
              </a:spcBef>
              <a:buClr>
                <a:schemeClr val="accent1"/>
              </a:buClr>
              <a:buSzPct val="85000"/>
              <a:buFont typeface="Wingdings 2" pitchFamily="18" charset="2"/>
              <a:buChar char=""/>
            </a:pPr>
            <a:r>
              <a:rPr lang="es-VE" sz="2000">
                <a:latin typeface="Perpetua" pitchFamily="18" charset="0"/>
              </a:rPr>
              <a:t>Considerar enfoque intercultural, no sólo étnico</a:t>
            </a:r>
          </a:p>
          <a:p>
            <a:pPr marL="381000" indent="-381000">
              <a:lnSpc>
                <a:spcPct val="90000"/>
              </a:lnSpc>
              <a:spcBef>
                <a:spcPts val="575"/>
              </a:spcBef>
              <a:buClr>
                <a:schemeClr val="accent1"/>
              </a:buClr>
              <a:buSzPct val="85000"/>
              <a:buFont typeface="Wingdings 2" pitchFamily="18" charset="2"/>
              <a:buChar char=""/>
            </a:pPr>
            <a:r>
              <a:rPr lang="es-VE" sz="2000">
                <a:latin typeface="Perpetua" pitchFamily="18" charset="0"/>
              </a:rPr>
              <a:t>Avanzar en una propuesta de incorporación de la perspectiva de etnicidad en salud que se fortalezca con los diferentes saberes y conocimientos sobre la salud.</a:t>
            </a:r>
          </a:p>
          <a:p>
            <a:pPr marL="381000" indent="-381000">
              <a:lnSpc>
                <a:spcPct val="90000"/>
              </a:lnSpc>
              <a:spcBef>
                <a:spcPts val="575"/>
              </a:spcBef>
              <a:buClr>
                <a:schemeClr val="accent1"/>
              </a:buClr>
              <a:buSzPct val="85000"/>
              <a:buFont typeface="Wingdings 2" pitchFamily="18" charset="2"/>
              <a:buChar char=""/>
            </a:pPr>
            <a:r>
              <a:rPr lang="es-VE" sz="2000">
                <a:latin typeface="Perpetua" pitchFamily="18" charset="0"/>
              </a:rPr>
              <a:t>Sensibilizar y fortalecer las capacidades mediante la iniciativa de arte, salud y desarrollo.</a:t>
            </a:r>
          </a:p>
          <a:p>
            <a:pPr marL="381000" indent="-381000">
              <a:lnSpc>
                <a:spcPct val="90000"/>
              </a:lnSpc>
              <a:spcBef>
                <a:spcPts val="575"/>
              </a:spcBef>
              <a:buClr>
                <a:schemeClr val="accent1"/>
              </a:buClr>
              <a:buSzPct val="85000"/>
              <a:buFont typeface="Wingdings 2" pitchFamily="18" charset="2"/>
              <a:buChar char=""/>
            </a:pPr>
            <a:r>
              <a:rPr lang="es-VE" sz="2000">
                <a:latin typeface="Perpetua" pitchFamily="18" charset="0"/>
              </a:rPr>
              <a:t>Observatorio regional de salud intercultural</a:t>
            </a:r>
          </a:p>
          <a:p>
            <a:pPr marL="381000" indent="-381000">
              <a:lnSpc>
                <a:spcPct val="90000"/>
              </a:lnSpc>
              <a:spcBef>
                <a:spcPts val="575"/>
              </a:spcBef>
              <a:buClr>
                <a:schemeClr val="accent1"/>
              </a:buClr>
              <a:buSzPct val="85000"/>
              <a:buFont typeface="Wingdings 2" pitchFamily="18" charset="2"/>
              <a:buChar char=""/>
            </a:pPr>
            <a:r>
              <a:rPr lang="es-VE" sz="2000">
                <a:latin typeface="Perpetua" pitchFamily="18" charset="0"/>
              </a:rPr>
              <a:t>Incorporar la gestión del territorio dentro del enfoque de ASIS</a:t>
            </a:r>
          </a:p>
          <a:p>
            <a:pPr marL="381000" indent="-381000">
              <a:lnSpc>
                <a:spcPct val="90000"/>
              </a:lnSpc>
              <a:spcBef>
                <a:spcPts val="575"/>
              </a:spcBef>
              <a:buClr>
                <a:schemeClr val="accent1"/>
              </a:buClr>
              <a:buSzPct val="85000"/>
              <a:buFont typeface="Wingdings 2" pitchFamily="18" charset="2"/>
              <a:buChar char=""/>
            </a:pPr>
            <a:r>
              <a:rPr lang="es-VE" sz="2000">
                <a:latin typeface="Perpetua" pitchFamily="18" charset="0"/>
              </a:rPr>
              <a:t>Definir áreas temáticas e identificar interlocutores responsables para avanzar en el proceso.</a:t>
            </a:r>
          </a:p>
          <a:p>
            <a:pPr marL="381000" indent="-381000">
              <a:lnSpc>
                <a:spcPct val="90000"/>
              </a:lnSpc>
              <a:spcBef>
                <a:spcPts val="575"/>
              </a:spcBef>
              <a:buClr>
                <a:schemeClr val="accent1"/>
              </a:buClr>
              <a:buSzPct val="85000"/>
              <a:buFont typeface="Wingdings 2" pitchFamily="18" charset="2"/>
              <a:buChar char=""/>
            </a:pPr>
            <a:r>
              <a:rPr lang="es-VE" sz="2000">
                <a:latin typeface="Perpetua" pitchFamily="18" charset="0"/>
              </a:rPr>
              <a:t>Avanzar en el trabajo de la Comisión Andina de Salud con los pueblos afrodescendientes y Rrom en la Región. </a:t>
            </a:r>
          </a:p>
          <a:p>
            <a:pPr marL="381000" indent="-381000">
              <a:lnSpc>
                <a:spcPct val="90000"/>
              </a:lnSpc>
              <a:spcBef>
                <a:spcPts val="575"/>
              </a:spcBef>
              <a:buClr>
                <a:schemeClr val="accent1"/>
              </a:buClr>
              <a:buSzPct val="85000"/>
              <a:buFont typeface="Wingdings 2" pitchFamily="18" charset="2"/>
              <a:buChar char=""/>
            </a:pPr>
            <a:r>
              <a:rPr lang="es-EC" sz="2000">
                <a:latin typeface="Perpetua" pitchFamily="18" charset="0"/>
              </a:rPr>
              <a:t>Desarrollar el ASIS  en  el pueblo Afroperuano con indicadores pertinentes.</a:t>
            </a:r>
          </a:p>
          <a:p>
            <a:pPr marL="381000" indent="-381000">
              <a:lnSpc>
                <a:spcPct val="90000"/>
              </a:lnSpc>
              <a:spcBef>
                <a:spcPts val="575"/>
              </a:spcBef>
              <a:buClr>
                <a:schemeClr val="accent1"/>
              </a:buClr>
              <a:buSzPct val="85000"/>
              <a:buFont typeface="Wingdings 2" pitchFamily="18" charset="2"/>
              <a:buChar char=""/>
            </a:pPr>
            <a:r>
              <a:rPr lang="es-EC" sz="2000">
                <a:latin typeface="Perpetua" pitchFamily="18" charset="0"/>
              </a:rPr>
              <a:t>Revisar el documento (J.C.Delgadillo, L.M.Vega, Rosa Dierna, Irma Bautista, Willy Guevara, Z.Y., Sonia de chile.)</a:t>
            </a:r>
            <a:endParaRPr lang="es-VE" sz="2000">
              <a:latin typeface="Perpet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s-VE" smtClean="0"/>
              <a:t>Marco de Estrategias nacionales</a:t>
            </a:r>
          </a:p>
        </p:txBody>
      </p:sp>
      <p:sp>
        <p:nvSpPr>
          <p:cNvPr id="28674" name="Rectangle 3"/>
          <p:cNvSpPr>
            <a:spLocks noGrp="1" noChangeArrowheads="1"/>
          </p:cNvSpPr>
          <p:nvPr>
            <p:ph sz="quarter" idx="1"/>
          </p:nvPr>
        </p:nvSpPr>
        <p:spPr/>
        <p:txBody>
          <a:bodyPr/>
          <a:lstStyle/>
          <a:p>
            <a:pPr eaLnBrk="1" hangingPunct="1">
              <a:lnSpc>
                <a:spcPct val="90000"/>
              </a:lnSpc>
            </a:pPr>
            <a:r>
              <a:rPr lang="pt-BR" smtClean="0"/>
              <a:t>Estrategia nacional de salud de  los pueblos</a:t>
            </a:r>
          </a:p>
          <a:p>
            <a:pPr eaLnBrk="1" hangingPunct="1">
              <a:lnSpc>
                <a:spcPct val="90000"/>
              </a:lnSpc>
            </a:pPr>
            <a:r>
              <a:rPr lang="pt-BR" smtClean="0"/>
              <a:t>Estrategia nacional de Salud Sexual y Reproductiva</a:t>
            </a:r>
          </a:p>
          <a:p>
            <a:pPr eaLnBrk="1" hangingPunct="1">
              <a:lnSpc>
                <a:spcPct val="90000"/>
              </a:lnSpc>
            </a:pPr>
            <a:r>
              <a:rPr lang="pt-BR" smtClean="0"/>
              <a:t>Estrategia nacional de VIH SIDA e ITS </a:t>
            </a:r>
          </a:p>
          <a:p>
            <a:pPr eaLnBrk="1" hangingPunct="1">
              <a:lnSpc>
                <a:spcPct val="90000"/>
              </a:lnSpc>
            </a:pPr>
            <a:r>
              <a:rPr lang="pt-BR" smtClean="0"/>
              <a:t>Estrategia nacional de Alimentación y nutrición</a:t>
            </a:r>
          </a:p>
          <a:p>
            <a:pPr eaLnBrk="1" hangingPunct="1">
              <a:lnSpc>
                <a:spcPct val="90000"/>
              </a:lnSpc>
            </a:pPr>
            <a:r>
              <a:rPr lang="pt-BR" smtClean="0"/>
              <a:t> Estrategia nacional de Enfermedades metaxénicas</a:t>
            </a:r>
            <a:endParaRPr lang="es-VE"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s-VE" sz="3600" smtClean="0"/>
              <a:t>Lineamientos internacionales y normativa nacional </a:t>
            </a:r>
          </a:p>
        </p:txBody>
      </p:sp>
      <p:sp>
        <p:nvSpPr>
          <p:cNvPr id="30722" name="Rectangle 3"/>
          <p:cNvSpPr>
            <a:spLocks noGrp="1" noChangeArrowheads="1"/>
          </p:cNvSpPr>
          <p:nvPr>
            <p:ph sz="quarter" idx="1"/>
          </p:nvPr>
        </p:nvSpPr>
        <p:spPr/>
        <p:txBody>
          <a:bodyPr/>
          <a:lstStyle/>
          <a:p>
            <a:pPr marL="381000" indent="-381000" eaLnBrk="1" hangingPunct="1">
              <a:buFont typeface="Wingdings 2" pitchFamily="18" charset="2"/>
              <a:buNone/>
            </a:pPr>
            <a:endParaRPr lang="en-US" sz="2000" smtClean="0"/>
          </a:p>
          <a:p>
            <a:pPr marL="381000" indent="-381000" eaLnBrk="1" hangingPunct="1">
              <a:lnSpc>
                <a:spcPct val="80000"/>
              </a:lnSpc>
            </a:pPr>
            <a:r>
              <a:rPr lang="en-US" sz="2400" smtClean="0"/>
              <a:t>Convenio 169 de la OIT de 1989 para Pueblos Indígenas y Tribales en países independientes.</a:t>
            </a:r>
          </a:p>
          <a:p>
            <a:pPr marL="381000" indent="-381000" eaLnBrk="1" hangingPunct="1">
              <a:lnSpc>
                <a:spcPct val="80000"/>
              </a:lnSpc>
            </a:pPr>
            <a:r>
              <a:rPr lang="en-US" sz="2400" smtClean="0"/>
              <a:t>Plan de Acción de Durban Tercera Conferencia Mundial</a:t>
            </a:r>
          </a:p>
          <a:p>
            <a:pPr marL="381000" indent="-381000" eaLnBrk="1" hangingPunct="1">
              <a:lnSpc>
                <a:spcPct val="80000"/>
              </a:lnSpc>
            </a:pPr>
            <a:r>
              <a:rPr lang="en-US" sz="2400" smtClean="0"/>
              <a:t>Plan de Salud Intercultural Organismo Regional Andino de Salud -ORAS - y  Reunión Extraordinaria de Ministros de Salud del Area Andina-REMSA Resolución 132/2003</a:t>
            </a:r>
            <a:endParaRPr lang="es-ES_tradnl" sz="2400" smtClean="0"/>
          </a:p>
          <a:p>
            <a:pPr marL="381000" indent="-381000" eaLnBrk="1" hangingPunct="1">
              <a:lnSpc>
                <a:spcPct val="80000"/>
              </a:lnSpc>
            </a:pPr>
            <a:r>
              <a:rPr lang="es-ES_tradnl" sz="2400" smtClean="0"/>
              <a:t>Constitución Política del Estado: Pluriétnicas y multiculturales</a:t>
            </a:r>
          </a:p>
          <a:p>
            <a:pPr marL="381000" indent="-381000" eaLnBrk="1" hangingPunct="1">
              <a:lnSpc>
                <a:spcPct val="80000"/>
              </a:lnSpc>
            </a:pPr>
            <a:r>
              <a:rPr lang="es-ES_tradnl" sz="2400" smtClean="0"/>
              <a:t>Planes Nacionales de Salud</a:t>
            </a:r>
          </a:p>
          <a:p>
            <a:pPr marL="381000" indent="-381000" eaLnBrk="1" hangingPunct="1">
              <a:lnSpc>
                <a:spcPct val="80000"/>
              </a:lnSpc>
            </a:pPr>
            <a:r>
              <a:rPr lang="en-US" sz="2400" smtClean="0"/>
              <a:t>Planes Nacionales de Desarrollo</a:t>
            </a:r>
          </a:p>
          <a:p>
            <a:pPr marL="381000" indent="-381000" eaLnBrk="1" hangingPunct="1">
              <a:lnSpc>
                <a:spcPct val="80000"/>
              </a:lnSpc>
            </a:pPr>
            <a:r>
              <a:rPr lang="en-US" sz="2400" smtClean="0"/>
              <a:t>Cumplimiento a los ODMs desde la perspectiva étnica y de género </a:t>
            </a:r>
          </a:p>
          <a:p>
            <a:pPr marL="381000" indent="-381000" eaLnBrk="1" hangingPunct="1">
              <a:buFont typeface="Wingdings 2" pitchFamily="18" charset="2"/>
              <a:buNone/>
            </a:pPr>
            <a:endParaRPr lang="pt-B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p:txBody>
          <a:bodyPr/>
          <a:lstStyle/>
          <a:p>
            <a:pPr eaLnBrk="1" hangingPunct="1"/>
            <a:r>
              <a:rPr lang="es-VE" sz="3600" smtClean="0"/>
              <a:t>Lineamientos internacionales y normativa nacional </a:t>
            </a:r>
          </a:p>
        </p:txBody>
      </p:sp>
      <p:sp>
        <p:nvSpPr>
          <p:cNvPr id="32770" name="Rectangle 3"/>
          <p:cNvSpPr>
            <a:spLocks noGrp="1" noChangeArrowheads="1"/>
          </p:cNvSpPr>
          <p:nvPr>
            <p:ph sz="quarter" idx="4294967295"/>
          </p:nvPr>
        </p:nvSpPr>
        <p:spPr/>
        <p:txBody>
          <a:bodyPr/>
          <a:lstStyle/>
          <a:p>
            <a:pPr marL="381000" indent="-381000" eaLnBrk="1" hangingPunct="1"/>
            <a:r>
              <a:rPr lang="en-US" sz="2000" b="1" smtClean="0"/>
              <a:t>Acceso de los pueblos  indígenas, afrodescendientes y Rrom a la red de Atención Primaria      de Salud con calidad humana y técnica :</a:t>
            </a:r>
          </a:p>
          <a:p>
            <a:pPr marL="381000" indent="-381000" eaLnBrk="1" hangingPunct="1"/>
            <a:r>
              <a:rPr lang="es-MX" sz="2000" b="1" smtClean="0"/>
              <a:t>Fortalecimiento de la  Medicina tradicional.</a:t>
            </a:r>
          </a:p>
          <a:p>
            <a:pPr marL="381000" indent="-381000" eaLnBrk="1" hangingPunct="1"/>
            <a:r>
              <a:rPr lang="es-MX" sz="2000" b="1" smtClean="0"/>
              <a:t>Participación y cogestión  de los pueblos indígenas, afrodescendientes y Rrom</a:t>
            </a:r>
          </a:p>
          <a:p>
            <a:pPr marL="381000" indent="-381000" eaLnBrk="1" hangingPunct="1"/>
            <a:r>
              <a:rPr lang="es-CO" sz="2000" b="1" smtClean="0"/>
              <a:t>Acceso a condiciones de saneamiento básico  y Soberanía y Seguridad Alimentaria </a:t>
            </a:r>
            <a:endParaRPr lang="es-PY" sz="2000" b="1" smtClean="0"/>
          </a:p>
          <a:p>
            <a:pPr marL="381000" indent="-381000" eaLnBrk="1" hangingPunct="1">
              <a:lnSpc>
                <a:spcPct val="80000"/>
              </a:lnSpc>
            </a:pPr>
            <a:r>
              <a:rPr lang="en-US" sz="2000" b="1" smtClean="0"/>
              <a:t>Implementación plena de la actual política en salud “Salud familiar Comunitaria Intercultural”</a:t>
            </a:r>
          </a:p>
          <a:p>
            <a:pPr marL="381000" indent="-381000" algn="just" eaLnBrk="1" hangingPunct="1"/>
            <a:r>
              <a:rPr lang="en-US" sz="2000" b="1" smtClean="0"/>
              <a:t>Sistematización de experiencias locales, en todos los niveles de atención para fortalecer la SAFCI  </a:t>
            </a:r>
            <a:endParaRPr lang="es-ES_tradnl" sz="2000" b="1" smtClean="0"/>
          </a:p>
          <a:p>
            <a:pPr marL="381000" indent="-381000" eaLnBrk="1" hangingPunct="1"/>
            <a:r>
              <a:rPr lang="pt-BR" sz="2000" b="1" smtClean="0"/>
              <a:t>Sensibilización y monitoreo de la sociedad para que la normativa se haga realidad,a nivel central y descentralizado, en lengua originaria. </a:t>
            </a:r>
            <a:endParaRPr lang="es-VE" sz="2000" b="1"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lstStyle/>
          <a:p>
            <a:pPr eaLnBrk="1" hangingPunct="1"/>
            <a:r>
              <a:rPr lang="es-VE" sz="3600" smtClean="0"/>
              <a:t>Lineamientos internacionales y normativa nacional </a:t>
            </a:r>
          </a:p>
        </p:txBody>
      </p:sp>
      <p:sp>
        <p:nvSpPr>
          <p:cNvPr id="34818" name="Rectangle 3"/>
          <p:cNvSpPr>
            <a:spLocks noGrp="1" noChangeArrowheads="1"/>
          </p:cNvSpPr>
          <p:nvPr>
            <p:ph sz="quarter" idx="4294967295"/>
          </p:nvPr>
        </p:nvSpPr>
        <p:spPr/>
        <p:txBody>
          <a:bodyPr/>
          <a:lstStyle/>
          <a:p>
            <a:pPr marL="381000" indent="-381000" eaLnBrk="1" hangingPunct="1">
              <a:buFont typeface="Wingdings 2" pitchFamily="18" charset="2"/>
              <a:buNone/>
            </a:pPr>
            <a:r>
              <a:rPr lang="en-US" sz="2000" b="1" smtClean="0"/>
              <a:t>Difusión y abogacia en los consejos regionales de Salud </a:t>
            </a:r>
          </a:p>
          <a:p>
            <a:pPr marL="381000" indent="-381000" eaLnBrk="1" hangingPunct="1">
              <a:buFont typeface="Wingdings 2" pitchFamily="18" charset="2"/>
              <a:buNone/>
            </a:pPr>
            <a:r>
              <a:rPr lang="es-MX" sz="2000" b="1" smtClean="0"/>
              <a:t>Sensibilización de las políticas y planes en regiones prioritarias</a:t>
            </a:r>
          </a:p>
          <a:p>
            <a:pPr marL="381000" indent="-381000" eaLnBrk="1" hangingPunct="1">
              <a:buFont typeface="Wingdings 2" pitchFamily="18" charset="2"/>
              <a:buNone/>
            </a:pPr>
            <a:r>
              <a:rPr lang="es-MX" sz="2000" b="1" smtClean="0"/>
              <a:t> Planes de implementación de las políticas   Regiones prioritarias</a:t>
            </a:r>
          </a:p>
          <a:p>
            <a:pPr marL="381000" indent="-381000" eaLnBrk="1" hangingPunct="1">
              <a:buFont typeface="Wingdings 2" pitchFamily="18" charset="2"/>
              <a:buNone/>
            </a:pPr>
            <a:r>
              <a:rPr lang="es-MX" sz="2000" b="1" smtClean="0"/>
              <a:t>(Participativo)</a:t>
            </a:r>
          </a:p>
          <a:p>
            <a:pPr marL="381000" indent="-381000" eaLnBrk="1" hangingPunct="1">
              <a:buFont typeface="Wingdings 2" pitchFamily="18" charset="2"/>
              <a:buNone/>
            </a:pPr>
            <a:r>
              <a:rPr lang="es-EC" sz="2000" b="1" smtClean="0"/>
              <a:t>Conformar un observatorio de salud intercultural para </a:t>
            </a:r>
          </a:p>
          <a:p>
            <a:pPr marL="381000" indent="-381000" eaLnBrk="1" hangingPunct="1"/>
            <a:r>
              <a:rPr lang="es-EC" sz="2000" b="1" smtClean="0"/>
              <a:t>Abogacía con los organismos de cooperación </a:t>
            </a:r>
          </a:p>
          <a:p>
            <a:pPr marL="381000" indent="-381000" eaLnBrk="1" hangingPunct="1"/>
            <a:r>
              <a:rPr lang="es-EC" sz="2000" b="1" smtClean="0"/>
              <a:t>Enlaces a nivel Andino.</a:t>
            </a:r>
          </a:p>
          <a:p>
            <a:pPr marL="381000" indent="-381000" eaLnBrk="1" hangingPunct="1"/>
            <a:r>
              <a:rPr lang="es-EC" sz="2000" b="1" smtClean="0"/>
              <a:t>Sensibilización.</a:t>
            </a:r>
          </a:p>
          <a:p>
            <a:pPr marL="381000" indent="-381000" eaLnBrk="1" hangingPunct="1"/>
            <a:endParaRPr lang="es-MX" sz="2000" b="1" smtClean="0"/>
          </a:p>
          <a:p>
            <a:pPr marL="381000" indent="-381000" eaLnBrk="1" hangingPunct="1">
              <a:buFont typeface="Wingdings 2" pitchFamily="18" charset="2"/>
              <a:buNone/>
            </a:pPr>
            <a:endParaRPr lang="es-VE" sz="2000" b="1"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2 Subtítulo"/>
          <p:cNvSpPr>
            <a:spLocks noGrp="1"/>
          </p:cNvSpPr>
          <p:nvPr>
            <p:ph type="subTitle" idx="4294967295"/>
          </p:nvPr>
        </p:nvSpPr>
        <p:spPr>
          <a:xfrm>
            <a:off x="533400" y="1928813"/>
            <a:ext cx="7854950" cy="4000500"/>
          </a:xfrm>
        </p:spPr>
        <p:txBody>
          <a:bodyPr lIns="0" rIns="18288"/>
          <a:lstStyle/>
          <a:p>
            <a:pPr marL="514350" indent="-514350" eaLnBrk="1" hangingPunct="1">
              <a:lnSpc>
                <a:spcPct val="90000"/>
              </a:lnSpc>
              <a:buFont typeface="Wingdings 2" pitchFamily="18" charset="2"/>
              <a:buAutoNum type="arabicPeriod"/>
            </a:pPr>
            <a:r>
              <a:rPr lang="es-ES" sz="2800" smtClean="0"/>
              <a:t>Salud Sexual y Reproductiva.</a:t>
            </a:r>
          </a:p>
          <a:p>
            <a:pPr marL="514350" indent="-514350" eaLnBrk="1" hangingPunct="1">
              <a:lnSpc>
                <a:spcPct val="90000"/>
              </a:lnSpc>
              <a:buFont typeface="Wingdings 2" pitchFamily="18" charset="2"/>
              <a:buAutoNum type="arabicPeriod"/>
            </a:pPr>
            <a:r>
              <a:rPr lang="es-PE" sz="2800" smtClean="0"/>
              <a:t>Salud mental </a:t>
            </a:r>
          </a:p>
          <a:p>
            <a:pPr marL="514350" indent="-514350" eaLnBrk="1" hangingPunct="1">
              <a:lnSpc>
                <a:spcPct val="90000"/>
              </a:lnSpc>
              <a:buFont typeface="Wingdings 2" pitchFamily="18" charset="2"/>
              <a:buAutoNum type="arabicPeriod"/>
            </a:pPr>
            <a:r>
              <a:rPr lang="es-PE" sz="2800" smtClean="0"/>
              <a:t> Síndromes culturales</a:t>
            </a:r>
            <a:endParaRPr lang="es-ES" sz="2800" smtClean="0"/>
          </a:p>
          <a:p>
            <a:pPr marL="514350" indent="-514350" eaLnBrk="1" hangingPunct="1">
              <a:lnSpc>
                <a:spcPct val="90000"/>
              </a:lnSpc>
              <a:buFont typeface="Wingdings 2" pitchFamily="18" charset="2"/>
              <a:buAutoNum type="arabicPeriod"/>
            </a:pPr>
            <a:r>
              <a:rPr lang="es-ES" sz="2800" smtClean="0"/>
              <a:t>Ciclos de vida, PAI</a:t>
            </a:r>
          </a:p>
          <a:p>
            <a:pPr marL="514350" indent="-514350" eaLnBrk="1" hangingPunct="1">
              <a:lnSpc>
                <a:spcPct val="90000"/>
              </a:lnSpc>
              <a:buFont typeface="Wingdings 2" pitchFamily="18" charset="2"/>
              <a:buAutoNum type="arabicPeriod"/>
            </a:pPr>
            <a:r>
              <a:rPr lang="es-ES" sz="2800" smtClean="0"/>
              <a:t>Problemas de Salud: Tuberculosis, ITS, VIH-SIDA, Chagas, Paludismo, Intoxicaciones, Hipertension Arterial, diabetes y anemia falciforme.</a:t>
            </a:r>
          </a:p>
          <a:p>
            <a:pPr marL="514350" indent="-514350" eaLnBrk="1" hangingPunct="1">
              <a:lnSpc>
                <a:spcPct val="90000"/>
              </a:lnSpc>
              <a:buFont typeface="Wingdings 2" pitchFamily="18" charset="2"/>
              <a:buAutoNum type="arabicPeriod"/>
            </a:pPr>
            <a:r>
              <a:rPr lang="es-ES" sz="2800" smtClean="0"/>
              <a:t>Nutricion y Seguridad Alimentaria </a:t>
            </a:r>
          </a:p>
          <a:p>
            <a:pPr marL="514350" indent="-514350" eaLnBrk="1" hangingPunct="1">
              <a:lnSpc>
                <a:spcPct val="90000"/>
              </a:lnSpc>
              <a:buFont typeface="Wingdings 2" pitchFamily="18" charset="2"/>
              <a:buAutoNum type="arabicPeriod"/>
            </a:pPr>
            <a:r>
              <a:rPr lang="es-ES" sz="2800" smtClean="0"/>
              <a:t>Ambiente y Territorio</a:t>
            </a:r>
          </a:p>
          <a:p>
            <a:pPr marL="514350" indent="-514350" eaLnBrk="1" hangingPunct="1">
              <a:lnSpc>
                <a:spcPct val="90000"/>
              </a:lnSpc>
              <a:buFont typeface="Wingdings 2" pitchFamily="18" charset="2"/>
              <a:buAutoNum type="arabicPeriod"/>
            </a:pPr>
            <a:endParaRPr lang="es-ES" sz="2800" smtClean="0"/>
          </a:p>
          <a:p>
            <a:pPr marL="514350" indent="-514350" eaLnBrk="1" hangingPunct="1">
              <a:lnSpc>
                <a:spcPct val="90000"/>
              </a:lnSpc>
              <a:buFont typeface="Wingdings 2" pitchFamily="18" charset="2"/>
              <a:buAutoNum type="arabicPeriod"/>
            </a:pPr>
            <a:endParaRPr lang="es-ES" b="1" smtClean="0">
              <a:solidFill>
                <a:srgbClr val="D8E901"/>
              </a:solidFill>
            </a:endParaRPr>
          </a:p>
        </p:txBody>
      </p:sp>
      <p:sp>
        <p:nvSpPr>
          <p:cNvPr id="36866" name="Rectangle 2"/>
          <p:cNvSpPr>
            <a:spLocks noChangeArrowheads="1"/>
          </p:cNvSpPr>
          <p:nvPr/>
        </p:nvSpPr>
        <p:spPr bwMode="auto">
          <a:xfrm>
            <a:off x="914400" y="274638"/>
            <a:ext cx="7772400" cy="1143000"/>
          </a:xfrm>
          <a:prstGeom prst="rect">
            <a:avLst/>
          </a:prstGeom>
          <a:noFill/>
          <a:ln w="9525">
            <a:noFill/>
            <a:miter lim="800000"/>
            <a:headEnd/>
            <a:tailEnd/>
          </a:ln>
        </p:spPr>
        <p:txBody>
          <a:bodyPr bIns="91440" anchor="b"/>
          <a:lstStyle/>
          <a:p>
            <a:r>
              <a:rPr lang="es-VE" sz="4000">
                <a:solidFill>
                  <a:schemeClr val="tx2"/>
                </a:solidFill>
                <a:latin typeface="Franklin Gothic Book" pitchFamily="34" charset="0"/>
              </a:rPr>
              <a:t>2. Diagnóstico de situación de salud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p:txBody>
          <a:bodyPr/>
          <a:lstStyle/>
          <a:p>
            <a:pPr eaLnBrk="1" hangingPunct="1"/>
            <a:r>
              <a:rPr lang="es-VE" smtClean="0"/>
              <a:t>2. Análisis de situación de salud</a:t>
            </a:r>
          </a:p>
        </p:txBody>
      </p:sp>
      <p:sp>
        <p:nvSpPr>
          <p:cNvPr id="38914" name="Rectangle 3"/>
          <p:cNvSpPr>
            <a:spLocks noGrp="1" noChangeArrowheads="1"/>
          </p:cNvSpPr>
          <p:nvPr>
            <p:ph sz="quarter" idx="4294967295"/>
          </p:nvPr>
        </p:nvSpPr>
        <p:spPr>
          <a:xfrm>
            <a:off x="838200" y="1371600"/>
            <a:ext cx="7772400" cy="4572000"/>
          </a:xfrm>
        </p:spPr>
        <p:txBody>
          <a:bodyPr/>
          <a:lstStyle/>
          <a:p>
            <a:pPr marL="381000" indent="-381000" eaLnBrk="1" hangingPunct="1"/>
            <a:r>
              <a:rPr lang="pt-BR" sz="2000" b="1" smtClean="0"/>
              <a:t>Sensibilización y monitoreo de la sociedad para que la normativa se haga realidad,a nivel central y descentralizado, en lenguas originarias.</a:t>
            </a:r>
          </a:p>
          <a:p>
            <a:pPr marL="381000" indent="-381000" eaLnBrk="1" hangingPunct="1"/>
            <a:endParaRPr lang="pt-BR" sz="2000" b="1" smtClean="0"/>
          </a:p>
          <a:p>
            <a:pPr marL="381000" indent="-381000" eaLnBrk="1" hangingPunct="1">
              <a:lnSpc>
                <a:spcPct val="80000"/>
              </a:lnSpc>
            </a:pPr>
            <a:r>
              <a:rPr lang="pt-BR" sz="2000" b="1" smtClean="0"/>
              <a:t>Desarrollar el ASIS mediante un proceso participativo, los conocedores de la situación son los que tienen que informar, garantizando la presencia de la mujer.  Tomar puntos sobresalientes como VIH SIDA, no de toda la salud,  de cada pueblo.  Especificidad de cada pueblo. </a:t>
            </a:r>
          </a:p>
          <a:p>
            <a:pPr marL="381000" indent="-381000" eaLnBrk="1" hangingPunct="1">
              <a:lnSpc>
                <a:spcPct val="80000"/>
              </a:lnSpc>
            </a:pPr>
            <a:endParaRPr lang="pt-BR" sz="2000" b="1" smtClean="0"/>
          </a:p>
          <a:p>
            <a:pPr marL="381000" indent="-381000" eaLnBrk="1" hangingPunct="1">
              <a:lnSpc>
                <a:spcPct val="80000"/>
              </a:lnSpc>
            </a:pPr>
            <a:r>
              <a:rPr lang="pt-BR" sz="2000" b="1" smtClean="0"/>
              <a:t>Incluir indicadores epidemiológicos diferenciados étnicos, construcción de indicadores apropiados que respondan a la realidad cultural, también considerar violencia como un indicador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914400" y="0"/>
            <a:ext cx="7772400" cy="1143000"/>
          </a:xfrm>
        </p:spPr>
        <p:txBody>
          <a:bodyPr/>
          <a:lstStyle/>
          <a:p>
            <a:pPr eaLnBrk="1" hangingPunct="1"/>
            <a:r>
              <a:rPr lang="es-VE" sz="3600" smtClean="0"/>
              <a:t>2. Análisis de situación de salud</a:t>
            </a:r>
          </a:p>
        </p:txBody>
      </p:sp>
      <p:sp>
        <p:nvSpPr>
          <p:cNvPr id="40962" name="Rectangle 3"/>
          <p:cNvSpPr>
            <a:spLocks noGrp="1" noChangeArrowheads="1"/>
          </p:cNvSpPr>
          <p:nvPr>
            <p:ph sz="quarter" idx="4294967295"/>
          </p:nvPr>
        </p:nvSpPr>
        <p:spPr>
          <a:xfrm>
            <a:off x="609600" y="1066800"/>
            <a:ext cx="7772400" cy="4572000"/>
          </a:xfrm>
        </p:spPr>
        <p:txBody>
          <a:bodyPr/>
          <a:lstStyle/>
          <a:p>
            <a:pPr marL="381000" indent="-381000" eaLnBrk="1" hangingPunct="1"/>
            <a:r>
              <a:rPr lang="en-US" sz="2000" b="1" smtClean="0"/>
              <a:t>Formación de recurso humanos para la elaboración de ASIS en</a:t>
            </a:r>
          </a:p>
          <a:p>
            <a:pPr marL="381000" indent="-381000" eaLnBrk="1" hangingPunct="1">
              <a:buFont typeface="Wingdings 2" pitchFamily="18" charset="2"/>
              <a:buNone/>
            </a:pPr>
            <a:r>
              <a:rPr lang="en-US" sz="2000" b="1" smtClean="0"/>
              <a:t>       regiones prioritarias.</a:t>
            </a:r>
          </a:p>
          <a:p>
            <a:pPr marL="381000" indent="-381000" eaLnBrk="1" hangingPunct="1"/>
            <a:r>
              <a:rPr lang="en-US" sz="2000" b="1" smtClean="0"/>
              <a:t>Trabajo conjunto con el Sistemas Nacionales de información en</a:t>
            </a:r>
          </a:p>
          <a:p>
            <a:pPr marL="381000" indent="-381000" eaLnBrk="1" hangingPunct="1">
              <a:buFont typeface="Wingdings 2" pitchFamily="18" charset="2"/>
              <a:buNone/>
            </a:pPr>
            <a:r>
              <a:rPr lang="en-US" sz="2000" b="1" smtClean="0"/>
              <a:t>      Salud, Institutos Nacionales de Estadísticay organizaciones sociales </a:t>
            </a:r>
          </a:p>
          <a:p>
            <a:pPr marL="381000" indent="-381000" algn="just" eaLnBrk="1" hangingPunct="1"/>
            <a:r>
              <a:rPr lang="en-US" sz="2000" b="1" smtClean="0"/>
              <a:t> Registro y análisis con enfoque intercultural y con enfoque de determinantes.	</a:t>
            </a:r>
          </a:p>
          <a:p>
            <a:pPr marL="381000" indent="-381000" algn="just" eaLnBrk="1" hangingPunct="1"/>
            <a:r>
              <a:rPr lang="en-US" sz="2000" b="1" smtClean="0"/>
              <a:t>Construcción de procedimientos e indicadores de salud intercultural </a:t>
            </a:r>
          </a:p>
          <a:p>
            <a:pPr marL="381000" indent="-381000" algn="just" eaLnBrk="1" hangingPunct="1"/>
            <a:r>
              <a:rPr lang="es-EC" sz="2000" b="1" smtClean="0"/>
              <a:t>Incrementar el presupuesto para conformar equipos multidisciplinarios de la institución y las localidades</a:t>
            </a:r>
          </a:p>
          <a:p>
            <a:pPr marL="381000" indent="-381000" eaLnBrk="1" hangingPunct="1"/>
            <a:r>
              <a:rPr lang="es-EC" sz="2000" b="1" smtClean="0"/>
              <a:t>Capacitación y formación para incluir la variable étnica, geográfica y manejo de instrumentos para el ASIS, desarrollo de estrategias, evaluación de impactos de intervenciones en salud con enfoque étnico, entre otros.</a:t>
            </a:r>
          </a:p>
          <a:p>
            <a:pPr marL="381000" indent="-381000" eaLnBrk="1" hangingPunct="1"/>
            <a:r>
              <a:rPr lang="es-EC" sz="2000" b="1" smtClean="0"/>
              <a:t>Desarrollar el ASIS  en el pueblos indígenas, afrodescendientes, Rrom con indicadores pertinentes.</a:t>
            </a:r>
            <a:endParaRPr lang="pt-BR" sz="2000" b="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838200" y="152400"/>
            <a:ext cx="7772400" cy="1752600"/>
          </a:xfrm>
        </p:spPr>
        <p:txBody>
          <a:bodyPr/>
          <a:lstStyle/>
          <a:p>
            <a:pPr eaLnBrk="1" hangingPunct="1"/>
            <a:r>
              <a:rPr lang="es-VE" sz="3600" smtClean="0"/>
              <a:t>3. Implementación de modelos de salud en territorios específicos </a:t>
            </a:r>
          </a:p>
        </p:txBody>
      </p:sp>
      <p:sp>
        <p:nvSpPr>
          <p:cNvPr id="43010" name="Rectangle 3"/>
          <p:cNvSpPr>
            <a:spLocks noGrp="1" noChangeArrowheads="1"/>
          </p:cNvSpPr>
          <p:nvPr>
            <p:ph sz="quarter" idx="1"/>
          </p:nvPr>
        </p:nvSpPr>
        <p:spPr>
          <a:xfrm>
            <a:off x="914400" y="1828800"/>
            <a:ext cx="7772400" cy="4191000"/>
          </a:xfrm>
        </p:spPr>
        <p:txBody>
          <a:bodyPr/>
          <a:lstStyle/>
          <a:p>
            <a:pPr eaLnBrk="1" hangingPunct="1">
              <a:lnSpc>
                <a:spcPct val="80000"/>
              </a:lnSpc>
            </a:pPr>
            <a:endParaRPr lang="pt-BR" sz="2800" smtClean="0"/>
          </a:p>
          <a:p>
            <a:pPr eaLnBrk="1" hangingPunct="1">
              <a:lnSpc>
                <a:spcPct val="80000"/>
              </a:lnSpc>
            </a:pPr>
            <a:r>
              <a:rPr lang="pt-BR" sz="2800" smtClean="0"/>
              <a:t>Mapeo de experiencias existentes  de salud intercultural  con pertinencia  étnica </a:t>
            </a:r>
          </a:p>
          <a:p>
            <a:pPr eaLnBrk="1" hangingPunct="1">
              <a:lnSpc>
                <a:spcPct val="80000"/>
              </a:lnSpc>
            </a:pPr>
            <a:r>
              <a:rPr lang="pt-BR" sz="2800" smtClean="0"/>
              <a:t> Normativa existente de adecuación cultural sobre servicios debe ser validada  con la población </a:t>
            </a:r>
          </a:p>
          <a:p>
            <a:pPr eaLnBrk="1" hangingPunct="1">
              <a:lnSpc>
                <a:spcPct val="80000"/>
              </a:lnSpc>
            </a:pPr>
            <a:r>
              <a:rPr lang="pt-BR" sz="2800" smtClean="0"/>
              <a:t>Generar e implementar  normatividad que considere los intereses y percepciones colectivas</a:t>
            </a:r>
          </a:p>
          <a:p>
            <a:pPr eaLnBrk="1" hangingPunct="1">
              <a:lnSpc>
                <a:spcPct val="80000"/>
              </a:lnSpc>
            </a:pPr>
            <a:r>
              <a:rPr lang="pt-BR" sz="2800" smtClean="0"/>
              <a:t>Capacitar al personal de salud y a la comunidad en metodologias interculturales </a:t>
            </a:r>
            <a:endParaRPr lang="es-VE" sz="28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Píxel">
  <a:themeElements>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í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231</TotalTime>
  <Words>1194</Words>
  <Application>Microsoft Office PowerPoint</Application>
  <PresentationFormat>Presentación en pantalla (4:3)</PresentationFormat>
  <Paragraphs>134</Paragraphs>
  <Slides>17</Slides>
  <Notes>15</Notes>
  <HiddenSlides>0</HiddenSlides>
  <MMClips>0</MMClips>
  <ScaleCrop>false</ScaleCrop>
  <HeadingPairs>
    <vt:vector size="6" baseType="variant">
      <vt:variant>
        <vt:lpstr>Fuentes usadas</vt:lpstr>
      </vt:variant>
      <vt:variant>
        <vt:i4>8</vt:i4>
      </vt:variant>
      <vt:variant>
        <vt:lpstr>Plantilla de diseño</vt:lpstr>
      </vt:variant>
      <vt:variant>
        <vt:i4>6</vt:i4>
      </vt:variant>
      <vt:variant>
        <vt:lpstr>Títulos de diapositiva</vt:lpstr>
      </vt:variant>
      <vt:variant>
        <vt:i4>17</vt:i4>
      </vt:variant>
    </vt:vector>
  </HeadingPairs>
  <TitlesOfParts>
    <vt:vector size="31" baseType="lpstr">
      <vt:lpstr>Arial</vt:lpstr>
      <vt:lpstr>Franklin Gothic Book</vt:lpstr>
      <vt:lpstr>Perpetua</vt:lpstr>
      <vt:lpstr>Wingdings 2</vt:lpstr>
      <vt:lpstr>Wingdings</vt:lpstr>
      <vt:lpstr>Arial Black</vt:lpstr>
      <vt:lpstr>Times New Roman</vt:lpstr>
      <vt:lpstr>Calibri</vt:lpstr>
      <vt:lpstr>Equidad</vt:lpstr>
      <vt:lpstr>Píxel</vt:lpstr>
      <vt:lpstr>Equidad</vt:lpstr>
      <vt:lpstr>Equidad</vt:lpstr>
      <vt:lpstr>Equidad</vt:lpstr>
      <vt:lpstr>Píxel</vt:lpstr>
      <vt:lpstr> Consolidación Región Andina Transversalización del enfoque de equidad étnica en Salud Lima, Perú 3 de noviembre de 2009</vt:lpstr>
      <vt:lpstr>Marco de Estrategias nacionales</vt:lpstr>
      <vt:lpstr>Lineamientos internacionales y normativa nacional </vt:lpstr>
      <vt:lpstr>Lineamientos internacionales y normativa nacional </vt:lpstr>
      <vt:lpstr>Lineamientos internacionales y normativa nacional </vt:lpstr>
      <vt:lpstr>Diapositiva 6</vt:lpstr>
      <vt:lpstr>2. Análisis de situación de salud</vt:lpstr>
      <vt:lpstr>2. Análisis de situación de salud</vt:lpstr>
      <vt:lpstr>3. Implementación de modelos de salud en territorios específicos </vt:lpstr>
      <vt:lpstr>3. Implementación de modelos de salud en territorios específicos </vt:lpstr>
      <vt:lpstr>3. Implementación de modelos de salud en territorios específicos </vt:lpstr>
      <vt:lpstr>4) recursos financieros y humanos</vt:lpstr>
      <vt:lpstr>5) apoyo de OPS para implementar los planes en país</vt:lpstr>
      <vt:lpstr>5) apoyo de OPS para implementar los planes de países</vt:lpstr>
      <vt:lpstr>Diapositiva 15</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Grupo 4 PERU</dc:title>
  <dc:creator>its</dc:creator>
  <cp:lastModifiedBy>ismael</cp:lastModifiedBy>
  <cp:revision>26</cp:revision>
  <dcterms:created xsi:type="dcterms:W3CDTF">2009-12-03T19:46:19Z</dcterms:created>
  <dcterms:modified xsi:type="dcterms:W3CDTF">2009-12-04T21:49:03Z</dcterms:modified>
</cp:coreProperties>
</file>