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1"/>
    <a:srgbClr val="245098"/>
    <a:srgbClr val="F77D03"/>
    <a:srgbClr val="1B48A1"/>
    <a:srgbClr val="0E43AE"/>
    <a:srgbClr val="003FBC"/>
    <a:srgbClr val="003399"/>
    <a:srgbClr val="FFFF00"/>
    <a:srgbClr val="3366C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4127" autoAdjust="0"/>
    <p:restoredTop sz="94632" autoAdjust="0"/>
  </p:normalViewPr>
  <p:slideViewPr>
    <p:cSldViewPr>
      <p:cViewPr varScale="1">
        <p:scale>
          <a:sx n="112" d="100"/>
          <a:sy n="112" d="100"/>
        </p:scale>
        <p:origin x="-1797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AFP Rate</c:v>
                </c:pt>
              </c:strCache>
            </c:strRef>
          </c:tx>
          <c:spPr>
            <a:solidFill>
              <a:srgbClr val="4584D3"/>
            </a:solidFill>
            <a:ln w="3221" cmpd="sng">
              <a:noFill/>
            </a:ln>
          </c:spPr>
          <c:invertIfNegative val="0"/>
          <c:dPt>
            <c:idx val="22"/>
            <c:invertIfNegative val="0"/>
            <c:bubble3D val="0"/>
            <c:spPr>
              <a:solidFill>
                <a:srgbClr val="FF8001"/>
              </a:solidFill>
              <a:ln w="3221" cmpd="sng">
                <a:noFill/>
              </a:ln>
            </c:spPr>
          </c:dPt>
          <c:dLbls>
            <c:txPr>
              <a:bodyPr/>
              <a:lstStyle/>
              <a:p>
                <a:pPr>
                  <a:defRPr sz="800" b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Sheet1!$A$2:$A$24</c:f>
              <c:strCache>
                <c:ptCount val="23"/>
                <c:pt idx="0">
                  <c:v>SLV</c:v>
                </c:pt>
                <c:pt idx="1">
                  <c:v>ARG</c:v>
                </c:pt>
                <c:pt idx="2">
                  <c:v>CHL</c:v>
                </c:pt>
                <c:pt idx="3">
                  <c:v>CRI</c:v>
                </c:pt>
                <c:pt idx="4">
                  <c:v>HND</c:v>
                </c:pt>
                <c:pt idx="5">
                  <c:v>MEX</c:v>
                </c:pt>
                <c:pt idx="6">
                  <c:v>COL</c:v>
                </c:pt>
                <c:pt idx="7">
                  <c:v>PAN</c:v>
                </c:pt>
                <c:pt idx="8">
                  <c:v>NIC</c:v>
                </c:pt>
                <c:pt idx="9">
                  <c:v>PRY</c:v>
                </c:pt>
                <c:pt idx="10">
                  <c:v>CAR</c:v>
                </c:pt>
                <c:pt idx="11">
                  <c:v>VEN</c:v>
                </c:pt>
                <c:pt idx="12">
                  <c:v>BOL</c:v>
                </c:pt>
                <c:pt idx="13">
                  <c:v>BRA</c:v>
                </c:pt>
                <c:pt idx="14">
                  <c:v>PER</c:v>
                </c:pt>
                <c:pt idx="15">
                  <c:v>GTM</c:v>
                </c:pt>
                <c:pt idx="16">
                  <c:v>URY</c:v>
                </c:pt>
                <c:pt idx="17">
                  <c:v>ECU</c:v>
                </c:pt>
                <c:pt idx="18">
                  <c:v>CUB</c:v>
                </c:pt>
                <c:pt idx="19">
                  <c:v>DOM</c:v>
                </c:pt>
                <c:pt idx="20">
                  <c:v>CAN</c:v>
                </c:pt>
                <c:pt idx="21">
                  <c:v>HTI</c:v>
                </c:pt>
                <c:pt idx="22">
                  <c:v>REGION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2.13</c:v>
                </c:pt>
                <c:pt idx="1">
                  <c:v>1.85</c:v>
                </c:pt>
                <c:pt idx="2">
                  <c:v>1.76</c:v>
                </c:pt>
                <c:pt idx="3">
                  <c:v>1.61</c:v>
                </c:pt>
                <c:pt idx="4">
                  <c:v>1.58</c:v>
                </c:pt>
                <c:pt idx="5">
                  <c:v>1.45</c:v>
                </c:pt>
                <c:pt idx="6">
                  <c:v>1.33</c:v>
                </c:pt>
                <c:pt idx="7">
                  <c:v>1.29</c:v>
                </c:pt>
                <c:pt idx="8">
                  <c:v>1.19</c:v>
                </c:pt>
                <c:pt idx="9">
                  <c:v>0.96</c:v>
                </c:pt>
                <c:pt idx="10">
                  <c:v>0.94</c:v>
                </c:pt>
                <c:pt idx="11">
                  <c:v>0.86</c:v>
                </c:pt>
                <c:pt idx="12">
                  <c:v>0.81</c:v>
                </c:pt>
                <c:pt idx="13">
                  <c:v>0.77</c:v>
                </c:pt>
                <c:pt idx="14">
                  <c:v>0.68</c:v>
                </c:pt>
                <c:pt idx="15">
                  <c:v>0.64</c:v>
                </c:pt>
                <c:pt idx="16">
                  <c:v>0.52</c:v>
                </c:pt>
                <c:pt idx="17">
                  <c:v>0.5</c:v>
                </c:pt>
                <c:pt idx="18">
                  <c:v>0.26</c:v>
                </c:pt>
                <c:pt idx="19">
                  <c:v>0.26</c:v>
                </c:pt>
                <c:pt idx="20">
                  <c:v>0.25</c:v>
                </c:pt>
                <c:pt idx="21">
                  <c:v>0.23</c:v>
                </c:pt>
                <c:pt idx="22">
                  <c:v>1.03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104089472"/>
        <c:axId val="104091008"/>
      </c:barChart>
      <c:catAx>
        <c:axId val="10408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Calibri" panose="020F0502020204030204" pitchFamily="34" charset="0"/>
              </a:defRPr>
            </a:pPr>
            <a:endParaRPr lang="en-US"/>
          </a:p>
        </c:txPr>
        <c:crossAx val="104091008"/>
        <c:crosses val="autoZero"/>
        <c:auto val="1"/>
        <c:lblAlgn val="ctr"/>
        <c:lblOffset val="100"/>
        <c:noMultiLvlLbl val="0"/>
      </c:catAx>
      <c:valAx>
        <c:axId val="1040910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aseline="0" dirty="0"/>
                  <a:t>Rate per 100,000 </a:t>
                </a:r>
                <a:r>
                  <a:rPr lang="en-US" sz="1400" baseline="0" dirty="0" smtClean="0"/>
                  <a:t>children &lt;15 years</a:t>
                </a:r>
                <a:endParaRPr lang="en-US" sz="1400" baseline="0" dirty="0"/>
              </a:p>
            </c:rich>
          </c:tx>
          <c:layout>
            <c:manualLayout>
              <c:xMode val="edge"/>
              <c:yMode val="edge"/>
              <c:x val="7.5961233775163062E-3"/>
              <c:y val="0.183014173228346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en-US"/>
          </a:p>
        </c:txPr>
        <c:crossAx val="104089472"/>
        <c:crosses val="autoZero"/>
        <c:crossBetween val="between"/>
      </c:valAx>
      <c:spPr>
        <a:noFill/>
        <a:ln w="25770">
          <a:noFill/>
        </a:ln>
      </c:spPr>
    </c:plotArea>
    <c:plotVisOnly val="1"/>
    <c:dispBlanksAs val="gap"/>
    <c:showDLblsOverMax val="0"/>
  </c:chart>
  <c:txPr>
    <a:bodyPr/>
    <a:lstStyle/>
    <a:p>
      <a:pPr>
        <a:defRPr sz="1826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A1F33F1-AE28-4456-A293-B03856029AE0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7D9970-E1EE-4FF0-A47F-CED7750B7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94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8252B7-6282-41A5-94C4-56A66AF94AA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82530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B1AF44-6EBE-44E0-9D9C-5E96DA88A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54384A-5980-4CF6-AB00-A2CA12EF3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7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438422-23B2-4ECD-B1D6-DFACEAD8C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3D8E1B-FD1C-4188-AC1B-1F93643AB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6B390F-904B-428B-BEE4-95152A4CF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4F33D9-E02C-427A-9B22-B4A8EF490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5A9616-97FD-4CFD-8575-95061A140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34513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32B3CD-7384-441E-8ECC-2924DD299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235543-0DB2-4A0F-98F6-BB55AECD9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250" y="61547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154738"/>
            <a:ext cx="409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1BF3BC-7481-4E5A-B651-E46CFC6F0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ＭＳ Ｐゴシック" charset="0"/>
          <a:cs typeface="ＭＳ Ｐゴシック" charset="0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ＭＳ Ｐゴシック" charset="0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127886" y="3984000"/>
            <a:ext cx="76200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s-ES" sz="2400" b="1" dirty="0">
                <a:effectLst/>
                <a:latin typeface="Calibri" panose="020F0502020204030204" pitchFamily="34" charset="0"/>
              </a:rPr>
              <a:t>Tasa de parálisis fláccida aguda por 100.000 niños &lt;15 años, últimas 52 semanas - Las Américas</a:t>
            </a:r>
            <a:endParaRPr lang="en-US" sz="2400" dirty="0"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475564"/>
              </p:ext>
            </p:extLst>
          </p:nvPr>
        </p:nvGraphicFramePr>
        <p:xfrm>
          <a:off x="381000" y="1193800"/>
          <a:ext cx="8483600" cy="520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28232" y="6324600"/>
            <a:ext cx="208582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Country Reports in PAHO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Data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as of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9 July 2016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4341" name="Picture 6" descr="horizontal WHO .pd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30988" y="6156010"/>
            <a:ext cx="2513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pWhiteEnglish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MapWhiteEnglish</Template>
  <TotalTime>417</TotalTime>
  <Words>38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MapWhiteEnglish</vt:lpstr>
      <vt:lpstr>Tasa de parálisis fláccida aguda por 100.000 niños &lt;15 años, últimas 52 semanas - Las Américas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Revilla, Mr. Fernando (WDC)</cp:lastModifiedBy>
  <cp:revision>48</cp:revision>
  <dcterms:created xsi:type="dcterms:W3CDTF">2013-10-28T15:07:09Z</dcterms:created>
  <dcterms:modified xsi:type="dcterms:W3CDTF">2016-07-15T13:50:29Z</dcterms:modified>
</cp:coreProperties>
</file>