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5"/>
  </p:notesMasterIdLst>
  <p:handoutMasterIdLst>
    <p:handoutMasterId r:id="rId6"/>
  </p:handoutMasterIdLst>
  <p:sldIdLst>
    <p:sldId id="319" r:id="rId2"/>
    <p:sldId id="309" r:id="rId3"/>
    <p:sldId id="318" r:id="rId4"/>
  </p:sldIdLst>
  <p:sldSz cx="9144000" cy="6858000" type="screen4x3"/>
  <p:notesSz cx="6858000" cy="9117013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rn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9900"/>
    <a:srgbClr val="FF6600"/>
    <a:srgbClr val="FF9900"/>
    <a:srgbClr val="CC0066"/>
    <a:srgbClr val="993300"/>
    <a:srgbClr val="FF0000"/>
    <a:srgbClr val="0000FF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78" autoAdjust="0"/>
    <p:restoredTop sz="94366" autoAdjust="0"/>
  </p:normalViewPr>
  <p:slideViewPr>
    <p:cSldViewPr>
      <p:cViewPr>
        <p:scale>
          <a:sx n="100" d="100"/>
          <a:sy n="100" d="100"/>
        </p:scale>
        <p:origin x="-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2178" y="-84"/>
      </p:cViewPr>
      <p:guideLst>
        <p:guide orient="horz" pos="287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12D7E0A-806B-448C-848D-B72B59FAD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00433B0-E630-4983-B34E-3E534DB76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E165-16D5-4F01-89AB-5EEAF9AAB0BD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23291F1F-6CE7-4A00-8636-8ACC3C35A030}" type="slidenum">
              <a:rPr lang="en-US" sz="1200">
                <a:latin typeface="Times" pitchFamily="18" charset="0"/>
              </a:rPr>
              <a:pPr algn="r" eaLnBrk="0" hangingPunct="0"/>
              <a:t>1</a:t>
            </a:fld>
            <a:endParaRPr lang="en-US" sz="1200">
              <a:latin typeface="Times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8 Marcador de notas"/>
          <p:cNvSpPr>
            <a:spLocks noGrp="1"/>
          </p:cNvSpPr>
          <p:nvPr/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30000"/>
              </a:spcBef>
            </a:pPr>
            <a:endParaRPr lang="es-AR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27FCA-249E-4476-8A22-C8FC6590F0CC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2FDC7D9-3289-4474-A920-C2965127ED4D}" type="slidenum">
              <a:rPr lang="en-US" sz="1200">
                <a:latin typeface="Times" pitchFamily="18" charset="0"/>
              </a:rPr>
              <a:pPr algn="r" eaLnBrk="0" hangingPunct="0"/>
              <a:t>2</a:t>
            </a:fld>
            <a:endParaRPr lang="en-US" sz="1200">
              <a:latin typeface="Times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8 Marcador de notas"/>
          <p:cNvSpPr>
            <a:spLocks noGrp="1"/>
          </p:cNvSpPr>
          <p:nvPr/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30000"/>
              </a:spcBef>
            </a:pPr>
            <a:endParaRPr lang="es-AR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0EB80-21E9-4982-AF4E-B55B2089CD22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4F8860B-2E9C-46EE-9581-BCD85EBFB7EF}" type="slidenum">
              <a:rPr lang="en-US" sz="1200">
                <a:latin typeface="Times" pitchFamily="18" charset="0"/>
              </a:rPr>
              <a:pPr algn="r" eaLnBrk="0" hangingPunct="0"/>
              <a:t>3</a:t>
            </a:fld>
            <a:endParaRPr lang="en-US" sz="1200">
              <a:latin typeface="Times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AR" smtClean="0"/>
              <a:t>el proceso de T e I de conocim. es proceso dinámico y de retroalimentacion constante por lo tanto lo que ocurre es que en este proceso los investigadores y tomadores de decisión se van modificando mutuamente. Evipnet es el articulador de este proceso de cambio mutuo  y sostenido. En estos procesos de cambio además se fortalecen los sistemas de investigación, debido a la demanda constante y a los procesos deliberativos y se mejora la calidad de TD a todos los niveles</a:t>
            </a:r>
          </a:p>
          <a:p>
            <a:pPr eaLnBrk="1" hangingPunct="1"/>
            <a:endParaRPr lang="es-AR" smtClean="0"/>
          </a:p>
          <a:p>
            <a:pPr eaLnBrk="1" hangingPunct="1"/>
            <a:r>
              <a:rPr lang="en-US" smtClean="0"/>
              <a:t>La idea es que en el tiempo ambos esten a un mismo nivel de intercambio y discusiones deliberativas, bien democraticas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Como acortamos la brecha, como ponemos el puente entre la evidencia-conocimiento y la politica-las decisiones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A21A-E009-493F-8899-93D39884DAD7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13BD0-7E31-4E0D-A691-B09FB935FD90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906C3-D728-4657-8B7A-C3742F7647B4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B89B7-041B-4216-811F-B0BC51937583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36C2D-30AB-47F1-97D2-9AC352C81F99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0B229-CAB0-4EDD-9EF7-063D2670DE8B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3D0E-EB11-4E6F-9087-F32043C66AA6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7A968-A37E-44A7-BC6C-25FFA434ED53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EC5B4-89CB-4209-BF81-49DB8D54CCF7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CE69-9D19-43D4-B1EF-F2A4F634109F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CA59E-09D7-4DA5-86C8-AAA44ED95F70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11BA04B-C7D0-4FEA-B9FD-7314F831AFF1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5" descr="mundo cop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295400" y="-1371600"/>
            <a:ext cx="5794375" cy="57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8"/>
          <p:cNvSpPr>
            <a:spLocks noChangeShapeType="1"/>
          </p:cNvSpPr>
          <p:nvPr/>
        </p:nvSpPr>
        <p:spPr bwMode="auto">
          <a:xfrm rot="5400000">
            <a:off x="4056857" y="3250406"/>
            <a:ext cx="336550" cy="17463"/>
          </a:xfrm>
          <a:prstGeom prst="line">
            <a:avLst/>
          </a:prstGeom>
          <a:ln>
            <a:noFill/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b="1"/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 rot="5400000">
            <a:off x="4052093" y="4968082"/>
            <a:ext cx="423863" cy="0"/>
          </a:xfrm>
          <a:prstGeom prst="line">
            <a:avLst/>
          </a:prstGeom>
          <a:ln>
            <a:noFill/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b="1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609600" y="2362200"/>
            <a:ext cx="8001000" cy="15081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s-ES_tradnl" sz="2000" b="1">
                <a:solidFill>
                  <a:srgbClr val="000000"/>
                </a:solidFill>
                <a:latin typeface="Avant Garde Book BT"/>
                <a:ea typeface="Avant Garde Book BT"/>
                <a:cs typeface="Avant Garde Book BT"/>
              </a:rPr>
              <a:t>BRECHA 10/90</a:t>
            </a:r>
            <a:endParaRPr lang="en-US" sz="2000" b="1">
              <a:solidFill>
                <a:srgbClr val="000000"/>
              </a:solidFill>
              <a:latin typeface="Avant Garde Book BT"/>
              <a:ea typeface="Avant Garde Book BT"/>
              <a:cs typeface="Avant Garde Book BT"/>
            </a:endParaRPr>
          </a:p>
          <a:p>
            <a:pPr>
              <a:defRPr/>
            </a:pPr>
            <a:endParaRPr lang="es-ES" sz="1800" b="1">
              <a:solidFill>
                <a:srgbClr val="000000"/>
              </a:solidFill>
              <a:latin typeface="Avant Garde Book BT"/>
              <a:ea typeface="Avant Garde Book BT"/>
              <a:cs typeface="Avant Garde Book BT"/>
            </a:endParaRPr>
          </a:p>
          <a:p>
            <a:pPr>
              <a:defRPr/>
            </a:pPr>
            <a:r>
              <a:rPr lang="es-ES" sz="1800" b="1">
                <a:solidFill>
                  <a:srgbClr val="000000"/>
                </a:solidFill>
                <a:latin typeface="Avant Garde Book BT"/>
                <a:ea typeface="Avant Garde Book BT"/>
                <a:cs typeface="Avant Garde Book BT"/>
              </a:rPr>
              <a:t>La mayoría de los recursos que se invierten en investigación va dirigido a problemas sanitarios no prioritarios</a:t>
            </a:r>
            <a:r>
              <a:rPr lang="en-US" sz="1800" b="1">
                <a:solidFill>
                  <a:srgbClr val="000000"/>
                </a:solidFill>
                <a:latin typeface="Avant Garde Book BT"/>
                <a:ea typeface="Avant Garde Book BT"/>
                <a:cs typeface="Avant Garde Book BT"/>
              </a:rPr>
              <a:t> </a:t>
            </a:r>
            <a:r>
              <a:rPr lang="es-ES" sz="1800" b="1">
                <a:solidFill>
                  <a:srgbClr val="000000"/>
                </a:solidFill>
                <a:latin typeface="Avant Garde Book BT"/>
                <a:ea typeface="Avant Garde Book BT"/>
                <a:cs typeface="Avant Garde Book BT"/>
              </a:rPr>
              <a:t/>
            </a:r>
            <a:br>
              <a:rPr lang="es-ES" sz="1800" b="1">
                <a:solidFill>
                  <a:srgbClr val="000000"/>
                </a:solidFill>
                <a:latin typeface="Avant Garde Book BT"/>
                <a:ea typeface="Avant Garde Book BT"/>
                <a:cs typeface="Avant Garde Book BT"/>
              </a:rPr>
            </a:br>
            <a:endParaRPr lang="es-MX" sz="1800" b="1">
              <a:solidFill>
                <a:srgbClr val="000000"/>
              </a:solidFill>
              <a:latin typeface="Avant Garde Book BT"/>
              <a:ea typeface="Avant Garde Book BT"/>
              <a:cs typeface="Avant Garde Book BT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609600" y="4359275"/>
            <a:ext cx="8153400" cy="1504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s-ES" sz="2000" b="1">
                <a:solidFill>
                  <a:schemeClr val="bg1"/>
                </a:solidFill>
                <a:latin typeface="Avant Garde Book BT"/>
                <a:ea typeface="Avant Garde Book BT"/>
                <a:cs typeface="Avant Garde Book BT"/>
              </a:rPr>
              <a:t>BRECHA del conocimiento a la acción</a:t>
            </a:r>
            <a:endParaRPr lang="en-US" sz="2000" b="1">
              <a:solidFill>
                <a:schemeClr val="bg1"/>
              </a:solidFill>
              <a:latin typeface="Avant Garde Book BT"/>
              <a:ea typeface="Avant Garde Book BT"/>
              <a:cs typeface="Avant Garde Book BT"/>
            </a:endParaRPr>
          </a:p>
          <a:p>
            <a:pPr>
              <a:defRPr/>
            </a:pPr>
            <a:endParaRPr lang="es-ES" sz="1800" b="1">
              <a:solidFill>
                <a:schemeClr val="bg1"/>
              </a:solidFill>
              <a:latin typeface="Avant Garde Book BT"/>
              <a:ea typeface="Avant Garde Book BT"/>
              <a:cs typeface="Avant Garde Book BT"/>
            </a:endParaRPr>
          </a:p>
          <a:p>
            <a:pPr>
              <a:defRPr/>
            </a:pPr>
            <a:r>
              <a:rPr lang="es-ES" sz="1800" b="1">
                <a:solidFill>
                  <a:schemeClr val="bg1"/>
                </a:solidFill>
                <a:latin typeface="Avant Garde Book BT"/>
                <a:ea typeface="Avant Garde Book BT"/>
                <a:cs typeface="Avant Garde Book BT"/>
              </a:rPr>
              <a:t>Gran parte de los resultados de investigación no se traducen en acciones, en programas o en políticas sanitarias.</a:t>
            </a:r>
          </a:p>
          <a:p>
            <a:pPr>
              <a:defRPr/>
            </a:pPr>
            <a:endParaRPr lang="en-US" sz="1800" b="1">
              <a:solidFill>
                <a:schemeClr val="bg1"/>
              </a:solidFill>
              <a:latin typeface="Avant Garde Book BT"/>
              <a:ea typeface="Avant Garde Book BT"/>
              <a:cs typeface="Avant Garde Book BT"/>
            </a:endParaRPr>
          </a:p>
        </p:txBody>
      </p:sp>
      <p:pic>
        <p:nvPicPr>
          <p:cNvPr id="15369" name="Picture 24" descr="PAHO-W-Esp-01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019800"/>
            <a:ext cx="2362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14 Título"/>
          <p:cNvSpPr>
            <a:spLocks noGrp="1"/>
          </p:cNvSpPr>
          <p:nvPr>
            <p:ph type="title"/>
          </p:nvPr>
        </p:nvSpPr>
        <p:spPr>
          <a:xfrm>
            <a:off x="-304800" y="457200"/>
            <a:ext cx="9296400" cy="10515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dirty="0" smtClean="0">
                <a:solidFill>
                  <a:schemeClr val="tx1"/>
                </a:solidFill>
                <a:latin typeface="Avian"/>
                <a:cs typeface="Avant Garde Book BT"/>
              </a:rPr>
              <a:t>DOS PROBLEMAS EN LA INVESTIGACIÓN</a:t>
            </a:r>
            <a:endParaRPr lang="en-US" sz="4000" dirty="0" smtClean="0">
              <a:solidFill>
                <a:schemeClr val="tx1"/>
              </a:solidFill>
              <a:latin typeface="Avian"/>
              <a:cs typeface="Avant Garde Book BT"/>
            </a:endParaRPr>
          </a:p>
        </p:txBody>
      </p:sp>
    </p:spTree>
    <p:custDataLst>
      <p:tags r:id="rId1"/>
    </p:custDataLst>
  </p:cSld>
  <p:clrMapOvr>
    <a:masterClrMapping/>
  </p:clrMapOvr>
  <p:transition advTm="128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5" descr="mundo cop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295400" y="-1371600"/>
            <a:ext cx="5794375" cy="57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197100" y="4383087"/>
            <a:ext cx="4343400" cy="36933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s-ES_tradnl" sz="1600" b="1">
                <a:solidFill>
                  <a:srgbClr val="000000"/>
                </a:solidFill>
                <a:latin typeface="Avant Garde Book BT"/>
                <a:ea typeface="Avant Garde Book BT"/>
                <a:cs typeface="Avant Garde Book BT"/>
              </a:rPr>
              <a:t>Intervenciones basadas en 7 revisiones sistemáticas de la Colaboración Cochrane</a:t>
            </a:r>
            <a:endParaRPr lang="es-MX" sz="1600" b="1">
              <a:solidFill>
                <a:srgbClr val="000000"/>
              </a:solidFill>
              <a:latin typeface="Avant Garde Book BT"/>
              <a:ea typeface="Avant Garde Book BT"/>
              <a:cs typeface="Avant Garde Book BT"/>
            </a:endParaRP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rot="5400000">
            <a:off x="4056857" y="3250406"/>
            <a:ext cx="336550" cy="17463"/>
          </a:xfrm>
          <a:prstGeom prst="line">
            <a:avLst/>
          </a:prstGeom>
          <a:ln>
            <a:noFill/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b="1"/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 rot="5400000">
            <a:off x="4052093" y="4968082"/>
            <a:ext cx="423863" cy="0"/>
          </a:xfrm>
          <a:prstGeom prst="line">
            <a:avLst/>
          </a:prstGeom>
          <a:ln>
            <a:noFill/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b="1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667000" y="6477000"/>
            <a:ext cx="7924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ES_tradnl" sz="1000" i="1" dirty="0" err="1">
                <a:latin typeface="+mn-lt"/>
                <a:cs typeface="+mn-cs"/>
              </a:rPr>
              <a:t>The</a:t>
            </a:r>
            <a:r>
              <a:rPr lang="es-ES_tradnl" sz="1000" i="1" dirty="0">
                <a:latin typeface="+mn-lt"/>
                <a:cs typeface="+mn-cs"/>
              </a:rPr>
              <a:t> </a:t>
            </a:r>
            <a:r>
              <a:rPr lang="es-ES_tradnl" sz="1000" i="1" dirty="0" err="1">
                <a:latin typeface="+mn-lt"/>
                <a:cs typeface="+mn-cs"/>
              </a:rPr>
              <a:t>Bellagio</a:t>
            </a:r>
            <a:r>
              <a:rPr lang="es-ES_tradnl" sz="1000" i="1" dirty="0">
                <a:latin typeface="+mn-lt"/>
                <a:cs typeface="+mn-cs"/>
              </a:rPr>
              <a:t> </a:t>
            </a:r>
            <a:r>
              <a:rPr lang="es-ES_tradnl" sz="1000" i="1" dirty="0" err="1">
                <a:latin typeface="+mn-lt"/>
                <a:cs typeface="+mn-cs"/>
              </a:rPr>
              <a:t>Child</a:t>
            </a:r>
            <a:r>
              <a:rPr lang="es-ES_tradnl" sz="1000" i="1" dirty="0">
                <a:latin typeface="+mn-lt"/>
                <a:cs typeface="+mn-cs"/>
              </a:rPr>
              <a:t> </a:t>
            </a:r>
            <a:r>
              <a:rPr lang="es-ES_tradnl" sz="1000" i="1" dirty="0" err="1">
                <a:latin typeface="+mn-lt"/>
                <a:cs typeface="+mn-cs"/>
              </a:rPr>
              <a:t>Survival</a:t>
            </a:r>
            <a:r>
              <a:rPr lang="es-ES_tradnl" sz="1000" i="1" dirty="0">
                <a:latin typeface="+mn-lt"/>
                <a:cs typeface="+mn-cs"/>
              </a:rPr>
              <a:t> </a:t>
            </a:r>
            <a:r>
              <a:rPr lang="es-ES_tradnl" sz="1000" i="1" dirty="0" err="1">
                <a:latin typeface="+mn-lt"/>
                <a:cs typeface="+mn-cs"/>
              </a:rPr>
              <a:t>Study</a:t>
            </a:r>
            <a:r>
              <a:rPr lang="es-ES_tradnl" sz="1000" i="1" dirty="0">
                <a:latin typeface="+mn-lt"/>
                <a:cs typeface="+mn-cs"/>
              </a:rPr>
              <a:t> </a:t>
            </a:r>
            <a:r>
              <a:rPr lang="es-ES_tradnl" sz="1000" i="1" dirty="0" err="1">
                <a:latin typeface="+mn-lt"/>
                <a:cs typeface="+mn-cs"/>
              </a:rPr>
              <a:t>Group</a:t>
            </a:r>
            <a:r>
              <a:rPr lang="es-ES_tradnl" sz="1000" i="1" dirty="0">
                <a:latin typeface="+mn-lt"/>
                <a:cs typeface="+mn-cs"/>
              </a:rPr>
              <a:t>. </a:t>
            </a:r>
            <a:r>
              <a:rPr lang="en-US" sz="1000" i="1" dirty="0">
                <a:latin typeface="+mn-lt"/>
                <a:cs typeface="+mn-cs"/>
              </a:rPr>
              <a:t>Lancet </a:t>
            </a:r>
            <a:r>
              <a:rPr lang="en-US" sz="1000" dirty="0">
                <a:latin typeface="+mn-lt"/>
                <a:cs typeface="+mn-cs"/>
              </a:rPr>
              <a:t>2003; 362: 65–71and </a:t>
            </a:r>
            <a:r>
              <a:rPr lang="en-US" sz="1000" i="1" dirty="0">
                <a:latin typeface="+mn-lt"/>
                <a:cs typeface="+mn-cs"/>
              </a:rPr>
              <a:t>Lancet 2005</a:t>
            </a:r>
            <a:r>
              <a:rPr lang="en-US" sz="1000" dirty="0">
                <a:latin typeface="+mn-lt"/>
                <a:cs typeface="+mn-cs"/>
              </a:rPr>
              <a:t>, 365 (9463), pp. 977-988. </a:t>
            </a:r>
            <a:endParaRPr lang="es-ES" sz="1000" dirty="0">
              <a:latin typeface="+mn-lt"/>
              <a:cs typeface="+mn-cs"/>
            </a:endParaRPr>
          </a:p>
        </p:txBody>
      </p:sp>
      <p:sp>
        <p:nvSpPr>
          <p:cNvPr id="15367" name="14 Título"/>
          <p:cNvSpPr>
            <a:spLocks noGrp="1"/>
          </p:cNvSpPr>
          <p:nvPr>
            <p:ph type="title"/>
          </p:nvPr>
        </p:nvSpPr>
        <p:spPr>
          <a:xfrm>
            <a:off x="6350" y="484188"/>
            <a:ext cx="8183880" cy="10515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vian"/>
              </a:rPr>
              <a:t>Brecha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762000" y="2005580"/>
            <a:ext cx="63246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s-ES_tradnl" sz="1800" b="1" dirty="0">
                <a:latin typeface="Avant Garde Book BT"/>
                <a:cs typeface="Avant Garde Book BT"/>
              </a:rPr>
              <a:t>90% de aproximadamente 11 millones de muertes infantiles ocurrían en 42 países del mundo</a:t>
            </a:r>
            <a:endParaRPr lang="es-MX" sz="1800" b="1" dirty="0">
              <a:latin typeface="Avant Garde Book BT"/>
              <a:cs typeface="Avant Garde Book BT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62000" y="3033713"/>
            <a:ext cx="6305550" cy="92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s-ES_tradnl" sz="1800" b="1">
                <a:solidFill>
                  <a:srgbClr val="000000"/>
                </a:solidFill>
                <a:latin typeface="Avant Garde Book BT"/>
                <a:ea typeface="Avant Garde Book BT"/>
                <a:cs typeface="Avant Garde Book BT"/>
              </a:rPr>
              <a:t>El  63% de estas muertes podrían haberse evitado o reducido  por medio de la utilización de la menos 23  intervenciones efectivas seguras</a:t>
            </a:r>
            <a:endParaRPr lang="es-MX" sz="1800" b="1">
              <a:solidFill>
                <a:srgbClr val="000000"/>
              </a:solidFill>
              <a:latin typeface="Avant Garde Book BT"/>
              <a:ea typeface="Avant Garde Book BT"/>
              <a:cs typeface="Avant Garde Book BT"/>
            </a:endParaRPr>
          </a:p>
        </p:txBody>
      </p:sp>
      <p:pic>
        <p:nvPicPr>
          <p:cNvPr id="17421" name="Picture 24" descr="PAHO-W-Esp-01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019800"/>
            <a:ext cx="2362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28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5" name="Text Box 5"/>
          <p:cNvSpPr txBox="1">
            <a:spLocks noChangeArrowheads="1"/>
          </p:cNvSpPr>
          <p:nvPr/>
        </p:nvSpPr>
        <p:spPr bwMode="auto">
          <a:xfrm rot="10800000" flipV="1">
            <a:off x="742950" y="400050"/>
            <a:ext cx="6115050" cy="1171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vian Bold"/>
                <a:cs typeface="Avian Bold"/>
              </a:rPr>
              <a:t>Investigadores</a:t>
            </a:r>
            <a:endParaRPr lang="es-MX" sz="28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vian Bold"/>
              <a:cs typeface="Avian Bold"/>
            </a:endParaRPr>
          </a:p>
        </p:txBody>
      </p:sp>
      <p:sp>
        <p:nvSpPr>
          <p:cNvPr id="842756" name="Text Box 5"/>
          <p:cNvSpPr txBox="1">
            <a:spLocks noChangeArrowheads="1"/>
          </p:cNvSpPr>
          <p:nvPr/>
        </p:nvSpPr>
        <p:spPr bwMode="auto">
          <a:xfrm>
            <a:off x="4000500" y="5343525"/>
            <a:ext cx="5143500" cy="1162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vian Bold"/>
                <a:cs typeface="Avian Bold"/>
              </a:rPr>
              <a:t>Decisores</a:t>
            </a:r>
            <a:endParaRPr lang="es-MX" sz="28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vian Bold"/>
              <a:cs typeface="Avian Bold"/>
            </a:endParaRPr>
          </a:p>
        </p:txBody>
      </p:sp>
      <p:pic>
        <p:nvPicPr>
          <p:cNvPr id="19459" name="Picture 7" descr="PAHO-W-Esp-0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19800"/>
            <a:ext cx="2362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undo copy.png"/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57200"/>
            <a:ext cx="2286000" cy="2286000"/>
          </a:xfrm>
          <a:prstGeom prst="rect">
            <a:avLst/>
          </a:prstGeom>
          <a:effectLst>
            <a:reflection stA="13000" endPos="55000" dir="5400000" sy="-100000" algn="bl" rotWithShape="0"/>
          </a:effectLst>
        </p:spPr>
      </p:pic>
      <p:pic>
        <p:nvPicPr>
          <p:cNvPr id="10" name="Picture 9" descr="mundo copy.png"/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05600" y="3733800"/>
            <a:ext cx="2286000" cy="2286000"/>
          </a:xfrm>
          <a:prstGeom prst="rect">
            <a:avLst/>
          </a:prstGeom>
          <a:effectLst>
            <a:reflection stA="13000" endPos="55000" dir="5400000" sy="-100000" algn="bl" rotWithShape="0"/>
          </a:effectLst>
        </p:spPr>
      </p:pic>
      <p:sp>
        <p:nvSpPr>
          <p:cNvPr id="19" name="Hexagon 18"/>
          <p:cNvSpPr/>
          <p:nvPr/>
        </p:nvSpPr>
        <p:spPr>
          <a:xfrm>
            <a:off x="2667000" y="3124200"/>
            <a:ext cx="3429000" cy="68580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24200" y="3200400"/>
            <a:ext cx="2743200" cy="461665"/>
          </a:xfrm>
          <a:prstGeom prst="rect">
            <a:avLst/>
          </a:prstGeom>
          <a:noFill/>
          <a:effectLst>
            <a:outerShdw blurRad="63500" sx="102000" sy="102000" algn="ctr">
              <a:srgbClr val="000000">
                <a:alpha val="43000"/>
              </a:srgbClr>
            </a:outerShd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effectLst>
                  <a:outerShdw blurRad="50800" dist="38100" dir="16200000" algn="t" rotWithShape="0">
                    <a:srgbClr val="000000">
                      <a:alpha val="43000"/>
                    </a:srgbClr>
                  </a:outerShdw>
                </a:effectLst>
                <a:latin typeface="Eras Bold ITC"/>
              </a:rPr>
              <a:t>CATALIZADOR</a:t>
            </a:r>
          </a:p>
        </p:txBody>
      </p:sp>
      <p:sp>
        <p:nvSpPr>
          <p:cNvPr id="20" name="Bent Arrow 19"/>
          <p:cNvSpPr/>
          <p:nvPr/>
        </p:nvSpPr>
        <p:spPr>
          <a:xfrm rot="5400000">
            <a:off x="6248400" y="3200400"/>
            <a:ext cx="822325" cy="822325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Bent Arrow 20"/>
          <p:cNvSpPr/>
          <p:nvPr/>
        </p:nvSpPr>
        <p:spPr>
          <a:xfrm rot="16200000">
            <a:off x="1752600" y="2590800"/>
            <a:ext cx="822325" cy="822325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</p:cSld>
  <p:clrMapOvr>
    <a:masterClrMapping/>
  </p:clrMapOvr>
  <p:transition advTm="4904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39.2|16.8|18|3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39.2|16.8|18|3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|17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3579</TotalTime>
  <Words>229</Words>
  <Application>Microsoft Macintosh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Lucida Sans</vt:lpstr>
      <vt:lpstr>Book Antiqua</vt:lpstr>
      <vt:lpstr>Wingdings 2</vt:lpstr>
      <vt:lpstr>Wingdings</vt:lpstr>
      <vt:lpstr>Wingdings 3</vt:lpstr>
      <vt:lpstr>Times New Roman</vt:lpstr>
      <vt:lpstr>Avant Garde Book BT</vt:lpstr>
      <vt:lpstr>Avian Bold</vt:lpstr>
      <vt:lpstr>Times</vt:lpstr>
      <vt:lpstr>Apex</vt:lpstr>
      <vt:lpstr>Slide 1</vt:lpstr>
      <vt:lpstr>Slide 2</vt:lpstr>
      <vt:lpstr>Slide 3</vt:lpstr>
    </vt:vector>
  </TitlesOfParts>
  <Company>Pan American Health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chapmane</dc:creator>
  <cp:lastModifiedBy>CUSTOM01</cp:lastModifiedBy>
  <cp:revision>44</cp:revision>
  <dcterms:created xsi:type="dcterms:W3CDTF">2010-12-28T16:21:30Z</dcterms:created>
  <dcterms:modified xsi:type="dcterms:W3CDTF">2011-02-08T19:08:32Z</dcterms:modified>
</cp:coreProperties>
</file>