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73" r:id="rId6"/>
    <p:sldId id="279" r:id="rId7"/>
    <p:sldId id="276" r:id="rId8"/>
    <p:sldId id="280" r:id="rId9"/>
    <p:sldId id="275" r:id="rId10"/>
    <p:sldId id="274" r:id="rId11"/>
    <p:sldId id="281" r:id="rId12"/>
    <p:sldId id="277" r:id="rId13"/>
    <p:sldId id="278" r:id="rId14"/>
    <p:sldId id="270" r:id="rId15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94010" autoAdjust="0"/>
  </p:normalViewPr>
  <p:slideViewPr>
    <p:cSldViewPr snapToGrid="0" snapToObjects="1">
      <p:cViewPr>
        <p:scale>
          <a:sx n="66" d="100"/>
          <a:sy n="66" d="100"/>
        </p:scale>
        <p:origin x="-701" y="307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9CE4-0BFF-2946-A779-ABC840222B0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5E51-6B8E-3545-B39D-511CEF79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9CE4-0BFF-2946-A779-ABC840222B0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5E51-6B8E-3545-B39D-511CEF79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2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5862" y="263640"/>
            <a:ext cx="2633544" cy="56171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232" y="263640"/>
            <a:ext cx="7705553" cy="56171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4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9CE4-0BFF-2946-A779-ABC840222B0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5E51-6B8E-3545-B39D-511CEF79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7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9CE4-0BFF-2946-A779-ABC840222B0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5E51-6B8E-3545-B39D-511CEF79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7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2" y="1536119"/>
            <a:ext cx="5169548" cy="43447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9858" y="1536119"/>
            <a:ext cx="5169548" cy="43447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9CE4-0BFF-2946-A779-ABC840222B0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5E51-6B8E-3545-B39D-511CEF79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9CE4-0BFF-2946-A779-ABC840222B0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5E51-6B8E-3545-B39D-511CEF79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3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9CE4-0BFF-2946-A779-ABC840222B0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5E51-6B8E-3545-B39D-511CEF79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9CE4-0BFF-2946-A779-ABC840222B0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5E51-6B8E-3545-B39D-511CEF79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9CE4-0BFF-2946-A779-ABC840222B0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5E51-6B8E-3545-B39D-511CEF79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0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9CE4-0BFF-2946-A779-ABC840222B0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5E51-6B8E-3545-B39D-511CEF79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2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79CE4-0BFF-2946-A779-ABC840222B0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5E51-6B8E-3545-B39D-511CEF79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75985" y="2931708"/>
            <a:ext cx="4733604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Salud</a:t>
            </a:r>
            <a:endParaRPr lang="en-US" sz="7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utiger 77BlackCn"/>
              <a:cs typeface="Frutiger 77BlackCn"/>
            </a:endParaRPr>
          </a:p>
          <a:p>
            <a:pPr algn="ctr">
              <a:lnSpc>
                <a:spcPct val="70000"/>
              </a:lnSpc>
            </a:pPr>
            <a:r>
              <a:rPr lang="en-US" sz="7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p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ara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Todos</a:t>
            </a:r>
            <a:endParaRPr lang="en-US" sz="7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utiger 77BlackCn"/>
              <a:cs typeface="Frutiger 77BlackC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4324" y="4493808"/>
            <a:ext cx="346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Seamos</a:t>
            </a:r>
            <a:r>
              <a:rPr lang="en-US" sz="2800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ambiciosos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:</a:t>
            </a:r>
            <a:endParaRPr lang="en-US" sz="2800" dirty="0"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utiger 77BlackCn"/>
              <a:cs typeface="Frutiger 77BlackC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6449" y="5070933"/>
            <a:ext cx="43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derribemos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las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barreras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que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impiden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el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acceso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las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 personas LGBT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a los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servicios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salud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utiger 77BlackCn"/>
              <a:cs typeface="Frutiger 77BlackCn"/>
            </a:endParaRPr>
          </a:p>
        </p:txBody>
      </p:sp>
      <p:pic>
        <p:nvPicPr>
          <p:cNvPr id="7" name="Picture 4" descr="C:\Users\valdesam\Desktop\0-prov\salud-universal-blanc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85" y="4632186"/>
            <a:ext cx="14659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2424403"/>
            <a:ext cx="11302294" cy="4344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FFFF"/>
                </a:solidFill>
              </a:rPr>
              <a:t>#</a:t>
            </a:r>
            <a:r>
              <a:rPr lang="en-US" sz="6600" dirty="0" err="1" smtClean="0">
                <a:solidFill>
                  <a:srgbClr val="FFFFFF"/>
                </a:solidFill>
              </a:rPr>
              <a:t>HealthForAll</a:t>
            </a:r>
            <a:r>
              <a:rPr lang="en-US" sz="6600" dirty="0" smtClean="0">
                <a:solidFill>
                  <a:srgbClr val="FFFFFF"/>
                </a:solidFill>
              </a:rPr>
              <a:t> #</a:t>
            </a:r>
            <a:r>
              <a:rPr lang="en-US" sz="6600" dirty="0" err="1" smtClean="0">
                <a:solidFill>
                  <a:srgbClr val="FFFFFF"/>
                </a:solidFill>
              </a:rPr>
              <a:t>UniversalHealth</a:t>
            </a:r>
            <a:r>
              <a:rPr lang="en-US" sz="6600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FFFF"/>
                </a:solidFill>
              </a:rPr>
              <a:t>#</a:t>
            </a:r>
            <a:r>
              <a:rPr lang="en-US" sz="6600" dirty="0" err="1">
                <a:solidFill>
                  <a:srgbClr val="FFFFFF"/>
                </a:solidFill>
              </a:rPr>
              <a:t>LGBTrights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smtClean="0">
                <a:solidFill>
                  <a:srgbClr val="FFFFFF"/>
                </a:solidFill>
              </a:rPr>
              <a:t> #</a:t>
            </a:r>
            <a:r>
              <a:rPr lang="en-US" sz="6600" dirty="0" err="1" smtClean="0">
                <a:solidFill>
                  <a:srgbClr val="FFFFFF"/>
                </a:solidFill>
              </a:rPr>
              <a:t>HumanRights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045019"/>
            <a:ext cx="10789920" cy="37751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US" sz="4000" dirty="0" smtClean="0">
                <a:solidFill>
                  <a:schemeClr val="bg1"/>
                </a:solidFill>
              </a:rPr>
              <a:t>Abordemos </a:t>
            </a:r>
            <a:r>
              <a:rPr lang="es-US" sz="4000" dirty="0">
                <a:solidFill>
                  <a:schemeClr val="bg1"/>
                </a:solidFill>
              </a:rPr>
              <a:t>las causas de las disparidades en cuanto al acceso y </a:t>
            </a:r>
            <a:r>
              <a:rPr lang="es-US" sz="4000" dirty="0" smtClean="0">
                <a:solidFill>
                  <a:schemeClr val="bg1"/>
                </a:solidFill>
              </a:rPr>
              <a:t>el uso de </a:t>
            </a:r>
            <a:r>
              <a:rPr lang="es-US" sz="4000" dirty="0">
                <a:solidFill>
                  <a:schemeClr val="bg1"/>
                </a:solidFill>
              </a:rPr>
              <a:t>los servicios de salud por parte de las personas lesbianas, homosexuales, bisexuales y trans (LGBT): </a:t>
            </a:r>
            <a:r>
              <a:rPr lang="es-US" sz="4000" dirty="0" smtClean="0">
                <a:solidFill>
                  <a:schemeClr val="bg1"/>
                </a:solidFill>
              </a:rPr>
              <a:t>En </a:t>
            </a:r>
            <a:r>
              <a:rPr lang="es-US" sz="4000" dirty="0">
                <a:solidFill>
                  <a:schemeClr val="bg1"/>
                </a:solidFill>
              </a:rPr>
              <a:t>celebración del </a:t>
            </a:r>
            <a:r>
              <a:rPr lang="es-US" sz="4000" dirty="0" smtClean="0">
                <a:solidFill>
                  <a:schemeClr val="bg1"/>
                </a:solidFill>
              </a:rPr>
              <a:t>Día </a:t>
            </a:r>
            <a:r>
              <a:rPr lang="es-US" sz="4000" dirty="0">
                <a:solidFill>
                  <a:schemeClr val="bg1"/>
                </a:solidFill>
              </a:rPr>
              <a:t>de la </a:t>
            </a:r>
            <a:r>
              <a:rPr lang="es-US" sz="4000" dirty="0" smtClean="0">
                <a:solidFill>
                  <a:schemeClr val="bg1"/>
                </a:solidFill>
              </a:rPr>
              <a:t>Salud Universal </a:t>
            </a:r>
            <a:r>
              <a:rPr lang="es-US" sz="4000" dirty="0">
                <a:solidFill>
                  <a:schemeClr val="bg1"/>
                </a:solidFill>
              </a:rPr>
              <a:t>y el </a:t>
            </a:r>
            <a:r>
              <a:rPr lang="es-US" sz="4000" dirty="0" smtClean="0">
                <a:solidFill>
                  <a:schemeClr val="bg1"/>
                </a:solidFill>
              </a:rPr>
              <a:t>Día de </a:t>
            </a:r>
            <a:r>
              <a:rPr lang="es-US" sz="4000" dirty="0">
                <a:solidFill>
                  <a:schemeClr val="bg1"/>
                </a:solidFill>
              </a:rPr>
              <a:t>los </a:t>
            </a:r>
            <a:r>
              <a:rPr lang="es-US" sz="4000" dirty="0" smtClean="0">
                <a:solidFill>
                  <a:schemeClr val="bg1"/>
                </a:solidFill>
              </a:rPr>
              <a:t>Derechos Humanos.</a:t>
            </a:r>
            <a:endParaRPr lang="es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959429"/>
            <a:ext cx="10789920" cy="3775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S" sz="5400" dirty="0" smtClean="0">
                <a:solidFill>
                  <a:schemeClr val="bg1"/>
                </a:solidFill>
              </a:rPr>
              <a:t>Las </a:t>
            </a:r>
            <a:r>
              <a:rPr lang="es-US" sz="5400" dirty="0">
                <a:solidFill>
                  <a:schemeClr val="bg1"/>
                </a:solidFill>
              </a:rPr>
              <a:t>personas LGBT enfrentan </a:t>
            </a:r>
            <a:r>
              <a:rPr lang="es-US" sz="5400" dirty="0" smtClean="0">
                <a:solidFill>
                  <a:schemeClr val="bg1"/>
                </a:solidFill>
              </a:rPr>
              <a:t>mayores </a:t>
            </a:r>
            <a:r>
              <a:rPr lang="es-US" sz="5400" dirty="0">
                <a:solidFill>
                  <a:schemeClr val="bg1"/>
                </a:solidFill>
              </a:rPr>
              <a:t>disparidades que las personas heterosexuales en </a:t>
            </a:r>
            <a:r>
              <a:rPr lang="es-US" sz="5400" dirty="0" smtClean="0">
                <a:solidFill>
                  <a:schemeClr val="bg1"/>
                </a:solidFill>
              </a:rPr>
              <a:t>cuanto al </a:t>
            </a:r>
            <a:r>
              <a:rPr lang="es-US" sz="5400" dirty="0">
                <a:solidFill>
                  <a:schemeClr val="bg1"/>
                </a:solidFill>
              </a:rPr>
              <a:t>acceso </a:t>
            </a:r>
            <a:r>
              <a:rPr lang="es-US" sz="5400" dirty="0" smtClean="0">
                <a:solidFill>
                  <a:schemeClr val="bg1"/>
                </a:solidFill>
              </a:rPr>
              <a:t>   a </a:t>
            </a:r>
            <a:r>
              <a:rPr lang="es-US" sz="5400" dirty="0">
                <a:solidFill>
                  <a:schemeClr val="bg1"/>
                </a:solidFill>
              </a:rPr>
              <a:t>la atención de salud.</a:t>
            </a:r>
          </a:p>
          <a:p>
            <a:pPr marL="0" indent="0">
              <a:buNone/>
            </a:pP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698169"/>
            <a:ext cx="10789920" cy="37751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US" sz="4000" dirty="0">
                <a:solidFill>
                  <a:schemeClr val="bg1"/>
                </a:solidFill>
              </a:rPr>
              <a:t>La comunidad LGBT sufre de estigmatización y discriminación, las personas no </a:t>
            </a:r>
            <a:r>
              <a:rPr lang="es-US" sz="4000" dirty="0" smtClean="0">
                <a:solidFill>
                  <a:schemeClr val="bg1"/>
                </a:solidFill>
              </a:rPr>
              <a:t>utilizan de </a:t>
            </a:r>
            <a:r>
              <a:rPr lang="es-US" sz="4000" dirty="0">
                <a:solidFill>
                  <a:schemeClr val="bg1"/>
                </a:solidFill>
              </a:rPr>
              <a:t>manera temprana y oportuna los servicios de atención de salud o no los utilizan en </a:t>
            </a:r>
            <a:r>
              <a:rPr lang="es-US" sz="4000" dirty="0" smtClean="0">
                <a:solidFill>
                  <a:schemeClr val="bg1"/>
                </a:solidFill>
              </a:rPr>
              <a:t>absoluto.</a:t>
            </a:r>
            <a:endParaRPr lang="es-US" sz="6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2521136"/>
            <a:ext cx="11129553" cy="2769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800" dirty="0" smtClean="0">
                <a:solidFill>
                  <a:srgbClr val="FFFFFF"/>
                </a:solidFill>
              </a:rPr>
              <a:t>#</a:t>
            </a:r>
            <a:r>
              <a:rPr lang="en-US" sz="5800" dirty="0" err="1" smtClean="0">
                <a:solidFill>
                  <a:srgbClr val="FFFFFF"/>
                </a:solidFill>
              </a:rPr>
              <a:t>SaludParaTodos</a:t>
            </a:r>
            <a:r>
              <a:rPr lang="en-US" sz="5800" dirty="0">
                <a:solidFill>
                  <a:srgbClr val="FFFFFF"/>
                </a:solidFill>
              </a:rPr>
              <a:t> </a:t>
            </a:r>
            <a:r>
              <a:rPr lang="en-US" sz="5800" dirty="0" smtClean="0">
                <a:solidFill>
                  <a:srgbClr val="FFFFFF"/>
                </a:solidFill>
              </a:rPr>
              <a:t>#</a:t>
            </a:r>
            <a:r>
              <a:rPr lang="en-US" sz="5800" dirty="0" err="1" smtClean="0">
                <a:solidFill>
                  <a:srgbClr val="FFFFFF"/>
                </a:solidFill>
              </a:rPr>
              <a:t>SaludUniversal</a:t>
            </a:r>
            <a:endParaRPr lang="en-US" sz="5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5800" dirty="0" smtClean="0">
                <a:solidFill>
                  <a:srgbClr val="FFFFFF"/>
                </a:solidFill>
              </a:rPr>
              <a:t>#</a:t>
            </a:r>
            <a:r>
              <a:rPr lang="en-US" sz="5800" dirty="0" err="1" smtClean="0">
                <a:solidFill>
                  <a:srgbClr val="FFFFFF"/>
                </a:solidFill>
              </a:rPr>
              <a:t>DerechosLGBT</a:t>
            </a:r>
            <a:r>
              <a:rPr lang="en-US" sz="5800" dirty="0" smtClean="0">
                <a:solidFill>
                  <a:srgbClr val="FFFFFF"/>
                </a:solidFill>
              </a:rPr>
              <a:t> #</a:t>
            </a:r>
            <a:r>
              <a:rPr lang="en-US" sz="5800" dirty="0" err="1" smtClean="0">
                <a:solidFill>
                  <a:srgbClr val="FFFFFF"/>
                </a:solidFill>
              </a:rPr>
              <a:t>DerechosHumanos</a:t>
            </a:r>
            <a:endParaRPr lang="en-US" sz="5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2225" y="3067390"/>
            <a:ext cx="2887251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Health</a:t>
            </a:r>
          </a:p>
          <a:p>
            <a:pPr algn="ctr">
              <a:lnSpc>
                <a:spcPct val="70000"/>
              </a:lnSpc>
            </a:pPr>
            <a:r>
              <a:rPr lang="en-US" sz="7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f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or All</a:t>
            </a:r>
            <a:endParaRPr lang="en-US" sz="7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utiger 77BlackCn"/>
              <a:cs typeface="Frutiger 77BlackC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1777" y="4767534"/>
            <a:ext cx="300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Act with 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ambition:</a:t>
            </a:r>
            <a:endParaRPr lang="en-US" sz="2800" dirty="0"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utiger 77BlackCn"/>
              <a:cs typeface="Frutiger 77BlackC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5249" y="5369004"/>
            <a:ext cx="439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breaking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barriers faced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by LGBT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persons in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77BlackCn"/>
                <a:cs typeface="Frutiger 77BlackCn"/>
              </a:rPr>
              <a:t>accessing health services</a:t>
            </a:r>
          </a:p>
        </p:txBody>
      </p:sp>
      <p:pic>
        <p:nvPicPr>
          <p:cNvPr id="10" name="Picture 4" descr="C:\Users\valdesam\Desktop\0-prov\salud-universal-blanc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85" y="4632186"/>
            <a:ext cx="14659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155374"/>
            <a:ext cx="10789920" cy="3775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Addressing </a:t>
            </a:r>
            <a:r>
              <a:rPr lang="en-US" sz="4000" dirty="0">
                <a:solidFill>
                  <a:schemeClr val="bg1"/>
                </a:solidFill>
              </a:rPr>
              <a:t>the causes of disparities in </a:t>
            </a:r>
            <a:r>
              <a:rPr lang="en-US" sz="4000" dirty="0" smtClean="0">
                <a:solidFill>
                  <a:schemeClr val="bg1"/>
                </a:solidFill>
              </a:rPr>
              <a:t>access to health </a:t>
            </a:r>
            <a:r>
              <a:rPr lang="en-US" sz="4000" dirty="0">
                <a:solidFill>
                  <a:schemeClr val="bg1"/>
                </a:solidFill>
              </a:rPr>
              <a:t>service </a:t>
            </a:r>
            <a:r>
              <a:rPr lang="en-US" sz="4000" dirty="0" smtClean="0">
                <a:solidFill>
                  <a:schemeClr val="bg1"/>
                </a:solidFill>
              </a:rPr>
              <a:t>and use for </a:t>
            </a:r>
            <a:r>
              <a:rPr lang="en-US" sz="4000" dirty="0">
                <a:solidFill>
                  <a:schemeClr val="bg1"/>
                </a:solidFill>
              </a:rPr>
              <a:t>Lesbian, Gay, Bisexual and Trans (LGBT) Persons: </a:t>
            </a:r>
            <a:r>
              <a:rPr lang="en-US" sz="4000" dirty="0" smtClean="0">
                <a:solidFill>
                  <a:schemeClr val="bg1"/>
                </a:solidFill>
              </a:rPr>
              <a:t> In celebrating </a:t>
            </a:r>
            <a:r>
              <a:rPr lang="en-US" sz="4000" dirty="0">
                <a:solidFill>
                  <a:schemeClr val="bg1"/>
                </a:solidFill>
              </a:rPr>
              <a:t>Universal Health Day and </a:t>
            </a:r>
            <a:r>
              <a:rPr lang="en-US" sz="4000" dirty="0" smtClean="0">
                <a:solidFill>
                  <a:schemeClr val="bg1"/>
                </a:solidFill>
              </a:rPr>
              <a:t>Human </a:t>
            </a:r>
            <a:r>
              <a:rPr lang="en-US" sz="4000" dirty="0">
                <a:solidFill>
                  <a:schemeClr val="bg1"/>
                </a:solidFill>
              </a:rPr>
              <a:t>Rights Day 2016</a:t>
            </a:r>
            <a:r>
              <a:rPr lang="es-US" sz="4000" dirty="0" smtClean="0">
                <a:solidFill>
                  <a:schemeClr val="bg1"/>
                </a:solidFill>
              </a:rPr>
              <a:t>.</a:t>
            </a:r>
            <a:endParaRPr lang="es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664831"/>
            <a:ext cx="10789920" cy="3775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LGBT </a:t>
            </a:r>
            <a:r>
              <a:rPr lang="en-US" sz="5400" dirty="0" smtClean="0">
                <a:solidFill>
                  <a:schemeClr val="bg1"/>
                </a:solidFill>
              </a:rPr>
              <a:t>persons </a:t>
            </a:r>
            <a:r>
              <a:rPr lang="en-US" sz="5400" dirty="0">
                <a:solidFill>
                  <a:schemeClr val="bg1"/>
                </a:solidFill>
              </a:rPr>
              <a:t>face greater disparities than </a:t>
            </a:r>
            <a:r>
              <a:rPr lang="en-US" sz="5400" dirty="0" smtClean="0">
                <a:solidFill>
                  <a:schemeClr val="bg1"/>
                </a:solidFill>
              </a:rPr>
              <a:t>heterosexual persons in </a:t>
            </a:r>
            <a:r>
              <a:rPr lang="en-US" sz="5400" dirty="0">
                <a:solidFill>
                  <a:schemeClr val="bg1"/>
                </a:solidFill>
              </a:rPr>
              <a:t>access to health </a:t>
            </a:r>
            <a:r>
              <a:rPr lang="en-US" sz="5400" dirty="0" smtClean="0">
                <a:solidFill>
                  <a:schemeClr val="bg1"/>
                </a:solidFill>
              </a:rPr>
              <a:t>care</a:t>
            </a:r>
            <a:r>
              <a:rPr lang="es-US" sz="5400" dirty="0" smtClean="0">
                <a:solidFill>
                  <a:schemeClr val="bg1"/>
                </a:solidFill>
              </a:rPr>
              <a:t>.</a:t>
            </a:r>
            <a:endParaRPr lang="es-US" sz="5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920240"/>
            <a:ext cx="10789920" cy="37751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The </a:t>
            </a:r>
            <a:r>
              <a:rPr lang="en-US" sz="4000" dirty="0">
                <a:solidFill>
                  <a:schemeClr val="bg1"/>
                </a:solidFill>
              </a:rPr>
              <a:t>LGBT community suffers from stigmatization and discrimination. They </a:t>
            </a:r>
            <a:r>
              <a:rPr lang="en-US" sz="4000" dirty="0" smtClean="0">
                <a:solidFill>
                  <a:schemeClr val="bg1"/>
                </a:solidFill>
              </a:rPr>
              <a:t>don’t </a:t>
            </a:r>
            <a:r>
              <a:rPr lang="en-US" sz="4000" dirty="0">
                <a:solidFill>
                  <a:schemeClr val="bg1"/>
                </a:solidFill>
              </a:rPr>
              <a:t>have early and timely access to health care services or </a:t>
            </a:r>
            <a:r>
              <a:rPr lang="en-US" sz="4000" dirty="0" smtClean="0">
                <a:solidFill>
                  <a:schemeClr val="bg1"/>
                </a:solidFill>
              </a:rPr>
              <a:t>use </a:t>
            </a:r>
            <a:r>
              <a:rPr lang="en-US" sz="4000" dirty="0">
                <a:solidFill>
                  <a:schemeClr val="bg1"/>
                </a:solidFill>
              </a:rPr>
              <a:t>them </a:t>
            </a:r>
            <a:r>
              <a:rPr lang="en-US" sz="4000" dirty="0" smtClean="0">
                <a:solidFill>
                  <a:schemeClr val="bg1"/>
                </a:solidFill>
              </a:rPr>
              <a:t>  at all</a:t>
            </a:r>
            <a:r>
              <a:rPr lang="es-US" sz="4000" dirty="0" smtClean="0">
                <a:solidFill>
                  <a:schemeClr val="bg1"/>
                </a:solidFill>
              </a:rPr>
              <a:t>.</a:t>
            </a:r>
            <a:endParaRPr lang="es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A0554E2E787346BE9C93C64BFD328C" ma:contentTypeVersion="0" ma:contentTypeDescription="Create a new document." ma:contentTypeScope="" ma:versionID="9a745d93dc7d82842e685ac5c23ec2db">
  <xsd:schema xmlns:xsd="http://www.w3.org/2001/XMLSchema" xmlns:xs="http://www.w3.org/2001/XMLSchema" xmlns:p="http://schemas.microsoft.com/office/2006/metadata/properties" xmlns:ns2="ea3ca901-9ee2-4b2c-b318-c07d03816c23" targetNamespace="http://schemas.microsoft.com/office/2006/metadata/properties" ma:root="true" ma:fieldsID="4c164757bb096160152c1bb887f3d0e1" ns2:_="">
    <xsd:import namespace="ea3ca901-9ee2-4b2c-b318-c07d03816c2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ca901-9ee2-4b2c-b318-c07d03816c2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a3ca901-9ee2-4b2c-b318-c07d03816c23">5RTT5A3EE2SZ-21-4697</_dlc_DocId>
    <_dlc_DocIdUrl xmlns="ea3ca901-9ee2-4b2c-b318-c07d03816c23">
      <Url>http://intra.paho.org/work/leg/_layouts/15/DocIdRedir.aspx?ID=5RTT5A3EE2SZ-21-4697</Url>
      <Description>5RTT5A3EE2SZ-21-4697</Description>
    </_dlc_DocIdUrl>
  </documentManagement>
</p:properties>
</file>

<file path=customXml/itemProps1.xml><?xml version="1.0" encoding="utf-8"?>
<ds:datastoreItem xmlns:ds="http://schemas.openxmlformats.org/officeDocument/2006/customXml" ds:itemID="{B65F8D8F-CD12-4474-97CE-2C3ADEA14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3ca901-9ee2-4b2c-b318-c07d03816c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B0CA62-2D97-445A-9AE4-8BE300A308E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9A0EAA0-F764-468A-BD6E-54EEA807272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31E24FA-B2F9-4CBA-94B6-D7AC72173A54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a3ca901-9ee2-4b2c-b318-c07d03816c2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231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Valdes, Mrs. America (WDC)</cp:lastModifiedBy>
  <cp:revision>41</cp:revision>
  <dcterms:created xsi:type="dcterms:W3CDTF">2016-11-09T16:34:37Z</dcterms:created>
  <dcterms:modified xsi:type="dcterms:W3CDTF">2016-12-07T21:30:26Z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0x01010048A0554E2E787346BE9C93C64BFD328C</vt:lpwstr>
  </property>
  <property fmtid="{D5CDD505-2E9C-101B-9397-08002B2CF9AE}" pid="3" name="_dlc_DocIdItemGuid">
    <vt:lpwstr>eac835d7-450d-47cc-9327-bdc9c8bd2def</vt:lpwstr>
  </property>
</Properties>
</file>