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857" r:id="rId1"/>
    <p:sldMasterId id="2147484637" r:id="rId2"/>
  </p:sldMasterIdLst>
  <p:notesMasterIdLst>
    <p:notesMasterId r:id="rId20"/>
  </p:notesMasterIdLst>
  <p:handoutMasterIdLst>
    <p:handoutMasterId r:id="rId21"/>
  </p:handoutMasterIdLst>
  <p:sldIdLst>
    <p:sldId id="295" r:id="rId3"/>
    <p:sldId id="278" r:id="rId4"/>
    <p:sldId id="321" r:id="rId5"/>
    <p:sldId id="258" r:id="rId6"/>
    <p:sldId id="259" r:id="rId7"/>
    <p:sldId id="322" r:id="rId8"/>
    <p:sldId id="313" r:id="rId9"/>
    <p:sldId id="325" r:id="rId10"/>
    <p:sldId id="328" r:id="rId11"/>
    <p:sldId id="327" r:id="rId12"/>
    <p:sldId id="324" r:id="rId13"/>
    <p:sldId id="326" r:id="rId14"/>
    <p:sldId id="320" r:id="rId15"/>
    <p:sldId id="315" r:id="rId16"/>
    <p:sldId id="323" r:id="rId17"/>
    <p:sldId id="301" r:id="rId18"/>
    <p:sldId id="307" r:id="rId19"/>
  </p:sldIdLst>
  <p:sldSz cx="9144000" cy="6858000" type="screen4x3"/>
  <p:notesSz cx="6769100" cy="9906000"/>
  <p:embeddedFontLst>
    <p:embeddedFont>
      <p:font typeface="Calibri" panose="020F0502020204030204" pitchFamily="34" charset="0"/>
      <p:regular r:id="rId22"/>
      <p:bold r:id="rId23"/>
      <p:italic r:id="rId24"/>
      <p:boldItalic r:id="rId25"/>
    </p:embeddedFont>
    <p:embeddedFont>
      <p:font typeface="Arial Narrow" panose="020B0606020202030204" pitchFamily="34" charset="0"/>
      <p:regular r:id="rId26"/>
      <p:bold r:id="rId27"/>
      <p:italic r:id="rId28"/>
      <p:boldItalic r:id="rId29"/>
    </p:embeddedFont>
    <p:embeddedFont>
      <p:font typeface="MS PGothic" panose="020B0600070205080204" pitchFamily="34" charset="-128"/>
      <p:regular r:id="rId30"/>
    </p:embeddedFont>
    <p:embeddedFont>
      <p:font typeface="Gill Sans MT" panose="020B060402020202020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HO" initials="PAHO" lastIdx="8" clrIdx="0"/>
  <p:cmAuthor id="1" name="Thrush, Ms. Elizabeth (WDC)" initials="TM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CEE"/>
    <a:srgbClr val="000066"/>
    <a:srgbClr val="FDF2BA"/>
    <a:srgbClr val="DCD5D0"/>
    <a:srgbClr val="FFECD9"/>
    <a:srgbClr val="CC0000"/>
    <a:srgbClr val="1E7FB8"/>
    <a:srgbClr val="3366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08" autoAdjust="0"/>
    <p:restoredTop sz="99631" autoAdjust="0"/>
  </p:normalViewPr>
  <p:slideViewPr>
    <p:cSldViewPr>
      <p:cViewPr>
        <p:scale>
          <a:sx n="100" d="100"/>
          <a:sy n="100" d="100"/>
        </p:scale>
        <p:origin x="-348" y="-126"/>
      </p:cViewPr>
      <p:guideLst>
        <p:guide orient="horz" pos="2160"/>
        <p:guide pos="2880"/>
      </p:guideLst>
    </p:cSldViewPr>
  </p:slideViewPr>
  <p:outlineViewPr>
    <p:cViewPr>
      <p:scale>
        <a:sx n="33" d="100"/>
        <a:sy n="33" d="100"/>
      </p:scale>
      <p:origin x="48" y="10314"/>
    </p:cViewPr>
  </p:outlineViewPr>
  <p:notesTextViewPr>
    <p:cViewPr>
      <p:scale>
        <a:sx n="1" d="1"/>
        <a:sy n="1" d="1"/>
      </p:scale>
      <p:origin x="0" y="0"/>
    </p:cViewPr>
  </p:notesTextViewPr>
  <p:sorterViewPr>
    <p:cViewPr>
      <p:scale>
        <a:sx n="100" d="100"/>
        <a:sy n="100" d="100"/>
      </p:scale>
      <p:origin x="0" y="0"/>
    </p:cViewPr>
  </p:sorterViewPr>
  <p:notesViewPr>
    <p:cSldViewPr>
      <p:cViewPr>
        <p:scale>
          <a:sx n="125" d="100"/>
          <a:sy n="125" d="100"/>
        </p:scale>
        <p:origin x="-1128" y="498"/>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9" tIns="45515" rIns="91029" bIns="45515" numCol="1" anchor="t" anchorCtr="0" compatLnSpc="1">
            <a:prstTxWarp prst="textNoShape">
              <a:avLst/>
            </a:prstTxWarp>
          </a:bodyPr>
          <a:lstStyle>
            <a:lvl1pPr defTabSz="909638" rtl="0" fontAlgn="base">
              <a:spcBef>
                <a:spcPct val="0"/>
              </a:spcBef>
              <a:spcAft>
                <a:spcPct val="0"/>
              </a:spcAft>
              <a:defRPr sz="1200" b="0">
                <a:solidFill>
                  <a:schemeClr val="tx1"/>
                </a:solidFill>
                <a:latin typeface="Arial" charset="0"/>
                <a:ea typeface="MS PGothic" pitchFamily="34" charset="-128"/>
              </a:defRPr>
            </a:lvl1pPr>
          </a:lstStyle>
          <a:p>
            <a:pPr>
              <a:defRPr/>
            </a:pPr>
            <a:endParaRPr lang="en-US" altLang="en-US" dirty="0"/>
          </a:p>
        </p:txBody>
      </p:sp>
      <p:sp>
        <p:nvSpPr>
          <p:cNvPr id="37891" name="Rectangle 3"/>
          <p:cNvSpPr>
            <a:spLocks noGrp="1" noChangeArrowheads="1"/>
          </p:cNvSpPr>
          <p:nvPr>
            <p:ph type="dt" sz="quarter" idx="1"/>
          </p:nvPr>
        </p:nvSpPr>
        <p:spPr bwMode="auto">
          <a:xfrm>
            <a:off x="3833813" y="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9" tIns="45515" rIns="91029" bIns="45515" numCol="1" anchor="t" anchorCtr="0" compatLnSpc="1">
            <a:prstTxWarp prst="textNoShape">
              <a:avLst/>
            </a:prstTxWarp>
          </a:bodyPr>
          <a:lstStyle>
            <a:lvl1pPr algn="r" defTabSz="909638" rtl="0" fontAlgn="base">
              <a:spcBef>
                <a:spcPct val="0"/>
              </a:spcBef>
              <a:spcAft>
                <a:spcPct val="0"/>
              </a:spcAft>
              <a:defRPr sz="1200" b="0">
                <a:solidFill>
                  <a:schemeClr val="tx1"/>
                </a:solidFill>
                <a:latin typeface="Arial" charset="0"/>
                <a:ea typeface="MS PGothic" pitchFamily="34" charset="-128"/>
              </a:defRPr>
            </a:lvl1pPr>
          </a:lstStyle>
          <a:p>
            <a:pPr>
              <a:defRPr/>
            </a:pPr>
            <a:endParaRPr lang="en-US" altLang="en-US" dirty="0"/>
          </a:p>
        </p:txBody>
      </p:sp>
      <p:sp>
        <p:nvSpPr>
          <p:cNvPr id="37892" name="Rectangle 4"/>
          <p:cNvSpPr>
            <a:spLocks noGrp="1" noChangeArrowheads="1"/>
          </p:cNvSpPr>
          <p:nvPr>
            <p:ph type="ftr" sz="quarter" idx="2"/>
          </p:nvPr>
        </p:nvSpPr>
        <p:spPr bwMode="auto">
          <a:xfrm>
            <a:off x="0"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9" tIns="45515" rIns="91029" bIns="45515" numCol="1" anchor="b" anchorCtr="0" compatLnSpc="1">
            <a:prstTxWarp prst="textNoShape">
              <a:avLst/>
            </a:prstTxWarp>
          </a:bodyPr>
          <a:lstStyle>
            <a:lvl1pPr defTabSz="909638" rtl="0" fontAlgn="base">
              <a:spcBef>
                <a:spcPct val="0"/>
              </a:spcBef>
              <a:spcAft>
                <a:spcPct val="0"/>
              </a:spcAft>
              <a:defRPr sz="1200" b="0">
                <a:solidFill>
                  <a:schemeClr val="tx1"/>
                </a:solidFill>
                <a:latin typeface="Arial" charset="0"/>
                <a:ea typeface="MS PGothic" pitchFamily="34" charset="-128"/>
              </a:defRPr>
            </a:lvl1pPr>
          </a:lstStyle>
          <a:p>
            <a:pPr>
              <a:defRPr/>
            </a:pPr>
            <a:endParaRPr lang="en-US" altLang="en-US" dirty="0"/>
          </a:p>
        </p:txBody>
      </p:sp>
      <p:sp>
        <p:nvSpPr>
          <p:cNvPr id="37893" name="Rectangle 5"/>
          <p:cNvSpPr>
            <a:spLocks noGrp="1" noChangeArrowheads="1"/>
          </p:cNvSpPr>
          <p:nvPr>
            <p:ph type="sldNum" sz="quarter" idx="3"/>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9" tIns="45515" rIns="91029" bIns="45515" numCol="1" anchor="b" anchorCtr="0" compatLnSpc="1">
            <a:prstTxWarp prst="textNoShape">
              <a:avLst/>
            </a:prstTxWarp>
          </a:bodyPr>
          <a:lstStyle>
            <a:lvl1pPr algn="r" defTabSz="909638" fontAlgn="base">
              <a:spcBef>
                <a:spcPct val="0"/>
              </a:spcBef>
              <a:spcAft>
                <a:spcPct val="0"/>
              </a:spcAft>
              <a:defRPr sz="1200">
                <a:latin typeface="Arial" charset="0"/>
                <a:ea typeface="MS PGothic" pitchFamily="34" charset="-128"/>
                <a:cs typeface="Arial" charset="0"/>
              </a:defRPr>
            </a:lvl1pPr>
          </a:lstStyle>
          <a:p>
            <a:r>
              <a:rPr dirty="0" smtClean="0"/>
              <a:t>&lt;#&gt;</a:t>
            </a:r>
          </a:p>
        </p:txBody>
      </p:sp>
    </p:spTree>
    <p:extLst>
      <p:ext uri="{BB962C8B-B14F-4D97-AF65-F5344CB8AC3E}">
        <p14:creationId xmlns:p14="http://schemas.microsoft.com/office/powerpoint/2010/main" val="1441283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9" tIns="45515" rIns="91029" bIns="45515" numCol="1" anchor="t" anchorCtr="0" compatLnSpc="1">
            <a:prstTxWarp prst="textNoShape">
              <a:avLst/>
            </a:prstTxWarp>
          </a:bodyPr>
          <a:lstStyle>
            <a:lvl1pPr defTabSz="909638" rtl="0" fontAlgn="base">
              <a:spcBef>
                <a:spcPct val="0"/>
              </a:spcBef>
              <a:spcAft>
                <a:spcPct val="0"/>
              </a:spcAft>
              <a:defRPr sz="1200" b="0">
                <a:solidFill>
                  <a:schemeClr val="tx1"/>
                </a:solidFill>
                <a:latin typeface="Arial" charset="0"/>
                <a:ea typeface="MS PGothic" pitchFamily="34" charset="-128"/>
              </a:defRPr>
            </a:lvl1pPr>
          </a:lstStyle>
          <a:p>
            <a:pPr>
              <a:defRPr/>
            </a:pPr>
            <a:endParaRPr lang="fr-FR" altLang="en-US" dirty="0"/>
          </a:p>
        </p:txBody>
      </p:sp>
      <p:sp>
        <p:nvSpPr>
          <p:cNvPr id="8195" name="Rectangle 3"/>
          <p:cNvSpPr>
            <a:spLocks noGrp="1" noChangeArrowheads="1"/>
          </p:cNvSpPr>
          <p:nvPr>
            <p:ph type="dt" idx="1"/>
          </p:nvPr>
        </p:nvSpPr>
        <p:spPr bwMode="auto">
          <a:xfrm>
            <a:off x="3833813" y="0"/>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9" tIns="45515" rIns="91029" bIns="45515" numCol="1" anchor="t" anchorCtr="0" compatLnSpc="1">
            <a:prstTxWarp prst="textNoShape">
              <a:avLst/>
            </a:prstTxWarp>
          </a:bodyPr>
          <a:lstStyle>
            <a:lvl1pPr algn="r" defTabSz="909638" rtl="0" fontAlgn="base">
              <a:spcBef>
                <a:spcPct val="0"/>
              </a:spcBef>
              <a:spcAft>
                <a:spcPct val="0"/>
              </a:spcAft>
              <a:defRPr sz="1200" b="0">
                <a:solidFill>
                  <a:schemeClr val="tx1"/>
                </a:solidFill>
                <a:latin typeface="Arial" charset="0"/>
                <a:ea typeface="MS PGothic" pitchFamily="34" charset="-128"/>
              </a:defRPr>
            </a:lvl1pPr>
          </a:lstStyle>
          <a:p>
            <a:pPr>
              <a:defRPr/>
            </a:pPr>
            <a:endParaRPr lang="fr-FR" altLang="en-US" dirty="0"/>
          </a:p>
        </p:txBody>
      </p:sp>
      <p:sp>
        <p:nvSpPr>
          <p:cNvPr id="20484" name="Rectangle 4"/>
          <p:cNvSpPr>
            <a:spLocks noGrp="1" noRot="1" noChangeAspect="1" noChangeArrowheads="1" noTextEdit="1"/>
          </p:cNvSpPr>
          <p:nvPr>
            <p:ph type="sldImg" idx="2"/>
          </p:nvPr>
        </p:nvSpPr>
        <p:spPr bwMode="auto">
          <a:xfrm>
            <a:off x="909638" y="742950"/>
            <a:ext cx="4953000" cy="3714750"/>
          </a:xfrm>
          <a:prstGeom prst="rect">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FR" dirty="0"/>
          </a:p>
        </p:txBody>
      </p:sp>
      <p:sp>
        <p:nvSpPr>
          <p:cNvPr id="8197" name="Rectangle 5"/>
          <p:cNvSpPr>
            <a:spLocks noGrp="1" noChangeArrowheads="1"/>
          </p:cNvSpPr>
          <p:nvPr>
            <p:ph type="body" sz="quarter" idx="3"/>
          </p:nvPr>
        </p:nvSpPr>
        <p:spPr bwMode="auto">
          <a:xfrm>
            <a:off x="677863" y="4705350"/>
            <a:ext cx="541337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9" tIns="45515" rIns="91029" bIns="45515" numCol="1" anchor="t" anchorCtr="0" compatLnSpc="1">
            <a:prstTxWarp prst="textNoShape">
              <a:avLst/>
            </a:prstTxWarp>
          </a:body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smtClean="0"/>
          </a:p>
        </p:txBody>
      </p:sp>
      <p:sp>
        <p:nvSpPr>
          <p:cNvPr id="8198" name="Rectangle 6"/>
          <p:cNvSpPr>
            <a:spLocks noGrp="1" noChangeArrowheads="1"/>
          </p:cNvSpPr>
          <p:nvPr>
            <p:ph type="ftr" sz="quarter" idx="4"/>
          </p:nvPr>
        </p:nvSpPr>
        <p:spPr bwMode="auto">
          <a:xfrm>
            <a:off x="0"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9" tIns="45515" rIns="91029" bIns="45515" numCol="1" anchor="b" anchorCtr="0" compatLnSpc="1">
            <a:prstTxWarp prst="textNoShape">
              <a:avLst/>
            </a:prstTxWarp>
          </a:bodyPr>
          <a:lstStyle>
            <a:lvl1pPr defTabSz="909638" rtl="0" fontAlgn="base">
              <a:spcBef>
                <a:spcPct val="0"/>
              </a:spcBef>
              <a:spcAft>
                <a:spcPct val="0"/>
              </a:spcAft>
              <a:defRPr sz="1200" b="0">
                <a:solidFill>
                  <a:schemeClr val="tx1"/>
                </a:solidFill>
                <a:latin typeface="Arial" charset="0"/>
                <a:ea typeface="MS PGothic" pitchFamily="34" charset="-128"/>
              </a:defRPr>
            </a:lvl1pPr>
          </a:lstStyle>
          <a:p>
            <a:pPr>
              <a:defRPr/>
            </a:pPr>
            <a:endParaRPr lang="fr-FR" altLang="en-US" dirty="0"/>
          </a:p>
        </p:txBody>
      </p:sp>
      <p:sp>
        <p:nvSpPr>
          <p:cNvPr id="8199" name="Rectangle 7"/>
          <p:cNvSpPr>
            <a:spLocks noGrp="1" noChangeArrowheads="1"/>
          </p:cNvSpPr>
          <p:nvPr>
            <p:ph type="sldNum" sz="quarter" idx="5"/>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9" tIns="45515" rIns="91029" bIns="45515" numCol="1" anchor="b" anchorCtr="0" compatLnSpc="1">
            <a:prstTxWarp prst="textNoShape">
              <a:avLst/>
            </a:prstTxWarp>
          </a:bodyPr>
          <a:lstStyle>
            <a:lvl1pPr algn="r" defTabSz="909638" fontAlgn="base">
              <a:spcBef>
                <a:spcPct val="0"/>
              </a:spcBef>
              <a:spcAft>
                <a:spcPct val="0"/>
              </a:spcAft>
              <a:defRPr sz="1200">
                <a:latin typeface="Arial" charset="0"/>
                <a:ea typeface="MS PGothic" pitchFamily="34" charset="-128"/>
                <a:cs typeface="Arial" charset="0"/>
              </a:defRPr>
            </a:lvl1pPr>
          </a:lstStyle>
          <a:p>
            <a:r>
              <a:rPr lang="fr-FR" dirty="0" smtClean="0"/>
              <a:t>&lt;#&gt;</a:t>
            </a:r>
            <a:endParaRPr lang="fr-FR" dirty="0"/>
          </a:p>
        </p:txBody>
      </p:sp>
    </p:spTree>
    <p:extLst>
      <p:ext uri="{BB962C8B-B14F-4D97-AF65-F5344CB8AC3E}">
        <p14:creationId xmlns:p14="http://schemas.microsoft.com/office/powerpoint/2010/main" val="2332218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endParaRPr lang="fr-FR" dirty="0"/>
          </a:p>
        </p:txBody>
      </p:sp>
      <p:sp>
        <p:nvSpPr>
          <p:cNvPr id="21508" name="Text Box 4"/>
          <p:cNvSpPr txBox="1">
            <a:spLocks noGrp="1"/>
          </p:cNvSpPr>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r>
              <a:rPr lang="fr-FR" sz="1200" b="0" dirty="0" smtClean="0">
                <a:solidFill>
                  <a:schemeClr val="tx1"/>
                </a:solidFill>
              </a:rPr>
              <a:t>1</a:t>
            </a:r>
            <a:endParaRPr lang="fr-FR" sz="1200" b="0" dirty="0">
              <a:solidFill>
                <a:schemeClr val="tx1"/>
              </a:solidFill>
            </a:endParaRPr>
          </a:p>
        </p:txBody>
      </p:sp>
    </p:spTree>
    <p:extLst>
      <p:ext uri="{BB962C8B-B14F-4D97-AF65-F5344CB8AC3E}">
        <p14:creationId xmlns:p14="http://schemas.microsoft.com/office/powerpoint/2010/main" val="371035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r>
              <a:rPr lang="fr-FR" b="1" dirty="0" smtClean="0"/>
              <a:t>Notes pour l'animateur : </a:t>
            </a:r>
          </a:p>
          <a:p>
            <a:r>
              <a:rPr lang="fr-FR" b="1" dirty="0" smtClean="0"/>
              <a:t>Poliovirus sauvages et cas de poliomyélite associés au vaccin (2009-2014)</a:t>
            </a:r>
          </a:p>
          <a:p>
            <a:endParaRPr lang="fr-FR" dirty="0" smtClean="0"/>
          </a:p>
          <a:p>
            <a:r>
              <a:rPr lang="fr-FR" dirty="0" smtClean="0"/>
              <a:t>Bien que le vaccin antipoliomyélitique oral (VPO) soit le vaccin adéquat jusqu'à l'interruption de la transmission de la poliomyélite, grâce à l'emploi soutenu de ce vaccin et à la maitrise de la poliomyélite causée par des poliovirus sauvages à l'échelle mondiale, le nombre calculé de cas de poliomyélite associés au vaccin oral dépasse celui des cas dus à des virus sauvages. On considère que la faible couverture figure parmi les principaux facteurs causant l'apparition des poliovirus circulants dérivés du vaccin (PVDVc).</a:t>
            </a:r>
          </a:p>
          <a:p>
            <a:r>
              <a:rPr lang="fr-FR" dirty="0" smtClean="0"/>
              <a:t>Le diagramme de la diapositive illustre les cas notifiés de maladie causée par des poliovirus sauvages et les cas calculés de poliomyélite associée à la vaccination (PPAV et PDVc), selon l'hypothèse d'un emploi continu du vaccin antipoliomyélitique oral. Les barres bleues montrent les cas de poliovirus sauvages notifiés à l'IMEP jusqu'au 21 mai 2014. La ligne rouge montre les cas de PPAV et de PDVc hypothétiques, calculés sur la base du point médian des cas calculés de PPAV à travers le monde (entre 250 et 500) et du nombre moyen de cas de PDVc notifiés chaque année entre 2008 et 2013.</a:t>
            </a:r>
          </a:p>
          <a:p>
            <a:endParaRPr lang="fr-FR" dirty="0"/>
          </a:p>
        </p:txBody>
      </p:sp>
      <p:sp>
        <p:nvSpPr>
          <p:cNvPr id="29700" name="Text Box 4"/>
          <p:cNvSpPr txBox="1">
            <a:spLocks noGrp="1"/>
          </p:cNvSpPr>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r>
              <a:rPr lang="fr-FR" sz="1200" b="0" dirty="0" smtClean="0">
                <a:solidFill>
                  <a:schemeClr val="tx1"/>
                </a:solidFill>
              </a:rPr>
              <a:t>10</a:t>
            </a:r>
            <a:endParaRPr lang="fr-FR" sz="1200" b="0" dirty="0">
              <a:solidFill>
                <a:schemeClr val="tx1"/>
              </a:solidFill>
            </a:endParaRPr>
          </a:p>
        </p:txBody>
      </p:sp>
    </p:spTree>
    <p:extLst>
      <p:ext uri="{BB962C8B-B14F-4D97-AF65-F5344CB8AC3E}">
        <p14:creationId xmlns:p14="http://schemas.microsoft.com/office/powerpoint/2010/main" val="743162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r>
              <a:rPr lang="fr-FR" b="1" dirty="0" smtClean="0"/>
              <a:t>Notes pour l'animateur : </a:t>
            </a:r>
          </a:p>
          <a:p>
            <a:r>
              <a:rPr lang="fr-FR" b="1" dirty="0" smtClean="0"/>
              <a:t>Expliquer aux participants ce qu'est le plan pour l'éradication de la poliomyélite</a:t>
            </a:r>
          </a:p>
          <a:p>
            <a:endParaRPr lang="fr-FR" dirty="0" smtClean="0"/>
          </a:p>
          <a:p>
            <a:r>
              <a:rPr lang="fr-FR" dirty="0" smtClean="0"/>
              <a:t>En raison du </a:t>
            </a:r>
            <a:r>
              <a:rPr lang="fr-FR" b="1" dirty="0" smtClean="0"/>
              <a:t>risque minime mais réel de poliomyélite associée au vaccin antipoliomyélitique oral</a:t>
            </a:r>
            <a:r>
              <a:rPr lang="fr-FR" dirty="0" smtClean="0"/>
              <a:t>, si l'on souhaite que le monde soit exempt de cette maladie après l'éradication, à terme, il faudra suspendre l'emploi du vaccin antipoliomyélitique oral. Pour réduire le risque de poliomyélite associée au vaccin antipoliomyélitique oral (PVDVc et PPAV), la phase finale du Plan stratégique exige que ce vaccin soit retiré en deux temps : </a:t>
            </a:r>
          </a:p>
          <a:p>
            <a:r>
              <a:rPr lang="fr-FR" b="1" u="sng" dirty="0" smtClean="0"/>
              <a:t>Phase 1</a:t>
            </a:r>
            <a:r>
              <a:rPr lang="fr-FR" dirty="0" smtClean="0"/>
              <a:t> : retrait du composant de type 2 du vaccin antipoliomyélitique oral par une substitution à travers monde du vaccin oral trivalent par le vaccin oral bivalent.</a:t>
            </a:r>
          </a:p>
          <a:p>
            <a:r>
              <a:rPr lang="fr-FR" b="1" u="sng" dirty="0" smtClean="0"/>
              <a:t>Phase 2</a:t>
            </a:r>
            <a:r>
              <a:rPr lang="fr-FR" dirty="0" smtClean="0"/>
              <a:t> : retrait du vaccin antipoliomyélitique oral bivalent, une fois certifiée l'éradication des poliovirus sauvages.</a:t>
            </a:r>
          </a:p>
          <a:p>
            <a:r>
              <a:rPr lang="fr-FR" dirty="0" smtClean="0"/>
              <a:t>Le retrait progressif du vaccin antipoliomyélitique oral devra s'appuyer sur les caractéristiques épidémiologiques des poliovirus sauvages et des cas de poliomyélite associés à la vaccination qui ont été constatés à travers le monde durant les dix dernières années. </a:t>
            </a:r>
          </a:p>
          <a:p>
            <a:endParaRPr lang="fr-FR" dirty="0" smtClean="0"/>
          </a:p>
          <a:p>
            <a:endParaRPr lang="fr-FR" dirty="0"/>
          </a:p>
        </p:txBody>
      </p:sp>
      <p:sp>
        <p:nvSpPr>
          <p:cNvPr id="30724" name="Text Box 4"/>
          <p:cNvSpPr txBox="1">
            <a:spLocks noGrp="1"/>
          </p:cNvSpPr>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r>
              <a:rPr lang="fr-FR" sz="1200" b="0" dirty="0" smtClean="0">
                <a:solidFill>
                  <a:schemeClr val="tx1"/>
                </a:solidFill>
              </a:rPr>
              <a:t>11</a:t>
            </a:r>
            <a:endParaRPr lang="fr-FR" sz="1200" b="0" dirty="0">
              <a:solidFill>
                <a:schemeClr val="tx1"/>
              </a:solidFill>
            </a:endParaRPr>
          </a:p>
        </p:txBody>
      </p:sp>
    </p:spTree>
    <p:extLst>
      <p:ext uri="{BB962C8B-B14F-4D97-AF65-F5344CB8AC3E}">
        <p14:creationId xmlns:p14="http://schemas.microsoft.com/office/powerpoint/2010/main" val="2865454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endParaRPr lang="fr-FR" dirty="0" smtClean="0"/>
          </a:p>
          <a:p>
            <a:endParaRPr lang="fr-FR" dirty="0"/>
          </a:p>
        </p:txBody>
      </p:sp>
      <p:sp>
        <p:nvSpPr>
          <p:cNvPr id="31748" name="Text Box 4"/>
          <p:cNvSpPr txBox="1">
            <a:spLocks noGrp="1"/>
          </p:cNvSpPr>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r>
              <a:rPr lang="fr-FR" sz="1200" b="0" dirty="0" smtClean="0">
                <a:solidFill>
                  <a:schemeClr val="tx1"/>
                </a:solidFill>
              </a:rPr>
              <a:t>12</a:t>
            </a:r>
            <a:endParaRPr lang="fr-FR" sz="1200" b="0" dirty="0">
              <a:solidFill>
                <a:schemeClr val="tx1"/>
              </a:solidFill>
            </a:endParaRPr>
          </a:p>
        </p:txBody>
      </p:sp>
    </p:spTree>
    <p:extLst>
      <p:ext uri="{BB962C8B-B14F-4D97-AF65-F5344CB8AC3E}">
        <p14:creationId xmlns:p14="http://schemas.microsoft.com/office/powerpoint/2010/main" val="240470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endParaRPr lang="fr-FR" sz="2000" dirty="0" smtClean="0">
              <a:cs typeface="Arial" charset="0"/>
            </a:endParaRPr>
          </a:p>
          <a:p>
            <a:pPr lvl="2"/>
            <a:endParaRPr lang="fr-FR" sz="2000" dirty="0" smtClean="0">
              <a:cs typeface="Arial" charset="0"/>
            </a:endParaRPr>
          </a:p>
          <a:p>
            <a:pPr>
              <a:lnSpc>
                <a:spcPct val="90000"/>
              </a:lnSpc>
            </a:pPr>
            <a:endParaRPr lang="fr-FR" sz="1100" dirty="0"/>
          </a:p>
        </p:txBody>
      </p:sp>
      <p:sp>
        <p:nvSpPr>
          <p:cNvPr id="32772" name="Text Box 4"/>
          <p:cNvSpPr txBox="1">
            <a:spLocks noGrp="1"/>
          </p:cNvSpPr>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r>
              <a:rPr lang="fr-FR" sz="1200" b="0" dirty="0" smtClean="0">
                <a:solidFill>
                  <a:schemeClr val="tx1"/>
                </a:solidFill>
              </a:rPr>
              <a:t>13</a:t>
            </a:r>
            <a:endParaRPr lang="fr-FR" sz="1200" b="0" dirty="0">
              <a:solidFill>
                <a:schemeClr val="tx1"/>
              </a:solidFill>
            </a:endParaRPr>
          </a:p>
        </p:txBody>
      </p:sp>
    </p:spTree>
    <p:extLst>
      <p:ext uri="{BB962C8B-B14F-4D97-AF65-F5344CB8AC3E}">
        <p14:creationId xmlns:p14="http://schemas.microsoft.com/office/powerpoint/2010/main" val="50810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a:ln/>
        </p:spPr>
      </p:sp>
      <p:sp>
        <p:nvSpPr>
          <p:cNvPr id="8197" name="Rectangle 3"/>
          <p:cNvSpPr>
            <a:spLocks noGrp="1"/>
          </p:cNvSpPr>
          <p:nvPr>
            <p:ph type="body" idx="1"/>
          </p:nvPr>
        </p:nvSpPr>
        <p:spPr>
          <a:xfrm>
            <a:off x="677863" y="4705350"/>
            <a:ext cx="5413375" cy="4784154"/>
          </a:xfrm>
          <a:ln/>
        </p:spPr>
        <p:txBody>
          <a:bodyPr/>
          <a:lstStyle/>
          <a:p>
            <a:r>
              <a:rPr lang="fr-FR" sz="1100" b="1" dirty="0" smtClean="0"/>
              <a:t>Notes pour l'animateur : </a:t>
            </a:r>
          </a:p>
          <a:p>
            <a:r>
              <a:rPr lang="fr-FR" sz="1100" b="1" dirty="0" smtClean="0"/>
              <a:t>Expliquer aux participants les fondements de l'introduction du VPI</a:t>
            </a:r>
            <a:r>
              <a:rPr lang="fr-FR" dirty="0" smtClean="0"/>
              <a:t> </a:t>
            </a:r>
          </a:p>
          <a:p>
            <a:endParaRPr lang="fr-FR" sz="1100" dirty="0" smtClean="0"/>
          </a:p>
          <a:p>
            <a:r>
              <a:rPr lang="fr-FR" sz="1100" dirty="0" smtClean="0"/>
              <a:t>L'introduction d'</a:t>
            </a:r>
            <a:r>
              <a:rPr lang="fr-FR" sz="1100" b="1" dirty="0" smtClean="0"/>
              <a:t>une dose de vaccin antipoliomyélitique inactivé (VPI) dans les calendriers de vaccination systématique</a:t>
            </a:r>
            <a:r>
              <a:rPr lang="fr-FR" sz="1100" dirty="0" smtClean="0"/>
              <a:t> a pour principale fonction la réduction des risques inhérents au retrait des vaccins antipoliomyélitiques oraux et à l'éventuelle réintroduction des poliovirus. </a:t>
            </a:r>
          </a:p>
          <a:p>
            <a:r>
              <a:rPr lang="fr-FR" sz="1100" dirty="0" smtClean="0"/>
              <a:t>La phase initiale du retrait des vaccins antipoliomyélitiques oraux – le remplacement du vaccin antipoliomyélitique oral trivalent par le vaccin bivalent – devrait aboutir à une augmentation progressive du nombre de personnes sensibles au poliovirus de type 2, ce qui conduit à trois principaux risques pour la population : </a:t>
            </a:r>
          </a:p>
          <a:p>
            <a:pPr marL="266700"/>
            <a:r>
              <a:rPr lang="fr-FR" sz="1100" dirty="0" smtClean="0"/>
              <a:t>1) Le risque immédiat, quoique de courte durée, d'apparition de poliovirus circulants dérivés du vaccin (PVDVc) de type 2. </a:t>
            </a:r>
          </a:p>
          <a:p>
            <a:pPr marL="266700"/>
            <a:r>
              <a:rPr lang="fr-FR" sz="1100" dirty="0" smtClean="0"/>
              <a:t>2) Les risques à moyen et long terme de réintroduction de poliovirus de type 2 à partir d'un site de fabrication de vaccins, d'un établissement de recherche, d'un laboratoire d'analyses cliniques ou d'un acte de bioterrorisme. </a:t>
            </a:r>
          </a:p>
          <a:p>
            <a:pPr marL="266700"/>
            <a:r>
              <a:rPr lang="fr-FR" sz="1100" dirty="0" smtClean="0"/>
              <a:t>3) La propagation du virus à partir de quelques personnes immunodéprimées qui souffrent d'une infection chronique par le virus de type 2 dérivé du vaccin oral. </a:t>
            </a:r>
          </a:p>
          <a:p>
            <a:r>
              <a:rPr lang="fr-FR" sz="1100" dirty="0" smtClean="0"/>
              <a:t>La réintroduction du poliovirus ou l'apparition de PVDV2c pourrait occasionner une flambée de poliomyélite de grande envergure, voire même rétablir la transmission à l'échelle de la planète. </a:t>
            </a:r>
          </a:p>
          <a:p>
            <a:r>
              <a:rPr lang="fr-FR" sz="1100" dirty="0" smtClean="0"/>
              <a:t>Le vaccin antipoliomyélitique inactivé réduira ces risques après le retrait des vaccins antipoliomyélitiques oraux et confèrera une protection contre la poliomyélite sans pour autant provoquer des effets collatéraux. </a:t>
            </a:r>
          </a:p>
          <a:p>
            <a:endParaRPr lang="fr-FR" sz="1100" dirty="0" smtClean="0"/>
          </a:p>
          <a:p>
            <a:endParaRPr lang="fr-FR" dirty="0" smtClean="0"/>
          </a:p>
          <a:p>
            <a:endParaRPr lang="fr-FR" dirty="0"/>
          </a:p>
        </p:txBody>
      </p:sp>
      <p:sp>
        <p:nvSpPr>
          <p:cNvPr id="33796" name="Text Box 4"/>
          <p:cNvSpPr txBox="1">
            <a:spLocks noGrp="1"/>
          </p:cNvSpPr>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r>
              <a:rPr lang="fr-FR" sz="1200" b="0" dirty="0" smtClean="0">
                <a:solidFill>
                  <a:schemeClr val="tx1"/>
                </a:solidFill>
              </a:rPr>
              <a:t>14</a:t>
            </a:r>
            <a:endParaRPr lang="fr-FR" sz="1200" b="0" dirty="0">
              <a:solidFill>
                <a:schemeClr val="tx1"/>
              </a:solidFill>
            </a:endParaRPr>
          </a:p>
        </p:txBody>
      </p:sp>
    </p:spTree>
    <p:extLst>
      <p:ext uri="{BB962C8B-B14F-4D97-AF65-F5344CB8AC3E}">
        <p14:creationId xmlns:p14="http://schemas.microsoft.com/office/powerpoint/2010/main" val="4072613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fr-FR" dirty="0"/>
          </a:p>
        </p:txBody>
      </p:sp>
      <p:sp>
        <p:nvSpPr>
          <p:cNvPr id="4" name="3 Marcador de número de diapositiva"/>
          <p:cNvSpPr>
            <a:spLocks noGrp="1"/>
          </p:cNvSpPr>
          <p:nvPr>
            <p:ph type="sldNum" sz="quarter" idx="10"/>
          </p:nvPr>
        </p:nvSpPr>
        <p:spPr/>
        <p:txBody>
          <a:bodyPr/>
          <a:lstStyle/>
          <a:p>
            <a:r>
              <a:rPr lang="fr-FR" dirty="0" smtClean="0"/>
              <a:t>&lt;#&gt;</a:t>
            </a:r>
            <a:endParaRPr lang="fr-FR" dirty="0"/>
          </a:p>
        </p:txBody>
      </p:sp>
    </p:spTree>
    <p:extLst>
      <p:ext uri="{BB962C8B-B14F-4D97-AF65-F5344CB8AC3E}">
        <p14:creationId xmlns:p14="http://schemas.microsoft.com/office/powerpoint/2010/main" val="2288418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endParaRPr lang="fr-FR" sz="1300" dirty="0"/>
          </a:p>
        </p:txBody>
      </p:sp>
      <p:sp>
        <p:nvSpPr>
          <p:cNvPr id="34820" name="Text Box 4"/>
          <p:cNvSpPr txBox="1">
            <a:spLocks noGrp="1"/>
          </p:cNvSpPr>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r>
              <a:rPr lang="fr-FR" sz="1200" b="0" dirty="0" smtClean="0">
                <a:solidFill>
                  <a:schemeClr val="tx1"/>
                </a:solidFill>
              </a:rPr>
              <a:t>16</a:t>
            </a:r>
            <a:endParaRPr lang="fr-FR" sz="1200" b="0" dirty="0">
              <a:solidFill>
                <a:schemeClr val="tx1"/>
              </a:solidFill>
            </a:endParaRPr>
          </a:p>
        </p:txBody>
      </p:sp>
    </p:spTree>
    <p:extLst>
      <p:ext uri="{BB962C8B-B14F-4D97-AF65-F5344CB8AC3E}">
        <p14:creationId xmlns:p14="http://schemas.microsoft.com/office/powerpoint/2010/main" val="1448556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endParaRPr lang="fr-FR" dirty="0"/>
          </a:p>
        </p:txBody>
      </p:sp>
      <p:sp>
        <p:nvSpPr>
          <p:cNvPr id="35844" name="Text Box 4"/>
          <p:cNvSpPr txBox="1">
            <a:spLocks noGrp="1"/>
          </p:cNvSpPr>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r>
              <a:rPr lang="fr-FR" sz="1200" b="0" dirty="0" smtClean="0">
                <a:solidFill>
                  <a:schemeClr val="tx1"/>
                </a:solidFill>
              </a:rPr>
              <a:t>17</a:t>
            </a:r>
            <a:endParaRPr lang="fr-FR" sz="1200" b="0" dirty="0">
              <a:solidFill>
                <a:schemeClr val="tx1"/>
              </a:solidFill>
            </a:endParaRPr>
          </a:p>
        </p:txBody>
      </p:sp>
    </p:spTree>
    <p:extLst>
      <p:ext uri="{BB962C8B-B14F-4D97-AF65-F5344CB8AC3E}">
        <p14:creationId xmlns:p14="http://schemas.microsoft.com/office/powerpoint/2010/main" val="224597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pPr eaLnBrk="1" hangingPunct="1"/>
            <a:endParaRPr lang="fr-FR" dirty="0"/>
          </a:p>
        </p:txBody>
      </p:sp>
      <p:sp>
        <p:nvSpPr>
          <p:cNvPr id="22532" name="Text Box 4"/>
          <p:cNvSpPr txBox="1">
            <a:spLocks noGrp="1"/>
          </p:cNvSpPr>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r>
              <a:rPr lang="fr-FR" sz="1200" b="0" dirty="0" smtClean="0">
                <a:solidFill>
                  <a:schemeClr val="tx1"/>
                </a:solidFill>
              </a:rPr>
              <a:t>2</a:t>
            </a:r>
            <a:endParaRPr lang="fr-FR" sz="1200" b="0" dirty="0">
              <a:solidFill>
                <a:schemeClr val="tx1"/>
              </a:solidFill>
            </a:endParaRPr>
          </a:p>
        </p:txBody>
      </p:sp>
    </p:spTree>
    <p:extLst>
      <p:ext uri="{BB962C8B-B14F-4D97-AF65-F5344CB8AC3E}">
        <p14:creationId xmlns:p14="http://schemas.microsoft.com/office/powerpoint/2010/main" val="162512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endParaRPr lang="fr-FR" dirty="0"/>
          </a:p>
        </p:txBody>
      </p:sp>
      <p:sp>
        <p:nvSpPr>
          <p:cNvPr id="23556" name="Text Box 4"/>
          <p:cNvSpPr txBox="1">
            <a:spLocks noGrp="1"/>
          </p:cNvSpPr>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r>
              <a:rPr lang="fr-FR" sz="1200" b="0" dirty="0" smtClean="0">
                <a:solidFill>
                  <a:schemeClr val="tx1"/>
                </a:solidFill>
              </a:rPr>
              <a:t>3</a:t>
            </a:r>
            <a:endParaRPr lang="fr-FR" sz="1200" b="0" dirty="0">
              <a:solidFill>
                <a:schemeClr val="tx1"/>
              </a:solidFill>
            </a:endParaRPr>
          </a:p>
        </p:txBody>
      </p:sp>
    </p:spTree>
    <p:extLst>
      <p:ext uri="{BB962C8B-B14F-4D97-AF65-F5344CB8AC3E}">
        <p14:creationId xmlns:p14="http://schemas.microsoft.com/office/powerpoint/2010/main" val="118808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endParaRPr lang="fr-FR" dirty="0"/>
          </a:p>
        </p:txBody>
      </p:sp>
      <p:sp>
        <p:nvSpPr>
          <p:cNvPr id="24580" name="Text Box 4"/>
          <p:cNvSpPr txBox="1">
            <a:spLocks noGrp="1"/>
          </p:cNvSpPr>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r>
              <a:rPr lang="fr-FR" sz="1200" b="0" dirty="0" smtClean="0">
                <a:solidFill>
                  <a:schemeClr val="tx1"/>
                </a:solidFill>
              </a:rPr>
              <a:t>4</a:t>
            </a:r>
            <a:endParaRPr lang="fr-FR" sz="1200" b="0" dirty="0">
              <a:solidFill>
                <a:schemeClr val="tx1"/>
              </a:solidFill>
            </a:endParaRPr>
          </a:p>
        </p:txBody>
      </p:sp>
    </p:spTree>
    <p:extLst>
      <p:ext uri="{BB962C8B-B14F-4D97-AF65-F5344CB8AC3E}">
        <p14:creationId xmlns:p14="http://schemas.microsoft.com/office/powerpoint/2010/main" val="197334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Grp="1" noChangeArrowheads="1"/>
          </p:cNvSpPr>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r>
              <a:rPr lang="fr-FR" sz="1200" b="0" dirty="0" smtClean="0">
                <a:solidFill>
                  <a:schemeClr val="tx1"/>
                </a:solidFill>
              </a:rPr>
              <a:t>5</a:t>
            </a:r>
            <a:endParaRPr lang="fr-FR" sz="1200" b="0" dirty="0">
              <a:solidFill>
                <a:schemeClr val="tx1"/>
              </a:solidFill>
            </a:endParaRPr>
          </a:p>
        </p:txBody>
      </p:sp>
      <p:sp>
        <p:nvSpPr>
          <p:cNvPr id="25603" name="Rectangle 3"/>
          <p:cNvSpPr>
            <a:spLocks noGrp="1" noRot="1" noChangeAspect="1" noChangeArrowheads="1" noTextEdit="1"/>
          </p:cNvSpPr>
          <p:nvPr>
            <p:ph type="sldImg"/>
          </p:nvPr>
        </p:nvSpPr>
        <p:spPr>
          <a:ln/>
        </p:spPr>
      </p:sp>
      <p:sp>
        <p:nvSpPr>
          <p:cNvPr id="8197" name="Rectangle 4"/>
          <p:cNvSpPr>
            <a:spLocks noGrp="1" noChangeArrowheads="1"/>
          </p:cNvSpPr>
          <p:nvPr>
            <p:ph type="body" idx="1"/>
          </p:nvPr>
        </p:nvSpPr>
        <p:spPr>
          <a:ln/>
        </p:spPr>
        <p:txBody>
          <a:bodyPr/>
          <a:lstStyle/>
          <a:p>
            <a:r>
              <a:rPr lang="fr-FR" b="1" dirty="0" smtClean="0"/>
              <a:t>Notes pour l'animateur : </a:t>
            </a:r>
          </a:p>
          <a:p>
            <a:r>
              <a:rPr lang="fr-FR" b="1" dirty="0" smtClean="0"/>
              <a:t>Expliquer aux participants comment se transmet la poliomyélite </a:t>
            </a:r>
          </a:p>
          <a:p>
            <a:endParaRPr lang="fr-FR" dirty="0" smtClean="0"/>
          </a:p>
          <a:p>
            <a:r>
              <a:rPr lang="fr-FR" dirty="0" smtClean="0"/>
              <a:t>La poliomyélite se transmet par contact entre une personne et une autre, généralement par la voie fécale-orale, mais elle peut aussi se disséminer par la salive ou les gouttelettes provenant des éternuements ou de la toux. </a:t>
            </a:r>
          </a:p>
          <a:p>
            <a:r>
              <a:rPr lang="fr-FR" dirty="0" smtClean="0"/>
              <a:t>Lorsqu'un enfant contracte l'infection par des poliovirus sauvages, les virus pénètrent dans la bouche et se répliquent dans le nasopharynx et l'intestin. Ensuite, ils sont rejetés dans l'environnement par l'excrétion oropharyngée durant près d'une semaine et par les fèces durant une période allant de 3 à 6 semaines. </a:t>
            </a:r>
          </a:p>
          <a:p>
            <a:r>
              <a:rPr lang="fr-FR" dirty="0" smtClean="0"/>
              <a:t>Le poliovirus est extrêmement infectieux ; presque tous les contacts familiaux sensibles des personnes infectées peuvent contracter l'infection. L'assainissement carencé et la mauvaise qualité de l’eau sont des facteurs de risque pour la transmission de la poliomyélite.</a:t>
            </a:r>
          </a:p>
          <a:p>
            <a:r>
              <a:rPr lang="fr-FR" dirty="0" smtClean="0"/>
              <a:t>La transmission est particulièrement élevée dans les situations de surpeuplement et lorsque les conditions d'hygiène et d'assainissement sont médiocres.</a:t>
            </a:r>
            <a:endParaRPr lang="fr-FR" dirty="0"/>
          </a:p>
        </p:txBody>
      </p:sp>
    </p:spTree>
    <p:extLst>
      <p:ext uri="{BB962C8B-B14F-4D97-AF65-F5344CB8AC3E}">
        <p14:creationId xmlns:p14="http://schemas.microsoft.com/office/powerpoint/2010/main" val="1641785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r>
              <a:rPr lang="fr-FR" b="1" dirty="0" smtClean="0"/>
              <a:t>Notes pour l'animateur : </a:t>
            </a:r>
          </a:p>
          <a:p>
            <a:r>
              <a:rPr lang="fr-FR" b="1" dirty="0" smtClean="0"/>
              <a:t>Décrire les progrès réalisés entre 1988 et 2013 en ce qui concerne la poliomyélite et les contraintes qui demeurent </a:t>
            </a:r>
          </a:p>
          <a:p>
            <a:endParaRPr lang="fr-FR" b="1" dirty="0" smtClean="0"/>
          </a:p>
          <a:p>
            <a:r>
              <a:rPr lang="fr-FR" dirty="0" smtClean="0"/>
              <a:t>L'éradication de la poliomyélite est un thème de santé mondiale qui revêt la plus haute priorité. </a:t>
            </a:r>
          </a:p>
          <a:p>
            <a:r>
              <a:rPr lang="fr-FR" dirty="0" smtClean="0"/>
              <a:t>Lorsque l'Assemblée mondiale de la Santé a annoncé en 1988 son objectif d'éradiquer la poliomyélite et qu'elle a lancé l'Initiative mondiale pour l'éradication de la poliomyélite (IMEP), le nombre de cas de cette maladie a chuté, passant ainsi de près de 350 000 cas par an en 1988 à seulement 416 cas en 2013.</a:t>
            </a:r>
          </a:p>
          <a:p>
            <a:r>
              <a:rPr lang="fr-FR" dirty="0" smtClean="0"/>
              <a:t>Il existe deux aspects importants de la situation prévalant dans le monde au regard de la poliomyélite qui justifient un emploi soutenu du vaccin antipoliomyélitique oral (VPO) jusqu'à l'interruption de la transmission de cette maladie. En premier lieu, les poliovirus sauvages demeurent endémiques dans trois pays (le Pakistan, l'Afghanistan et le Nigeria) qui demeurent des foyers de réinfection pour d'autres pays à travers le monde.</a:t>
            </a:r>
          </a:p>
          <a:p>
            <a:r>
              <a:rPr lang="fr-FR" dirty="0" smtClean="0"/>
              <a:t>En deuxième lieu, en 2013 et 2014, des cas de poliomyélite ont été détectés dans sept autres pays, soit la Somalie, le Kenya, l'Éthiopie, le Cameroun, la Syrie, l'Iraq et la Guinée équatoriale qui étaient exempts de cette maladie. </a:t>
            </a:r>
          </a:p>
          <a:p>
            <a:r>
              <a:rPr lang="fr-FR" dirty="0" smtClean="0"/>
              <a:t>Tant que la transmission de la poliomyélite sera interrompue dans tous ces environnements de haute transmission, le vaccin antipoliomyélitique oral sera un élément capital du Plan d'éradication.</a:t>
            </a:r>
            <a:endParaRPr lang="fr-FR" dirty="0"/>
          </a:p>
        </p:txBody>
      </p:sp>
      <p:sp>
        <p:nvSpPr>
          <p:cNvPr id="26628" name="Text Box 4"/>
          <p:cNvSpPr txBox="1">
            <a:spLocks noGrp="1"/>
          </p:cNvSpPr>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r>
              <a:rPr lang="fr-FR" sz="1200" b="0" dirty="0" smtClean="0">
                <a:solidFill>
                  <a:schemeClr val="tx1"/>
                </a:solidFill>
              </a:rPr>
              <a:t>6</a:t>
            </a:r>
            <a:endParaRPr lang="fr-FR" sz="1200" b="0" dirty="0">
              <a:solidFill>
                <a:schemeClr val="tx1"/>
              </a:solidFill>
            </a:endParaRPr>
          </a:p>
        </p:txBody>
      </p:sp>
    </p:spTree>
    <p:extLst>
      <p:ext uri="{BB962C8B-B14F-4D97-AF65-F5344CB8AC3E}">
        <p14:creationId xmlns:p14="http://schemas.microsoft.com/office/powerpoint/2010/main" val="3436221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r>
              <a:rPr lang="fr-FR" b="1" dirty="0" smtClean="0"/>
              <a:t>Notes pour l'animateur : </a:t>
            </a:r>
          </a:p>
          <a:p>
            <a:r>
              <a:rPr lang="fr-FR" b="1" dirty="0" smtClean="0"/>
              <a:t>Expliquer aux participants quels sont les types de poliovirus</a:t>
            </a:r>
          </a:p>
          <a:p>
            <a:endParaRPr lang="fr-FR" dirty="0" smtClean="0"/>
          </a:p>
          <a:p>
            <a:r>
              <a:rPr lang="fr-FR" dirty="0" smtClean="0"/>
              <a:t>Les poliovirus peuvent être sauvages ou associés au vaccin. </a:t>
            </a:r>
          </a:p>
          <a:p>
            <a:r>
              <a:rPr lang="fr-FR" dirty="0" smtClean="0"/>
              <a:t>Les poliovirus sauvages sont ceux qui circulent de façon naturelle ; ils sont répartis entre trois sérotypes différenciés, à savoir, le type 1, le type 2 et le type 3. </a:t>
            </a:r>
          </a:p>
          <a:p>
            <a:r>
              <a:rPr lang="fr-FR" dirty="0" smtClean="0"/>
              <a:t>Depuis novembre 2012, </a:t>
            </a:r>
            <a:r>
              <a:rPr lang="fr-FR" b="1" dirty="0" smtClean="0"/>
              <a:t>tous les cas de poliomyélite causée par des virus sauvages correspondent au type 1.</a:t>
            </a:r>
            <a:r>
              <a:rPr lang="fr-FR" dirty="0" smtClean="0"/>
              <a:t> On ne recense aucune circulation naturelle de poliovirus sauvage de type 2 depuis 1999, année durant laquelle on a détecté le dernier cas, à Aligarh, en Inde. Le poliovirus sauvage de type 3 a été détecté pour la dernière fois en novembre 2012, quoique la non-détection d'un virus pendant un an ne suffise pas pour en certifier l'éradication. </a:t>
            </a:r>
          </a:p>
          <a:p>
            <a:endParaRPr lang="fr-FR" dirty="0" smtClean="0"/>
          </a:p>
          <a:p>
            <a:endParaRPr lang="fr-FR" dirty="0"/>
          </a:p>
        </p:txBody>
      </p:sp>
      <p:sp>
        <p:nvSpPr>
          <p:cNvPr id="27652" name="Text Box 4"/>
          <p:cNvSpPr txBox="1">
            <a:spLocks noGrp="1"/>
          </p:cNvSpPr>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r>
              <a:rPr lang="fr-FR" sz="1200" b="0" dirty="0" smtClean="0">
                <a:solidFill>
                  <a:schemeClr val="tx1"/>
                </a:solidFill>
              </a:rPr>
              <a:t>7</a:t>
            </a:r>
            <a:endParaRPr lang="fr-FR" sz="1200" b="0" dirty="0">
              <a:solidFill>
                <a:schemeClr val="tx1"/>
              </a:solidFill>
            </a:endParaRPr>
          </a:p>
        </p:txBody>
      </p:sp>
    </p:spTree>
    <p:extLst>
      <p:ext uri="{BB962C8B-B14F-4D97-AF65-F5344CB8AC3E}">
        <p14:creationId xmlns:p14="http://schemas.microsoft.com/office/powerpoint/2010/main" val="251563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fr-FR" dirty="0"/>
          </a:p>
        </p:txBody>
      </p:sp>
      <p:sp>
        <p:nvSpPr>
          <p:cNvPr id="5" name="Text Box 4"/>
          <p:cNvSpPr txBox="1">
            <a:spLocks noGrp="1"/>
          </p:cNvSpPr>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fld id="{1E981068-DA3F-4DC3-8E0D-81576FA90F03}" type="slidenum">
              <a:rPr lang="fr-FR" sz="1200" b="0" smtClean="0">
                <a:solidFill>
                  <a:schemeClr val="tx1"/>
                </a:solidFill>
              </a:rPr>
              <a:pPr algn="r" rtl="0" eaLnBrk="1" hangingPunct="1"/>
              <a:t>8</a:t>
            </a:fld>
            <a:endParaRPr lang="fr-FR" sz="1200" b="0" dirty="0">
              <a:solidFill>
                <a:schemeClr val="tx1"/>
              </a:solidFill>
            </a:endParaRPr>
          </a:p>
        </p:txBody>
      </p:sp>
    </p:spTree>
    <p:extLst>
      <p:ext uri="{BB962C8B-B14F-4D97-AF65-F5344CB8AC3E}">
        <p14:creationId xmlns:p14="http://schemas.microsoft.com/office/powerpoint/2010/main" val="3352769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a:ln/>
        </p:spPr>
      </p:sp>
      <p:sp>
        <p:nvSpPr>
          <p:cNvPr id="8197" name="Rectangle 3"/>
          <p:cNvSpPr>
            <a:spLocks noGrp="1"/>
          </p:cNvSpPr>
          <p:nvPr>
            <p:ph type="body" idx="1"/>
          </p:nvPr>
        </p:nvSpPr>
        <p:spPr>
          <a:ln/>
        </p:spPr>
        <p:txBody>
          <a:bodyPr/>
          <a:lstStyle/>
          <a:p>
            <a:endParaRPr lang="fr-FR" dirty="0"/>
          </a:p>
        </p:txBody>
      </p:sp>
      <p:sp>
        <p:nvSpPr>
          <p:cNvPr id="28676" name="Text Box 4"/>
          <p:cNvSpPr txBox="1">
            <a:spLocks noGrp="1"/>
          </p:cNvSpPr>
          <p:nvPr/>
        </p:nvSpPr>
        <p:spPr bwMode="auto">
          <a:xfrm>
            <a:off x="3833813" y="9409113"/>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9" tIns="45515" rIns="91029" bIns="45515" anchor="b"/>
          <a:lstStyle>
            <a:lvl1pPr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defTabSz="909638"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rtl="0" eaLnBrk="1" hangingPunct="1"/>
            <a:r>
              <a:rPr lang="fr-FR" sz="1200" b="0" dirty="0" smtClean="0">
                <a:solidFill>
                  <a:schemeClr val="tx1"/>
                </a:solidFill>
              </a:rPr>
              <a:t>9</a:t>
            </a:r>
            <a:endParaRPr lang="fr-FR" sz="1200" b="0" dirty="0">
              <a:solidFill>
                <a:schemeClr val="tx1"/>
              </a:solidFill>
            </a:endParaRPr>
          </a:p>
        </p:txBody>
      </p:sp>
    </p:spTree>
    <p:extLst>
      <p:ext uri="{BB962C8B-B14F-4D97-AF65-F5344CB8AC3E}">
        <p14:creationId xmlns:p14="http://schemas.microsoft.com/office/powerpoint/2010/main" val="844392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fr-F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smtClean="0"/>
              <a:t>Click to </a:t>
            </a:r>
            <a:r>
              <a:rPr lang="fr-FR" dirty="0" err="1" smtClean="0"/>
              <a:t>edit</a:t>
            </a:r>
            <a:r>
              <a:rPr lang="fr-FR" dirty="0" smtClean="0"/>
              <a:t> Master </a:t>
            </a:r>
            <a:r>
              <a:rPr lang="fr-FR" dirty="0" err="1" smtClean="0"/>
              <a:t>subtitle</a:t>
            </a:r>
            <a:r>
              <a:rPr lang="fr-FR" dirty="0" smtClean="0"/>
              <a:t> style</a:t>
            </a:r>
            <a:endParaRPr lang="fr-FR" dirty="0"/>
          </a:p>
        </p:txBody>
      </p:sp>
    </p:spTree>
    <p:extLst>
      <p:ext uri="{BB962C8B-B14F-4D97-AF65-F5344CB8AC3E}">
        <p14:creationId xmlns:p14="http://schemas.microsoft.com/office/powerpoint/2010/main" val="386379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6034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1402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09842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448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8246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4629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7292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9720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338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0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8908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8185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0773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385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054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381125"/>
            <a:ext cx="4068762"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81125"/>
            <a:ext cx="4070350"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54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942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490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1 CuadroTexto"/>
          <p:cNvSpPr txBox="1"/>
          <p:nvPr userDrawn="1"/>
        </p:nvSpPr>
        <p:spPr>
          <a:xfrm>
            <a:off x="107504" y="6263734"/>
            <a:ext cx="539552" cy="261610"/>
          </a:xfrm>
          <a:prstGeom prst="rect">
            <a:avLst/>
          </a:prstGeom>
          <a:noFill/>
        </p:spPr>
        <p:txBody>
          <a:bodyPr wrap="square" rtlCol="0">
            <a:spAutoFit/>
          </a:bodyPr>
          <a:lstStyle/>
          <a:p>
            <a:pPr algn="ctr"/>
            <a:fld id="{FC0EDC4B-F563-48B3-AC6F-ED2592B80087}" type="slidenum">
              <a:rPr lang="es-MX" sz="1100" smtClean="0">
                <a:solidFill>
                  <a:srgbClr val="96CCEE"/>
                </a:solidFill>
              </a:rPr>
              <a:pPr algn="ctr"/>
              <a:t>‹#›</a:t>
            </a:fld>
            <a:r>
              <a:rPr dirty="0" smtClean="0"/>
              <a:t> </a:t>
            </a:r>
            <a:r>
              <a:rPr lang="es-MX" sz="1100" b="1" dirty="0" smtClean="0">
                <a:solidFill>
                  <a:srgbClr val="96CCEE"/>
                </a:solidFill>
              </a:rPr>
              <a:t>|</a:t>
            </a:r>
            <a:endParaRPr lang="fr-FR" sz="1100" b="1" dirty="0">
              <a:solidFill>
                <a:srgbClr val="96CCEE"/>
              </a:solidFill>
            </a:endParaRPr>
          </a:p>
        </p:txBody>
      </p:sp>
    </p:spTree>
    <p:extLst>
      <p:ext uri="{BB962C8B-B14F-4D97-AF65-F5344CB8AC3E}">
        <p14:creationId xmlns:p14="http://schemas.microsoft.com/office/powerpoint/2010/main" val="70134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0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723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47" tIns="40075" rIns="80147" bIns="40075" anchor="ctr"/>
          <a:lstStyle>
            <a:lvl1pPr eaLnBrk="0" hangingPunct="0">
              <a:defRPr sz="3900" b="1">
                <a:solidFill>
                  <a:srgbClr val="000066"/>
                </a:solidFill>
                <a:latin typeface="Arial" charset="0"/>
                <a:ea typeface="MS PGothic" pitchFamily="34" charset="-128"/>
              </a:defRPr>
            </a:lvl1pPr>
            <a:lvl2pPr marL="742950" indent="-285750" eaLnBrk="0" hangingPunct="0">
              <a:defRPr sz="3900" b="1">
                <a:solidFill>
                  <a:srgbClr val="000066"/>
                </a:solidFill>
                <a:latin typeface="Arial" charset="0"/>
                <a:ea typeface="MS PGothic" pitchFamily="34" charset="-128"/>
              </a:defRPr>
            </a:lvl2pPr>
            <a:lvl3pPr marL="1143000" indent="-228600" eaLnBrk="0" hangingPunct="0">
              <a:defRPr sz="3900" b="1">
                <a:solidFill>
                  <a:srgbClr val="000066"/>
                </a:solidFill>
                <a:latin typeface="Arial" charset="0"/>
                <a:ea typeface="MS PGothic" pitchFamily="34" charset="-128"/>
              </a:defRPr>
            </a:lvl3pPr>
            <a:lvl4pPr marL="1600200" indent="-228600" eaLnBrk="0" hangingPunct="0">
              <a:defRPr sz="3900" b="1">
                <a:solidFill>
                  <a:srgbClr val="000066"/>
                </a:solidFill>
                <a:latin typeface="Arial" charset="0"/>
                <a:ea typeface="MS PGothic" pitchFamily="34" charset="-128"/>
              </a:defRPr>
            </a:lvl4pPr>
            <a:lvl5pPr marL="2057400" indent="-228600" eaLnBrk="0" hangingPunct="0">
              <a:defRPr sz="3900" b="1">
                <a:solidFill>
                  <a:srgbClr val="000066"/>
                </a:solidFill>
                <a:latin typeface="Arial" charset="0"/>
                <a:ea typeface="MS PGothic" pitchFamily="34" charset="-128"/>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defRPr>
            </a:lvl9pPr>
          </a:lstStyle>
          <a:p>
            <a:pPr eaLnBrk="1" fontAlgn="base" hangingPunct="1">
              <a:spcBef>
                <a:spcPct val="50000"/>
              </a:spcBef>
              <a:spcAft>
                <a:spcPct val="0"/>
              </a:spcAft>
              <a:defRPr/>
            </a:pPr>
            <a:endParaRPr lang="fr-FR" altLang="en-US" sz="3400" dirty="0" smtClean="0"/>
          </a:p>
        </p:txBody>
      </p:sp>
      <p:sp>
        <p:nvSpPr>
          <p:cNvPr id="1026" name="Rectangle 2"/>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FAA26D3D-D897-4be2-8F04-BA451C77F1D7}"/>
          </a:extLst>
        </p:spPr>
        <p:txBody>
          <a:bodyPr vert="horz" wrap="square" lIns="0" tIns="0" rIns="0" bIns="0" numCol="1" anchor="ctr" anchorCtr="0" compatLnSpc="1">
            <a:prstTxWarp prst="textNoShape">
              <a:avLst/>
            </a:prstTxWarp>
          </a:bodyPr>
          <a:lstStyle/>
          <a:p>
            <a:pPr lvl="0"/>
            <a:r>
              <a:rPr lang="fr-FR" altLang="en-US" dirty="0" smtClean="0"/>
              <a:t>Click to </a:t>
            </a:r>
            <a:r>
              <a:rPr lang="fr-FR" altLang="en-US" dirty="0" err="1" smtClean="0"/>
              <a:t>edit</a:t>
            </a:r>
            <a:r>
              <a:rPr lang="fr-FR" altLang="en-US" dirty="0" smtClean="0"/>
              <a:t> Master </a:t>
            </a:r>
            <a:r>
              <a:rPr lang="fr-FR" altLang="en-US" dirty="0" err="1" smtClean="0"/>
              <a:t>title</a:t>
            </a:r>
            <a:r>
              <a:rPr lang="fr-FR" altLang="en-US" dirty="0" smtClean="0"/>
              <a:t> style</a:t>
            </a:r>
          </a:p>
        </p:txBody>
      </p:sp>
      <p:sp>
        <p:nvSpPr>
          <p:cNvPr id="1027" name="Rectangle 3"/>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p:txBody>
      </p:sp>
      <p:sp>
        <p:nvSpPr>
          <p:cNvPr id="1028" name="Line 4"/>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1030" name="Rectangle 6"/>
          <p:cNvSpPr>
            <a:spLocks noChangeArrowheads="1"/>
          </p:cNvSpPr>
          <p:nvPr/>
        </p:nvSpPr>
        <p:spPr bwMode="auto">
          <a:xfrm>
            <a:off x="593725" y="6309320"/>
            <a:ext cx="5178589" cy="38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13" fontAlgn="base">
              <a:spcBef>
                <a:spcPct val="0"/>
              </a:spcBef>
              <a:spcAft>
                <a:spcPct val="0"/>
              </a:spcAft>
            </a:pPr>
            <a:r>
              <a:rPr lang="fr-FR" sz="1200" b="1" dirty="0" smtClean="0">
                <a:solidFill>
                  <a:srgbClr val="96CCEE"/>
                </a:solidFill>
                <a:latin typeface="Arial Narrow" pitchFamily="34" charset="0"/>
              </a:rPr>
              <a:t>Présentation des fondements de l'éradication de la poliomyélite et du VPI</a:t>
            </a:r>
            <a:endParaRPr lang="fr-FR" sz="1200" b="1" baseline="0" dirty="0" smtClean="0">
              <a:solidFill>
                <a:srgbClr val="96CCEE"/>
              </a:solidFill>
              <a:latin typeface="Arial Narrow" pitchFamily="34" charset="0"/>
              <a:ea typeface="MS PGothic" pitchFamily="34" charset="-128"/>
              <a:cs typeface="Arial" charset="0"/>
            </a:endParaRPr>
          </a:p>
          <a:p>
            <a:pPr defTabSz="912813" fontAlgn="base">
              <a:spcBef>
                <a:spcPct val="0"/>
              </a:spcBef>
              <a:spcAft>
                <a:spcPct val="0"/>
              </a:spcAft>
            </a:pPr>
            <a:r>
              <a:rPr lang="fr-FR" sz="1200" b="1" baseline="0" dirty="0" smtClean="0">
                <a:solidFill>
                  <a:srgbClr val="96CCEE"/>
                </a:solidFill>
                <a:latin typeface="Arial Narrow" pitchFamily="34" charset="0"/>
              </a:rPr>
              <a:t>Module </a:t>
            </a:r>
            <a:r>
              <a:rPr lang="fr-FR" sz="1200" b="1" dirty="0" smtClean="0">
                <a:solidFill>
                  <a:srgbClr val="96CCEE"/>
                </a:solidFill>
                <a:latin typeface="Arial Narrow" pitchFamily="34" charset="0"/>
              </a:rPr>
              <a:t>1</a:t>
            </a:r>
            <a:r>
              <a:rPr lang="fr-FR" dirty="0" smtClean="0"/>
              <a:t> </a:t>
            </a:r>
            <a:r>
              <a:rPr lang="fr-FR" sz="1200" b="1" baseline="12000" dirty="0" smtClean="0">
                <a:solidFill>
                  <a:srgbClr val="FFFFFF"/>
                </a:solidFill>
                <a:latin typeface="Arial Narrow" pitchFamily="34" charset="0"/>
              </a:rPr>
              <a:t>|</a:t>
            </a:r>
            <a:r>
              <a:rPr lang="fr-FR" sz="1200" b="1" baseline="0" dirty="0" smtClean="0">
                <a:solidFill>
                  <a:srgbClr val="FFFFFF"/>
                </a:solidFill>
                <a:latin typeface="Arial Narrow" pitchFamily="34" charset="0"/>
              </a:rPr>
              <a:t> 2015</a:t>
            </a:r>
            <a:endParaRPr lang="fr-FR" sz="1200" b="1" dirty="0">
              <a:solidFill>
                <a:srgbClr val="96CCEE"/>
              </a:solidFill>
              <a:latin typeface="Arial Narrow" pitchFamily="34" charset="0"/>
              <a:ea typeface="MS PGothic" pitchFamily="34" charset="-128"/>
              <a:cs typeface="Arial" charset="0"/>
            </a:endParaRPr>
          </a:p>
        </p:txBody>
      </p:sp>
      <p:sp>
        <p:nvSpPr>
          <p:cNvPr id="1031" name="Rectangle 7"/>
          <p:cNvSpPr>
            <a:spLocks noChangeArrowheads="1"/>
          </p:cNvSpPr>
          <p:nvPr/>
        </p:nvSpPr>
        <p:spPr bwMode="auto">
          <a:xfrm>
            <a:off x="360363" y="6399213"/>
            <a:ext cx="4667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defTabSz="912813" fontAlgn="base">
              <a:spcBef>
                <a:spcPct val="0"/>
              </a:spcBef>
              <a:spcAft>
                <a:spcPct val="0"/>
              </a:spcAft>
            </a:pPr>
            <a:endParaRPr lang="fr-FR" sz="1000" b="1" dirty="0">
              <a:solidFill>
                <a:srgbClr val="000066"/>
              </a:solidFill>
              <a:latin typeface="Arial" charset="0"/>
              <a:ea typeface="MS PGothic" pitchFamily="34" charset="-128"/>
              <a:cs typeface="Arial" charset="0"/>
            </a:endParaRPr>
          </a:p>
        </p:txBody>
      </p:sp>
      <p:pic>
        <p:nvPicPr>
          <p:cNvPr id="3" name="Picture 2" descr="H:\Béatrice\Logo White Horizontal FRE.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77856" y="6015038"/>
            <a:ext cx="3666144" cy="91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532691"/>
      </p:ext>
    </p:extLst>
  </p:cSld>
  <p:clrMap bg1="lt1" tx1="dk1" bg2="lt2" tx2="dk2" accent1="accent1" accent2="accent2" accent3="accent3" accent4="accent4" accent5="accent5" accent6="accent6" hlink="hlink" folHlink="folHlink"/>
  <p:sldLayoutIdLst>
    <p:sldLayoutId id="2147484638" r:id="rId1"/>
    <p:sldLayoutId id="2147484639" r:id="rId2"/>
    <p:sldLayoutId id="2147484640" r:id="rId3"/>
    <p:sldLayoutId id="2147484641" r:id="rId4"/>
    <p:sldLayoutId id="2147484642" r:id="rId5"/>
    <p:sldLayoutId id="2147484643" r:id="rId6"/>
    <p:sldLayoutId id="2147484644" r:id="rId7"/>
    <p:sldLayoutId id="2147484645" r:id="rId8"/>
    <p:sldLayoutId id="2147484646" r:id="rId9"/>
    <p:sldLayoutId id="2147484647" r:id="rId10"/>
    <p:sldLayoutId id="2147484648" r:id="rId11"/>
  </p:sldLayoutIdLst>
  <p:hf hdr="0" ftr="0" dt="0"/>
  <p:txStyles>
    <p:titleStyle>
      <a:lvl1pPr algn="ctr" defTabSz="912813" rtl="0" eaLnBrk="0" fontAlgn="base" hangingPunct="0">
        <a:spcBef>
          <a:spcPct val="0"/>
        </a:spcBef>
        <a:spcAft>
          <a:spcPct val="0"/>
        </a:spcAft>
        <a:defRPr sz="3500" b="1" kern="1200">
          <a:solidFill>
            <a:srgbClr val="000066"/>
          </a:solidFill>
          <a:latin typeface="+mj-lt"/>
          <a:ea typeface="+mj-ea"/>
          <a:cs typeface="+mj-cs"/>
        </a:defRPr>
      </a:lvl1pPr>
      <a:lvl2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457200"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6pPr>
      <a:lvl7pPr marL="914400"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7pPr>
      <a:lvl8pPr marL="1371600"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8pPr>
      <a:lvl9pPr marL="1828800"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9pPr>
    </p:titleStyle>
    <p:bodyStyle>
      <a:lvl1pPr marL="341313" indent="-341313" algn="l" defTabSz="912813" rtl="0" eaLnBrk="0" fontAlgn="base" hangingPunct="0">
        <a:spcBef>
          <a:spcPct val="80000"/>
        </a:spcBef>
        <a:spcAft>
          <a:spcPct val="0"/>
        </a:spcAft>
        <a:buClr>
          <a:srgbClr val="1E7FB8"/>
        </a:buClr>
        <a:buFont typeface="Wingdings" pitchFamily="2" charset="2"/>
        <a:buChar char="l"/>
        <a:defRPr sz="2500" kern="1200">
          <a:solidFill>
            <a:srgbClr val="000066"/>
          </a:solidFill>
          <a:latin typeface="+mn-lt"/>
          <a:ea typeface="+mn-ea"/>
          <a:cs typeface="+mn-cs"/>
        </a:defRPr>
      </a:lvl1pPr>
      <a:lvl2pPr marL="804863" indent="-280988" algn="l" defTabSz="912813" rtl="0" eaLnBrk="0" fontAlgn="base" hangingPunct="0">
        <a:spcBef>
          <a:spcPct val="20000"/>
        </a:spcBef>
        <a:spcAft>
          <a:spcPct val="0"/>
        </a:spcAft>
        <a:buClr>
          <a:srgbClr val="1E7FB8"/>
        </a:buClr>
        <a:buFont typeface="Arial" charset="0"/>
        <a:buChar char="–"/>
        <a:defRPr sz="2100" kern="1200">
          <a:solidFill>
            <a:srgbClr val="000066"/>
          </a:solidFill>
          <a:latin typeface="+mn-lt"/>
          <a:ea typeface="Arial" charset="0"/>
          <a:cs typeface="+mn-cs"/>
        </a:defRPr>
      </a:lvl2pPr>
      <a:lvl3pPr marL="1255713" indent="-269875" algn="l" defTabSz="912813" rtl="0" eaLnBrk="0" fontAlgn="base" hangingPunct="0">
        <a:spcBef>
          <a:spcPct val="20000"/>
        </a:spcBef>
        <a:spcAft>
          <a:spcPct val="0"/>
        </a:spcAft>
        <a:buClr>
          <a:srgbClr val="1E7FB8"/>
        </a:buClr>
        <a:buChar char="•"/>
        <a:defRPr sz="2100" kern="1200">
          <a:solidFill>
            <a:srgbClr val="000066"/>
          </a:solidFill>
          <a:latin typeface="Arial Narrow" pitchFamily="34" charset="0"/>
          <a:ea typeface="Arial" charset="0"/>
          <a:cs typeface="+mn-cs"/>
        </a:defRPr>
      </a:lvl3pPr>
      <a:lvl4pPr marL="1663700" indent="-225425" algn="l" defTabSz="912813" rtl="0" eaLnBrk="0" fontAlgn="base" hangingPunct="0">
        <a:spcBef>
          <a:spcPct val="20000"/>
        </a:spcBef>
        <a:spcAft>
          <a:spcPct val="0"/>
        </a:spcAft>
        <a:buClr>
          <a:srgbClr val="1E7FB8"/>
        </a:buClr>
        <a:buChar char="–"/>
        <a:defRPr sz="2100" kern="1200">
          <a:solidFill>
            <a:srgbClr val="000066"/>
          </a:solidFill>
          <a:latin typeface="Arial Narrow" pitchFamily="34" charset="0"/>
          <a:ea typeface="Arial" charset="0"/>
          <a:cs typeface="+mn-cs"/>
        </a:defRPr>
      </a:lvl4pPr>
      <a:lvl5pPr marL="1987550" indent="-144463" algn="r" defTabSz="912813" rtl="1" eaLnBrk="0" fontAlgn="base" hangingPunct="0">
        <a:spcBef>
          <a:spcPct val="20000"/>
        </a:spcBef>
        <a:spcAft>
          <a:spcPct val="0"/>
        </a:spcAft>
        <a:buChar char="»"/>
        <a:defRPr sz="2000" kern="1200">
          <a:solidFill>
            <a:srgbClr val="000066"/>
          </a:solidFill>
          <a:latin typeface="+mn-lt"/>
          <a:ea typeface="Arial"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1588" y="0"/>
            <a:ext cx="9144000" cy="6858000"/>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47" tIns="40075" rIns="80147" bIns="40075" anchor="ctr"/>
          <a:lstStyle>
            <a:lvl1pPr eaLnBrk="0" hangingPunct="0">
              <a:defRPr sz="3900" b="1">
                <a:solidFill>
                  <a:srgbClr val="000066"/>
                </a:solidFill>
                <a:latin typeface="Arial" charset="0"/>
                <a:ea typeface="MS PGothic" pitchFamily="34" charset="-128"/>
              </a:defRPr>
            </a:lvl1pPr>
            <a:lvl2pPr marL="742950" indent="-285750" eaLnBrk="0" hangingPunct="0">
              <a:defRPr sz="3900" b="1">
                <a:solidFill>
                  <a:srgbClr val="000066"/>
                </a:solidFill>
                <a:latin typeface="Arial" charset="0"/>
                <a:ea typeface="MS PGothic" pitchFamily="34" charset="-128"/>
              </a:defRPr>
            </a:lvl2pPr>
            <a:lvl3pPr marL="1143000" indent="-228600" eaLnBrk="0" hangingPunct="0">
              <a:defRPr sz="3900" b="1">
                <a:solidFill>
                  <a:srgbClr val="000066"/>
                </a:solidFill>
                <a:latin typeface="Arial" charset="0"/>
                <a:ea typeface="MS PGothic" pitchFamily="34" charset="-128"/>
              </a:defRPr>
            </a:lvl3pPr>
            <a:lvl4pPr marL="1600200" indent="-228600" eaLnBrk="0" hangingPunct="0">
              <a:defRPr sz="3900" b="1">
                <a:solidFill>
                  <a:srgbClr val="000066"/>
                </a:solidFill>
                <a:latin typeface="Arial" charset="0"/>
                <a:ea typeface="MS PGothic" pitchFamily="34" charset="-128"/>
              </a:defRPr>
            </a:lvl4pPr>
            <a:lvl5pPr marL="2057400" indent="-228600" eaLnBrk="0" hangingPunct="0">
              <a:defRPr sz="3900" b="1">
                <a:solidFill>
                  <a:srgbClr val="000066"/>
                </a:solidFill>
                <a:latin typeface="Arial" charset="0"/>
                <a:ea typeface="MS PGothic" pitchFamily="34" charset="-128"/>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defRPr>
            </a:lvl9pPr>
          </a:lstStyle>
          <a:p>
            <a:pPr eaLnBrk="1" fontAlgn="base" hangingPunct="1">
              <a:spcBef>
                <a:spcPct val="50000"/>
              </a:spcBef>
              <a:spcAft>
                <a:spcPct val="0"/>
              </a:spcAft>
              <a:defRPr/>
            </a:pPr>
            <a:endParaRPr lang="en-US" altLang="en-US" sz="3400" dirty="0" smtClean="0"/>
          </a:p>
        </p:txBody>
      </p:sp>
      <p:sp>
        <p:nvSpPr>
          <p:cNvPr id="1026"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FAA26D3D-D897-4be2-8F04-BA451C77F1D7}"/>
          </a:extLst>
        </p:spPr>
        <p:txBody>
          <a:bodyPr vert="horz" wrap="square" lIns="0" tIns="0" rIns="0" bIns="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2"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Tree>
    <p:extLst>
      <p:ext uri="{BB962C8B-B14F-4D97-AF65-F5344CB8AC3E}">
        <p14:creationId xmlns:p14="http://schemas.microsoft.com/office/powerpoint/2010/main" val="1451965090"/>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hf hdr="0" ftr="0" dt="0"/>
  <p:txStyles>
    <p:titleStyle>
      <a:lvl1pPr algn="ctr" defTabSz="912813" rtl="0" eaLnBrk="0" fontAlgn="base" hangingPunct="0">
        <a:spcBef>
          <a:spcPct val="0"/>
        </a:spcBef>
        <a:spcAft>
          <a:spcPct val="0"/>
        </a:spcAft>
        <a:defRPr sz="3500" b="1" kern="1200">
          <a:solidFill>
            <a:srgbClr val="000066"/>
          </a:solidFill>
          <a:latin typeface="+mj-lt"/>
          <a:ea typeface="+mj-ea"/>
          <a:cs typeface="+mj-cs"/>
        </a:defRPr>
      </a:lvl1pPr>
      <a:lvl2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457200"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6pPr>
      <a:lvl7pPr marL="914400"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7pPr>
      <a:lvl8pPr marL="1371600"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8pPr>
      <a:lvl9pPr marL="1828800"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9pPr>
    </p:titleStyle>
    <p:bodyStyle>
      <a:lvl1pPr marL="341313" indent="-341313" algn="l" defTabSz="912813" rtl="0" eaLnBrk="0" fontAlgn="base" hangingPunct="0">
        <a:spcBef>
          <a:spcPct val="80000"/>
        </a:spcBef>
        <a:spcAft>
          <a:spcPct val="0"/>
        </a:spcAft>
        <a:buClr>
          <a:srgbClr val="1E7FB8"/>
        </a:buClr>
        <a:buFont typeface="Wingdings" pitchFamily="2" charset="2"/>
        <a:buChar char="l"/>
        <a:defRPr sz="2500" kern="1200">
          <a:solidFill>
            <a:srgbClr val="000066"/>
          </a:solidFill>
          <a:latin typeface="+mn-lt"/>
          <a:ea typeface="+mn-ea"/>
          <a:cs typeface="+mn-cs"/>
        </a:defRPr>
      </a:lvl1pPr>
      <a:lvl2pPr marL="804863" indent="-280988" algn="l" defTabSz="912813" rtl="0" eaLnBrk="0" fontAlgn="base" hangingPunct="0">
        <a:spcBef>
          <a:spcPct val="20000"/>
        </a:spcBef>
        <a:spcAft>
          <a:spcPct val="0"/>
        </a:spcAft>
        <a:buClr>
          <a:srgbClr val="1E7FB8"/>
        </a:buClr>
        <a:buFont typeface="Arial" charset="0"/>
        <a:buChar char="–"/>
        <a:defRPr sz="2100" kern="1200">
          <a:solidFill>
            <a:srgbClr val="000066"/>
          </a:solidFill>
          <a:latin typeface="+mn-lt"/>
          <a:ea typeface="Arial" charset="0"/>
          <a:cs typeface="+mn-cs"/>
        </a:defRPr>
      </a:lvl2pPr>
      <a:lvl3pPr marL="1255713" indent="-269875" algn="l" defTabSz="912813" rtl="0" eaLnBrk="0" fontAlgn="base" hangingPunct="0">
        <a:spcBef>
          <a:spcPct val="20000"/>
        </a:spcBef>
        <a:spcAft>
          <a:spcPct val="0"/>
        </a:spcAft>
        <a:buClr>
          <a:srgbClr val="1E7FB8"/>
        </a:buClr>
        <a:buChar char="•"/>
        <a:defRPr sz="2100" kern="1200">
          <a:solidFill>
            <a:srgbClr val="000066"/>
          </a:solidFill>
          <a:latin typeface="Arial Narrow" pitchFamily="34" charset="0"/>
          <a:ea typeface="Arial" charset="0"/>
          <a:cs typeface="+mn-cs"/>
        </a:defRPr>
      </a:lvl3pPr>
      <a:lvl4pPr marL="1663700" indent="-225425" algn="l" defTabSz="912813" rtl="0" eaLnBrk="0" fontAlgn="base" hangingPunct="0">
        <a:spcBef>
          <a:spcPct val="20000"/>
        </a:spcBef>
        <a:spcAft>
          <a:spcPct val="0"/>
        </a:spcAft>
        <a:buClr>
          <a:srgbClr val="1E7FB8"/>
        </a:buClr>
        <a:buChar char="–"/>
        <a:defRPr sz="2100" kern="1200">
          <a:solidFill>
            <a:srgbClr val="000066"/>
          </a:solidFill>
          <a:latin typeface="Arial Narrow" pitchFamily="34" charset="0"/>
          <a:ea typeface="Arial" charset="0"/>
          <a:cs typeface="+mn-cs"/>
        </a:defRPr>
      </a:lvl4pPr>
      <a:lvl5pPr marL="1987550" indent="-144463" algn="r" defTabSz="912813" rtl="1" eaLnBrk="0" fontAlgn="base" hangingPunct="0">
        <a:spcBef>
          <a:spcPct val="20000"/>
        </a:spcBef>
        <a:spcAft>
          <a:spcPct val="0"/>
        </a:spcAft>
        <a:buChar char="»"/>
        <a:defRPr sz="2000" kern="1200">
          <a:solidFill>
            <a:srgbClr val="000066"/>
          </a:solidFill>
          <a:latin typeface="+mn-lt"/>
          <a:ea typeface="Arial"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5800" y="1844824"/>
            <a:ext cx="7772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912813" eaLnBrk="0" fontAlgn="base" hangingPunct="0">
              <a:lnSpc>
                <a:spcPct val="90000"/>
              </a:lnSpc>
              <a:spcBef>
                <a:spcPct val="80000"/>
              </a:spcBef>
              <a:spcAft>
                <a:spcPct val="0"/>
              </a:spcAft>
            </a:pPr>
            <a:r>
              <a:rPr lang="fr-FR" sz="3200" b="1" dirty="0" smtClean="0">
                <a:solidFill>
                  <a:schemeClr val="bg1"/>
                </a:solidFill>
                <a:latin typeface="Arial" charset="0"/>
              </a:rPr>
              <a:t>Module 1</a:t>
            </a:r>
          </a:p>
          <a:p>
            <a:pPr algn="ctr" defTabSz="912813" eaLnBrk="0" fontAlgn="base" hangingPunct="0">
              <a:lnSpc>
                <a:spcPct val="90000"/>
              </a:lnSpc>
              <a:spcBef>
                <a:spcPct val="80000"/>
              </a:spcBef>
              <a:spcAft>
                <a:spcPct val="0"/>
              </a:spcAft>
            </a:pPr>
            <a:r>
              <a:rPr lang="fr-FR" sz="3200" b="1" dirty="0" smtClean="0">
                <a:solidFill>
                  <a:schemeClr val="bg1"/>
                </a:solidFill>
                <a:latin typeface="Arial" charset="0"/>
              </a:rPr>
              <a:t>Présentation des fondements de l'éradication de la poliomyélite et du vaccin antipoliomyélitique inactivé</a:t>
            </a:r>
            <a:r>
              <a:rPr lang="fr-FR" dirty="0" smtClean="0"/>
              <a:t> </a:t>
            </a:r>
            <a:endParaRPr lang="fr-FR" sz="3200" b="1" dirty="0">
              <a:solidFill>
                <a:schemeClr val="bg1"/>
              </a:solidFill>
              <a:latin typeface="Arial" charset="0"/>
              <a:ea typeface="MS PGothic" pitchFamily="34" charset="-128"/>
              <a:cs typeface="Arial" charset="0"/>
            </a:endParaRPr>
          </a:p>
        </p:txBody>
      </p:sp>
      <p:sp>
        <p:nvSpPr>
          <p:cNvPr id="5" name="Text Box 3"/>
          <p:cNvSpPr txBox="1">
            <a:spLocks noChangeArrowheads="1"/>
          </p:cNvSpPr>
          <p:nvPr/>
        </p:nvSpPr>
        <p:spPr>
          <a:xfrm>
            <a:off x="685800" y="404813"/>
            <a:ext cx="7772400" cy="863600"/>
          </a:xfrm>
          <a:prstGeom prst="rect">
            <a:avLst/>
          </a:prstGeom>
          <a:noFill/>
          <a:ln/>
        </p:spPr>
        <p:txBody>
          <a:bodyPr/>
          <a:lstStyle>
            <a:lvl1pPr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ctr" rtl="0" eaLnBrk="1" hangingPunct="1"/>
            <a:r>
              <a:rPr lang="fr-FR" sz="2400" dirty="0" smtClean="0">
                <a:solidFill>
                  <a:srgbClr val="FFFFFF"/>
                </a:solidFill>
              </a:rPr>
              <a:t>Formation à l'introduction du vaccin antipoliomyélitique inactivé (VPI)</a:t>
            </a:r>
            <a:endParaRPr lang="fr-FR" sz="3500" dirty="0">
              <a:effectLst>
                <a:outerShdw blurRad="38100" dist="38100" dir="2700000" algn="tl">
                  <a:srgbClr val="C0C0C0"/>
                </a:outerShdw>
              </a:effectLst>
            </a:endParaRPr>
          </a:p>
        </p:txBody>
      </p:sp>
      <p:pic>
        <p:nvPicPr>
          <p:cNvPr id="2" name="Picture 2" descr="H:\Béatrice\Logo White Horizontal F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48336"/>
            <a:ext cx="762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29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idx="4294967295"/>
          </p:nvPr>
        </p:nvSpPr>
        <p:spPr>
          <a:xfrm>
            <a:off x="228600" y="304800"/>
            <a:ext cx="8763000" cy="819944"/>
          </a:xfrm>
        </p:spPr>
        <p:txBody>
          <a:bodyPr>
            <a:normAutofit fontScale="90000"/>
          </a:bodyPr>
          <a:lstStyle/>
          <a:p>
            <a:r>
              <a:rPr lang="fr-FR" dirty="0" smtClean="0"/>
              <a:t>Poliovirus sauvages et cas de poliomyélite associés au vaccin (2009-2014*)</a:t>
            </a:r>
            <a:endParaRPr lang="fr-FR" noProof="0" dirty="0">
              <a:solidFill>
                <a:srgbClr val="FF0000"/>
              </a:solidFill>
              <a:latin typeface="Gill Sans MT" pitchFamily="34" charset="0"/>
            </a:endParaRPr>
          </a:p>
        </p:txBody>
      </p:sp>
      <p:pic>
        <p:nvPicPr>
          <p:cNvPr id="1229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991" t="2377" r="1810" b="14371"/>
          <a:stretch>
            <a:fillRect/>
          </a:stretch>
        </p:blipFill>
        <p:spPr bwMode="auto">
          <a:xfrm>
            <a:off x="3473450" y="1916113"/>
            <a:ext cx="5627688" cy="2925762"/>
          </a:xfrm>
          <a:prstGeom prst="rect">
            <a:avLst/>
          </a:prstGeom>
          <a:noFill/>
          <a:ln>
            <a:noFill/>
          </a:ln>
          <a:effectLst/>
          <a:extLst>
            <a:ext uri="{909E8E84-426E-40DD-AFC4-6F175D3DCCD1}">
              <a14:hiddenFill xmlns:a14="http://schemas.microsoft.com/office/drawing/2010/main">
                <a:solidFill>
                  <a:srgbClr val="FBDF53"/>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sp>
        <p:nvSpPr>
          <p:cNvPr id="2" name="AutoShape 5"/>
          <p:cNvSpPr/>
          <p:nvPr/>
        </p:nvSpPr>
        <p:spPr bwMode="auto">
          <a:xfrm>
            <a:off x="6588125" y="4918086"/>
            <a:ext cx="2351088" cy="646331"/>
          </a:xfrm>
          <a:prstGeom prst="notchedRightArrow">
            <a:avLst>
              <a:gd name="adj1" fmla="val 99946"/>
              <a:gd name="adj2" fmla="val 50000"/>
            </a:avLst>
          </a:prstGeom>
          <a:solidFill>
            <a:srgbClr val="C00000"/>
          </a:solidFill>
          <a:ln>
            <a:noFill/>
          </a:ln>
          <a:effectLst>
            <a:outerShdw blurRad="50800" dist="38100" dir="2700000" algn="tl" rotWithShape="0">
              <a:prstClr val="black">
                <a:alpha val="40000"/>
              </a:prstClr>
            </a:outerShdw>
          </a:effectLst>
          <a:extLst/>
        </p:spPr>
        <p:txBody>
          <a:bodyPr anchor="ctr">
            <a:spAutoFit/>
          </a:bodyPr>
          <a:lstStyle/>
          <a:p>
            <a:pPr algn="ctr" defTabSz="1042988" fontAlgn="base">
              <a:spcBef>
                <a:spcPct val="50000"/>
              </a:spcBef>
              <a:spcAft>
                <a:spcPct val="0"/>
              </a:spcAft>
            </a:pPr>
            <a:r>
              <a:rPr lang="fr-FR" sz="1200" b="1" dirty="0" smtClean="0">
                <a:solidFill>
                  <a:schemeClr val="bg1"/>
                </a:solidFill>
                <a:latin typeface="Gill Sans MT" pitchFamily="34" charset="0"/>
              </a:rPr>
              <a:t>Après l'interruption de la transmission de  poliovirus sauvages </a:t>
            </a:r>
            <a:endParaRPr lang="fr-FR" sz="1200" b="1" dirty="0">
              <a:solidFill>
                <a:schemeClr val="bg1"/>
              </a:solidFill>
              <a:latin typeface="Gill Sans MT" pitchFamily="34" charset="0"/>
              <a:ea typeface="MS PGothic" pitchFamily="34" charset="-128"/>
              <a:cs typeface="Arial" charset="0"/>
            </a:endParaRPr>
          </a:p>
        </p:txBody>
      </p:sp>
      <p:sp>
        <p:nvSpPr>
          <p:cNvPr id="8" name="Rectangle 2"/>
          <p:cNvSpPr>
            <a:spLocks noChangeArrowheads="1"/>
          </p:cNvSpPr>
          <p:nvPr/>
        </p:nvSpPr>
        <p:spPr bwMode="auto">
          <a:xfrm>
            <a:off x="476664" y="1911858"/>
            <a:ext cx="2952328"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900" b="1">
                <a:solidFill>
                  <a:srgbClr val="000066"/>
                </a:solidFill>
                <a:latin typeface="Arial" charset="0"/>
                <a:ea typeface="MS PGothic" pitchFamily="34" charset="-128"/>
              </a:defRPr>
            </a:lvl1pPr>
            <a:lvl2pPr marL="742950" indent="-285750" eaLnBrk="0" hangingPunct="0">
              <a:defRPr sz="3900" b="1">
                <a:solidFill>
                  <a:srgbClr val="000066"/>
                </a:solidFill>
                <a:latin typeface="Arial" charset="0"/>
                <a:ea typeface="MS PGothic" pitchFamily="34" charset="-128"/>
              </a:defRPr>
            </a:lvl2pPr>
            <a:lvl3pPr marL="1143000" indent="-228600" eaLnBrk="0" hangingPunct="0">
              <a:defRPr sz="3900" b="1">
                <a:solidFill>
                  <a:srgbClr val="000066"/>
                </a:solidFill>
                <a:latin typeface="Arial" charset="0"/>
                <a:ea typeface="MS PGothic" pitchFamily="34" charset="-128"/>
              </a:defRPr>
            </a:lvl3pPr>
            <a:lvl4pPr marL="1600200" indent="-228600" eaLnBrk="0" hangingPunct="0">
              <a:defRPr sz="3900" b="1">
                <a:solidFill>
                  <a:srgbClr val="000066"/>
                </a:solidFill>
                <a:latin typeface="Arial" charset="0"/>
                <a:ea typeface="MS PGothic" pitchFamily="34" charset="-128"/>
              </a:defRPr>
            </a:lvl4pPr>
            <a:lvl5pPr marL="2057400" indent="-228600" eaLnBrk="0" hangingPunct="0">
              <a:defRPr sz="3900" b="1">
                <a:solidFill>
                  <a:srgbClr val="000066"/>
                </a:solidFill>
                <a:latin typeface="Arial" charset="0"/>
                <a:ea typeface="MS PGothic" pitchFamily="34" charset="-128"/>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defRPr>
            </a:lvl9pPr>
          </a:lstStyle>
          <a:p>
            <a:pPr eaLnBrk="1" hangingPunct="1"/>
            <a:r>
              <a:rPr lang="fr-FR" altLang="en-US" sz="1700" b="0" dirty="0" smtClean="0"/>
              <a:t>Grâce au VPO, les cas de poliomyélite causée par des poliovirus sauvages ont diminué.</a:t>
            </a:r>
          </a:p>
          <a:p>
            <a:pPr eaLnBrk="1" hangingPunct="1"/>
            <a:endParaRPr lang="fr-FR" altLang="en-US" sz="1700" b="0" dirty="0" smtClean="0"/>
          </a:p>
          <a:p>
            <a:pPr eaLnBrk="1" hangingPunct="1"/>
            <a:endParaRPr lang="fr-FR" altLang="en-US" sz="1700" b="0" dirty="0" smtClean="0"/>
          </a:p>
          <a:p>
            <a:pPr eaLnBrk="1" hangingPunct="1"/>
            <a:r>
              <a:rPr lang="fr-FR" altLang="en-US" sz="1700" b="0" dirty="0" smtClean="0"/>
              <a:t>Toutefois, le nombre de cas de poliomyélite actuellement liés au VPO est supérieur au nombre de cas causés par les poliovirus sauvages. </a:t>
            </a:r>
            <a:endParaRPr lang="fr-FR" altLang="en-US" sz="1700" b="0" dirty="0"/>
          </a:p>
        </p:txBody>
      </p:sp>
      <p:sp>
        <p:nvSpPr>
          <p:cNvPr id="3" name="2 CuadroTexto"/>
          <p:cNvSpPr txBox="1"/>
          <p:nvPr/>
        </p:nvSpPr>
        <p:spPr>
          <a:xfrm>
            <a:off x="7020272" y="1927865"/>
            <a:ext cx="1872208" cy="461665"/>
          </a:xfrm>
          <a:prstGeom prst="rect">
            <a:avLst/>
          </a:prstGeom>
          <a:solidFill>
            <a:schemeClr val="bg1"/>
          </a:solidFill>
        </p:spPr>
        <p:txBody>
          <a:bodyPr wrap="square" lIns="0" rIns="0" rtlCol="0">
            <a:spAutoFit/>
          </a:bodyPr>
          <a:lstStyle/>
          <a:p>
            <a:r>
              <a:rPr lang="fr-FR" sz="1200" dirty="0" smtClean="0">
                <a:latin typeface="Gill Sans MT" panose="020B0604020202020204" charset="0"/>
              </a:rPr>
              <a:t>Cas résultant de poliovirus sauvages </a:t>
            </a:r>
            <a:endParaRPr lang="fr-FR" sz="1200" dirty="0">
              <a:latin typeface="Gill Sans MT" panose="020B0604020202020204" charset="0"/>
            </a:endParaRPr>
          </a:p>
        </p:txBody>
      </p:sp>
      <p:sp>
        <p:nvSpPr>
          <p:cNvPr id="9" name="8 CuadroTexto"/>
          <p:cNvSpPr txBox="1"/>
          <p:nvPr/>
        </p:nvSpPr>
        <p:spPr>
          <a:xfrm>
            <a:off x="7020272" y="2391271"/>
            <a:ext cx="1872208" cy="461665"/>
          </a:xfrm>
          <a:prstGeom prst="rect">
            <a:avLst/>
          </a:prstGeom>
          <a:solidFill>
            <a:schemeClr val="bg1"/>
          </a:solidFill>
        </p:spPr>
        <p:txBody>
          <a:bodyPr wrap="square" lIns="0" rIns="0" rtlCol="0">
            <a:spAutoFit/>
          </a:bodyPr>
          <a:lstStyle/>
          <a:p>
            <a:r>
              <a:rPr lang="fr-FR" sz="1200" dirty="0" smtClean="0">
                <a:latin typeface="Gill Sans MT" panose="020B0604020202020204" charset="0"/>
              </a:rPr>
              <a:t>Cas associés au VPO (PPAV et PVDVc)</a:t>
            </a:r>
            <a:endParaRPr lang="fr-FR" sz="1200" dirty="0">
              <a:latin typeface="Gill Sans MT" panose="020B0604020202020204" charset="0"/>
            </a:endParaRPr>
          </a:p>
        </p:txBody>
      </p:sp>
      <p:sp>
        <p:nvSpPr>
          <p:cNvPr id="10" name="9 CuadroTexto"/>
          <p:cNvSpPr txBox="1"/>
          <p:nvPr/>
        </p:nvSpPr>
        <p:spPr>
          <a:xfrm rot="16200000">
            <a:off x="2900930" y="3240494"/>
            <a:ext cx="1480964" cy="276999"/>
          </a:xfrm>
          <a:prstGeom prst="rect">
            <a:avLst/>
          </a:prstGeom>
          <a:solidFill>
            <a:schemeClr val="bg1"/>
          </a:solidFill>
        </p:spPr>
        <p:txBody>
          <a:bodyPr wrap="square" lIns="0" rIns="0" rtlCol="0">
            <a:spAutoFit/>
          </a:bodyPr>
          <a:lstStyle/>
          <a:p>
            <a:pPr algn="ctr"/>
            <a:r>
              <a:rPr lang="fr-FR" sz="1200" dirty="0" smtClean="0">
                <a:latin typeface="Gill Sans MT" panose="020B0604020202020204" charset="0"/>
              </a:rPr>
              <a:t>Cas de poliomyélite </a:t>
            </a:r>
            <a:endParaRPr lang="fr-FR" sz="1200" dirty="0">
              <a:latin typeface="Gill Sans MT" panose="020B0604020202020204" charset="0"/>
            </a:endParaRPr>
          </a:p>
        </p:txBody>
      </p:sp>
      <p:sp>
        <p:nvSpPr>
          <p:cNvPr id="4" name="Rectangle 3"/>
          <p:cNvSpPr/>
          <p:nvPr/>
        </p:nvSpPr>
        <p:spPr bwMode="auto">
          <a:xfrm>
            <a:off x="6568197" y="4119476"/>
            <a:ext cx="216123" cy="49125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fr-FR" sz="3900" b="1" i="0" u="none" strike="noStrike" cap="none" normalizeH="0" baseline="0" dirty="0" smtClean="0">
              <a:ln>
                <a:noFill/>
              </a:ln>
              <a:solidFill>
                <a:srgbClr val="000066"/>
              </a:solidFill>
              <a:effectLst/>
              <a:latin typeface="Arial" charset="0"/>
              <a:ea typeface="MS PGothic" pitchFamily="34" charset="-128"/>
              <a:cs typeface="Arial" charset="0"/>
            </a:endParaRPr>
          </a:p>
        </p:txBody>
      </p:sp>
      <p:sp>
        <p:nvSpPr>
          <p:cNvPr id="5" name="TextBox 4"/>
          <p:cNvSpPr txBox="1"/>
          <p:nvPr/>
        </p:nvSpPr>
        <p:spPr>
          <a:xfrm>
            <a:off x="6500826" y="3897951"/>
            <a:ext cx="377026" cy="230832"/>
          </a:xfrm>
          <a:prstGeom prst="rect">
            <a:avLst/>
          </a:prstGeom>
          <a:noFill/>
        </p:spPr>
        <p:txBody>
          <a:bodyPr wrap="none" rtlCol="0">
            <a:spAutoFit/>
          </a:bodyPr>
          <a:lstStyle/>
          <a:p>
            <a:r>
              <a:rPr lang="fr-FR" sz="900" dirty="0" smtClean="0"/>
              <a:t>358</a:t>
            </a:r>
            <a:endParaRPr lang="fr-FR" sz="800" dirty="0"/>
          </a:p>
        </p:txBody>
      </p:sp>
      <p:sp>
        <p:nvSpPr>
          <p:cNvPr id="12" name="11 CuadroTexto"/>
          <p:cNvSpPr txBox="1"/>
          <p:nvPr/>
        </p:nvSpPr>
        <p:spPr>
          <a:xfrm>
            <a:off x="88483" y="5470670"/>
            <a:ext cx="4915565" cy="461665"/>
          </a:xfrm>
          <a:prstGeom prst="rect">
            <a:avLst/>
          </a:prstGeom>
          <a:solidFill>
            <a:schemeClr val="bg1"/>
          </a:solidFill>
        </p:spPr>
        <p:txBody>
          <a:bodyPr wrap="square" lIns="0" rIns="0" rtlCol="0">
            <a:spAutoFit/>
          </a:bodyPr>
          <a:lstStyle/>
          <a:p>
            <a:r>
              <a:rPr lang="fr-FR" sz="1200" dirty="0" smtClean="0">
                <a:latin typeface="Gill Sans MT" panose="020B0604020202020204" charset="0"/>
              </a:rPr>
              <a:t>PVDVc = poliovirus circulant dérivé du vaccin ; PPAV = poliomyélite paralytique associée à la vaccination ;  VPO = vaccin antipoliomyélitique oral.</a:t>
            </a:r>
            <a:endParaRPr lang="fr-FR" sz="1200" dirty="0">
              <a:latin typeface="Gill Sans MT" panose="020B0604020202020204" charset="0"/>
            </a:endParaRPr>
          </a:p>
        </p:txBody>
      </p:sp>
    </p:spTree>
    <p:extLst>
      <p:ext uri="{BB962C8B-B14F-4D97-AF65-F5344CB8AC3E}">
        <p14:creationId xmlns:p14="http://schemas.microsoft.com/office/powerpoint/2010/main" val="28814443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idx="4294967295"/>
          </p:nvPr>
        </p:nvSpPr>
        <p:spPr>
          <a:xfrm>
            <a:off x="323528" y="1428736"/>
            <a:ext cx="8497068" cy="4429156"/>
          </a:xfrm>
        </p:spPr>
        <p:txBody>
          <a:bodyPr>
            <a:normAutofit fontScale="92500" lnSpcReduction="20000"/>
          </a:bodyPr>
          <a:lstStyle/>
          <a:p>
            <a:pPr>
              <a:spcBef>
                <a:spcPts val="2000"/>
              </a:spcBef>
            </a:pPr>
            <a:r>
              <a:rPr lang="fr-FR" dirty="0" smtClean="0"/>
              <a:t>En mai 2012, l'Assemblée mondiale de la Santé de l'OMS a déclaré que l'éradication de la poliomyélite constitue une urgence de santé publique à travers le monde.</a:t>
            </a:r>
          </a:p>
          <a:p>
            <a:pPr>
              <a:spcBef>
                <a:spcPts val="2000"/>
              </a:spcBef>
            </a:pPr>
            <a:r>
              <a:rPr lang="fr-FR" dirty="0" smtClean="0"/>
              <a:t>Dans le cadre du plan destiné à débarrasser le monde de la poliomyélite, on a recommandé que </a:t>
            </a:r>
            <a:r>
              <a:rPr lang="fr-FR" b="1" u="sng" dirty="0" smtClean="0"/>
              <a:t>l'emploi du vaccin antipoliomyélitique oral (VPO) soit suspendu progressivement à travers le monde</a:t>
            </a:r>
            <a:r>
              <a:rPr lang="fr-FR" b="1" dirty="0" smtClean="0"/>
              <a:t>.</a:t>
            </a:r>
            <a:endParaRPr lang="fr-FR" sz="2000" noProof="0" dirty="0" smtClean="0">
              <a:latin typeface="Gill Sans MT" pitchFamily="34" charset="0"/>
            </a:endParaRPr>
          </a:p>
          <a:p>
            <a:pPr>
              <a:spcBef>
                <a:spcPts val="2000"/>
              </a:spcBef>
            </a:pPr>
            <a:r>
              <a:rPr lang="fr-FR" dirty="0" smtClean="0"/>
              <a:t>Le retrait du vaccin antipoliomyélitique oral se fera en deux phases, à commencer par le VPO de type 2. </a:t>
            </a:r>
          </a:p>
          <a:p>
            <a:pPr>
              <a:spcBef>
                <a:spcPts val="2000"/>
              </a:spcBef>
            </a:pPr>
            <a:r>
              <a:rPr lang="fr-FR" dirty="0" smtClean="0"/>
              <a:t>Le vaccin antipoliomyélitique oral de type 2 est porteur des deux risques, tant celui de la PPAV que celui de la PVDVc et il n'est plus nécessaire pour parvenir à l'éradication ; par conséquent, à terme, il sera retiré à travers le monde entier.</a:t>
            </a:r>
            <a:endParaRPr lang="fr-FR" sz="2000" noProof="0" dirty="0" smtClean="0">
              <a:latin typeface="Gill Sans MT" pitchFamily="34" charset="0"/>
            </a:endParaRPr>
          </a:p>
          <a:p>
            <a:pPr>
              <a:spcBef>
                <a:spcPts val="1800"/>
              </a:spcBef>
              <a:buFont typeface="Wingdings" pitchFamily="2" charset="2"/>
              <a:buNone/>
            </a:pPr>
            <a:endParaRPr lang="fr-FR" sz="2400" noProof="0" dirty="0">
              <a:latin typeface="Gill Sans MT" pitchFamily="34" charset="0"/>
            </a:endParaRPr>
          </a:p>
        </p:txBody>
      </p:sp>
      <p:sp>
        <p:nvSpPr>
          <p:cNvPr id="3" name="Rectangle 3"/>
          <p:cNvSpPr>
            <a:spLocks noGrp="1"/>
          </p:cNvSpPr>
          <p:nvPr>
            <p:ph type="title" idx="4294967295"/>
          </p:nvPr>
        </p:nvSpPr>
        <p:spPr/>
        <p:txBody>
          <a:bodyPr/>
          <a:lstStyle/>
          <a:p>
            <a:r>
              <a:rPr lang="fr-FR" noProof="0" dirty="0" smtClean="0">
                <a:latin typeface="Gill Sans MT" pitchFamily="34" charset="0"/>
              </a:rPr>
              <a:t>Plan d'éradication de la poliomyélite</a:t>
            </a:r>
            <a:endParaRPr lang="fr-FR" noProof="0" dirty="0">
              <a:latin typeface="Gill Sans MT" pitchFamily="34" charset="0"/>
            </a:endParaRPr>
          </a:p>
        </p:txBody>
      </p:sp>
    </p:spTree>
    <p:extLst>
      <p:ext uri="{BB962C8B-B14F-4D97-AF65-F5344CB8AC3E}">
        <p14:creationId xmlns:p14="http://schemas.microsoft.com/office/powerpoint/2010/main" val="1475099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idx="4294967295"/>
          </p:nvPr>
        </p:nvSpPr>
        <p:spPr>
          <a:xfrm>
            <a:off x="442913" y="1571611"/>
            <a:ext cx="8291512" cy="4421201"/>
          </a:xfrm>
        </p:spPr>
        <p:txBody>
          <a:bodyPr/>
          <a:lstStyle/>
          <a:p>
            <a:pPr marL="341313" lvl="1" indent="-341313">
              <a:spcBef>
                <a:spcPts val="1800"/>
              </a:spcBef>
              <a:buFont typeface="Wingdings" pitchFamily="2" charset="2"/>
              <a:buChar char="l"/>
            </a:pPr>
            <a:r>
              <a:rPr lang="fr-FR" sz="2200" dirty="0" smtClean="0"/>
              <a:t>Le Groupe stratégique consultatif d’experts sur la vaccination (SAGE) de l'OMS</a:t>
            </a:r>
            <a:r>
              <a:rPr lang="fr-FR" sz="2200" noProof="0" dirty="0" smtClean="0"/>
              <a:t> recommande que tous les pays introduisent </a:t>
            </a:r>
            <a:r>
              <a:rPr lang="fr-FR" sz="2200" b="1" noProof="0" dirty="0" smtClean="0"/>
              <a:t>au moins une dose de VPI </a:t>
            </a:r>
            <a:r>
              <a:rPr lang="fr-FR" sz="2200" dirty="0" smtClean="0"/>
              <a:t> </a:t>
            </a:r>
            <a:r>
              <a:rPr lang="fr-FR" sz="2200" noProof="0" dirty="0" smtClean="0"/>
              <a:t>dans leur </a:t>
            </a:r>
            <a:r>
              <a:rPr lang="fr-FR" sz="2200" dirty="0" smtClean="0"/>
              <a:t>calendrier national de vaccination </a:t>
            </a:r>
            <a:r>
              <a:rPr lang="fr-FR" sz="2200" noProof="0" dirty="0" smtClean="0"/>
              <a:t>d'ici à la fin 2015 avant que l'on commence à retirer </a:t>
            </a:r>
            <a:r>
              <a:rPr lang="fr-FR" sz="2200" dirty="0" smtClean="0"/>
              <a:t>le vaccin antipoliomyélitique oral de type 2. </a:t>
            </a:r>
            <a:endParaRPr lang="fr-FR" sz="2200" b="1" noProof="0" dirty="0" smtClean="0"/>
          </a:p>
          <a:p>
            <a:pPr marL="341313" lvl="1" indent="-341313">
              <a:spcBef>
                <a:spcPts val="1800"/>
              </a:spcBef>
              <a:buFont typeface="Wingdings" pitchFamily="2" charset="2"/>
              <a:buChar char="l"/>
            </a:pPr>
            <a:r>
              <a:rPr lang="fr-FR" sz="2200" dirty="0" smtClean="0">
                <a:solidFill>
                  <a:srgbClr val="002060"/>
                </a:solidFill>
              </a:rPr>
              <a:t>Cette mesure repose sur les arguments suivants : </a:t>
            </a:r>
          </a:p>
          <a:p>
            <a:pPr marL="630238" lvl="1" indent="-261938"/>
            <a:r>
              <a:rPr lang="fr-FR" sz="2200" dirty="0" smtClean="0">
                <a:solidFill>
                  <a:srgbClr val="002060"/>
                </a:solidFill>
              </a:rPr>
              <a:t>Contribuer à la phase finale de l'éradication de la poliomyélite.</a:t>
            </a:r>
          </a:p>
          <a:p>
            <a:pPr marL="630238" lvl="1" indent="-261938"/>
            <a:r>
              <a:rPr lang="fr-FR" sz="2200" dirty="0" smtClean="0">
                <a:solidFill>
                  <a:srgbClr val="002060"/>
                </a:solidFill>
              </a:rPr>
              <a:t>Réduire les risques associés au retrait du VPO.</a:t>
            </a:r>
          </a:p>
          <a:p>
            <a:pPr marL="630238" lvl="1" indent="-261938"/>
            <a:r>
              <a:rPr lang="fr-FR" sz="2200" dirty="0" smtClean="0">
                <a:solidFill>
                  <a:srgbClr val="002060"/>
                </a:solidFill>
              </a:rPr>
              <a:t>Maintenir l'immunité contre le virus de la poliomyélite de type 2 tandis que le VPO est retiré du marché mondial.</a:t>
            </a:r>
          </a:p>
          <a:p>
            <a:pPr marL="630238" lvl="1" indent="-261938"/>
            <a:endParaRPr lang="fr-FR" sz="2000" noProof="0" dirty="0" smtClean="0">
              <a:solidFill>
                <a:srgbClr val="00B050"/>
              </a:solidFill>
            </a:endParaRPr>
          </a:p>
        </p:txBody>
      </p:sp>
      <p:sp>
        <p:nvSpPr>
          <p:cNvPr id="3" name="Rectangle 3"/>
          <p:cNvSpPr>
            <a:spLocks noGrp="1"/>
          </p:cNvSpPr>
          <p:nvPr>
            <p:ph type="title" idx="4294967295"/>
          </p:nvPr>
        </p:nvSpPr>
        <p:spPr/>
        <p:txBody>
          <a:bodyPr/>
          <a:lstStyle/>
          <a:p>
            <a:r>
              <a:rPr lang="fr-FR" noProof="0" dirty="0" smtClean="0">
                <a:latin typeface="Gill Sans MT" pitchFamily="34" charset="0"/>
              </a:rPr>
              <a:t>Plan d'éradication de la poliomyélite (suite)</a:t>
            </a:r>
            <a:endParaRPr lang="fr-FR" noProof="0" dirty="0">
              <a:latin typeface="Gill Sans MT" pitchFamily="34" charset="0"/>
            </a:endParaRPr>
          </a:p>
        </p:txBody>
      </p:sp>
    </p:spTree>
    <p:extLst>
      <p:ext uri="{BB962C8B-B14F-4D97-AF65-F5344CB8AC3E}">
        <p14:creationId xmlns:p14="http://schemas.microsoft.com/office/powerpoint/2010/main" val="3971259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292080" y="4365106"/>
            <a:ext cx="3674082" cy="1341744"/>
            <a:chOff x="5668631" y="4149725"/>
            <a:chExt cx="3443668" cy="1712402"/>
          </a:xfrm>
        </p:grpSpPr>
        <p:pic>
          <p:nvPicPr>
            <p:cNvPr id="15373" name="Picture 7" descr="docto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4552" y="4149725"/>
              <a:ext cx="1517747" cy="992200"/>
            </a:xfrm>
            <a:prstGeom prst="rect">
              <a:avLst/>
            </a:prstGeom>
            <a:noFill/>
            <a:extLst>
              <a:ext uri="{909E8E84-426E-40DD-AFC4-6F175D3DCCD1}">
                <a14:hiddenFill xmlns:a14="http://schemas.microsoft.com/office/drawing/2010/main">
                  <a:solidFill>
                    <a:srgbClr val="FFFFFF"/>
                  </a:solidFill>
                </a14:hiddenFill>
              </a:ext>
            </a:extLst>
          </p:spPr>
        </p:pic>
        <p:sp>
          <p:nvSpPr>
            <p:cNvPr id="15372" name="Text Box 12"/>
            <p:cNvSpPr txBox="1">
              <a:spLocks noChangeArrowheads="1"/>
            </p:cNvSpPr>
            <p:nvPr/>
          </p:nvSpPr>
          <p:spPr bwMode="auto">
            <a:xfrm>
              <a:off x="5668631" y="4895839"/>
              <a:ext cx="3347864" cy="966288"/>
            </a:xfrm>
            <a:prstGeom prst="rect">
              <a:avLst/>
            </a:prstGeom>
            <a:noFill/>
            <a:ln w="9525">
              <a:solidFill>
                <a:schemeClr val="accent5">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ctr" eaLnBrk="1" hangingPunct="1">
                <a:lnSpc>
                  <a:spcPct val="80000"/>
                </a:lnSpc>
              </a:pPr>
              <a:r>
                <a:rPr lang="fr-FR" sz="1800" i="1" dirty="0" smtClean="0">
                  <a:solidFill>
                    <a:srgbClr val="FF0000"/>
                  </a:solidFill>
                  <a:latin typeface="+mn-lt"/>
                </a:rPr>
                <a:t>Les deux vaccins </a:t>
              </a:r>
              <a:r>
                <a:rPr lang="fr-FR" sz="1800" i="1" dirty="0" smtClean="0">
                  <a:solidFill>
                    <a:srgbClr val="002060"/>
                  </a:solidFill>
                  <a:latin typeface="+mn-lt"/>
                </a:rPr>
                <a:t>sont nécessaires pour</a:t>
              </a:r>
              <a:r>
                <a:rPr lang="fr-FR" sz="1800" dirty="0" smtClean="0">
                  <a:latin typeface="+mn-lt"/>
                </a:rPr>
                <a:t> </a:t>
              </a:r>
              <a:r>
                <a:rPr lang="fr-FR" sz="1800" i="1" dirty="0" smtClean="0">
                  <a:solidFill>
                    <a:srgbClr val="FF0000"/>
                  </a:solidFill>
                  <a:latin typeface="+mn-lt"/>
                </a:rPr>
                <a:t> éradiquer </a:t>
              </a:r>
              <a:r>
                <a:rPr lang="fr-FR" sz="1800" i="1" dirty="0" smtClean="0">
                  <a:latin typeface="+mn-lt"/>
                </a:rPr>
                <a:t>entièrement la poliomyélite !</a:t>
              </a:r>
              <a:endParaRPr lang="fr-FR" sz="1800" i="1" dirty="0">
                <a:latin typeface="+mn-lt"/>
              </a:endParaRPr>
            </a:p>
          </p:txBody>
        </p:sp>
      </p:grpSp>
      <p:sp>
        <p:nvSpPr>
          <p:cNvPr id="14338" name="Rectangle 3"/>
          <p:cNvSpPr>
            <a:spLocks noGrp="1" noChangeArrowheads="1"/>
          </p:cNvSpPr>
          <p:nvPr>
            <p:ph type="title" idx="4294967295"/>
          </p:nvPr>
        </p:nvSpPr>
        <p:spPr/>
        <p:txBody>
          <a:bodyPr/>
          <a:lstStyle/>
          <a:p>
            <a:r>
              <a:rPr lang="fr-FR" dirty="0" smtClean="0">
                <a:solidFill>
                  <a:srgbClr val="002060"/>
                </a:solidFill>
                <a:latin typeface="Gill Sans MT" pitchFamily="34" charset="0"/>
              </a:rPr>
              <a:t>Caractéristiques du vaccin antipoliomyélitique oral et du VPI</a:t>
            </a:r>
            <a:endParaRPr lang="fr-FR" dirty="0">
              <a:solidFill>
                <a:srgbClr val="002060"/>
              </a:solidFill>
              <a:latin typeface="Gill Sans MT" pitchFamily="34" charset="0"/>
            </a:endParaRPr>
          </a:p>
        </p:txBody>
      </p:sp>
      <p:graphicFrame>
        <p:nvGraphicFramePr>
          <p:cNvPr id="3" name="Group 4"/>
          <p:cNvGraphicFramePr>
            <a:graphicFrameLocks noGrp="1"/>
          </p:cNvGraphicFramePr>
          <p:nvPr>
            <p:ph idx="4294967295"/>
            <p:extLst>
              <p:ext uri="{D42A27DB-BD31-4B8C-83A1-F6EECF244321}">
                <p14:modId xmlns:p14="http://schemas.microsoft.com/office/powerpoint/2010/main" val="4112308158"/>
              </p:ext>
            </p:extLst>
          </p:nvPr>
        </p:nvGraphicFramePr>
        <p:xfrm>
          <a:off x="250825" y="1233488"/>
          <a:ext cx="8816975" cy="4157804"/>
        </p:xfrm>
        <a:graphic>
          <a:graphicData uri="http://schemas.openxmlformats.org/drawingml/2006/table">
            <a:tbl>
              <a:tblPr/>
              <a:tblGrid>
                <a:gridCol w="4408488"/>
                <a:gridCol w="4408487"/>
              </a:tblGrid>
              <a:tr h="454498">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rgbClr val="000066"/>
                          </a:solidFill>
                          <a:effectLst/>
                          <a:latin typeface="+mn-lt"/>
                        </a:rPr>
                        <a:t>Vaccin antipoliomyélitique oral (VPO)</a:t>
                      </a:r>
                    </a:p>
                  </a:txBody>
                  <a:tcPr marL="91446" marR="91446"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0100" rtl="0" eaLnBrk="1" fontAlgn="base" latinLnBrk="0" hangingPunct="1">
                        <a:lnSpc>
                          <a:spcPct val="100000"/>
                        </a:lnSpc>
                        <a:spcBef>
                          <a:spcPct val="0"/>
                        </a:spcBef>
                        <a:spcAft>
                          <a:spcPct val="0"/>
                        </a:spcAft>
                        <a:buClrTx/>
                        <a:buSzTx/>
                        <a:buFontTx/>
                        <a:buNone/>
                        <a:tabLst/>
                      </a:pPr>
                      <a:r>
                        <a:rPr kumimoji="0" lang="es-BO" sz="1600" b="1" i="0" u="none" strike="noStrike" cap="none" normalizeH="0" baseline="0" dirty="0" smtClean="0">
                          <a:ln>
                            <a:noFill/>
                          </a:ln>
                          <a:solidFill>
                            <a:srgbClr val="000066"/>
                          </a:solidFill>
                          <a:effectLst/>
                          <a:latin typeface="+mn-lt"/>
                        </a:rPr>
                        <a:t>Vaccin antipoliomyélitique inactivé (VPI)</a:t>
                      </a:r>
                    </a:p>
                  </a:txBody>
                  <a:tcPr marL="91446" marR="91446"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325339">
                <a:tc>
                  <a:txBody>
                    <a:bodyPr/>
                    <a:lstStyle/>
                    <a:p>
                      <a:pPr marL="166688" marR="0" lvl="1" indent="-166688" algn="l" defTabSz="914400" rtl="0" eaLnBrk="1" fontAlgn="base" latinLnBrk="0" hangingPunct="1">
                        <a:lnSpc>
                          <a:spcPct val="100000"/>
                        </a:lnSpc>
                        <a:spcBef>
                          <a:spcPct val="0"/>
                        </a:spcBef>
                        <a:spcAft>
                          <a:spcPct val="0"/>
                        </a:spcAft>
                        <a:buClrTx/>
                        <a:buSzTx/>
                        <a:buFont typeface="Arial" charset="0"/>
                        <a:buChar char="•"/>
                        <a:tabLst/>
                      </a:pPr>
                      <a:r>
                        <a:rPr kumimoji="0" lang="es-ES_tradnl" sz="1700" b="0" i="0" u="none" strike="noStrike" kern="1200" cap="none" normalizeH="0" baseline="0" dirty="0" smtClean="0">
                          <a:ln>
                            <a:noFill/>
                          </a:ln>
                          <a:solidFill>
                            <a:srgbClr val="000066"/>
                          </a:solidFill>
                          <a:effectLst/>
                          <a:latin typeface="+mn-lt"/>
                        </a:rPr>
                        <a:t>Virus vivants atténués (affaiblis).</a:t>
                      </a:r>
                    </a:p>
                    <a:p>
                      <a:pPr marL="166688" marR="0" lvl="1" indent="-166688" algn="l" defTabSz="914400" rtl="0" eaLnBrk="1" fontAlgn="base" latinLnBrk="0" hangingPunct="1">
                        <a:lnSpc>
                          <a:spcPct val="100000"/>
                        </a:lnSpc>
                        <a:spcBef>
                          <a:spcPct val="0"/>
                        </a:spcBef>
                        <a:spcAft>
                          <a:spcPct val="0"/>
                        </a:spcAft>
                        <a:buClrTx/>
                        <a:buSzTx/>
                        <a:buFont typeface="Arial" charset="0"/>
                        <a:buChar char="•"/>
                        <a:tabLst/>
                      </a:pPr>
                      <a:r>
                        <a:rPr kumimoji="0" lang="es-ES_tradnl" sz="1700" b="0" i="0" u="none" strike="noStrike" kern="1200" cap="none" normalizeH="0" baseline="0" dirty="0" smtClean="0">
                          <a:ln>
                            <a:noFill/>
                          </a:ln>
                          <a:solidFill>
                            <a:srgbClr val="000066"/>
                          </a:solidFill>
                          <a:effectLst/>
                          <a:latin typeface="+mn-lt"/>
                        </a:rPr>
                        <a:t>Est administré par </a:t>
                      </a:r>
                      <a:r>
                        <a:rPr kumimoji="0" lang="es-ES_tradnl" sz="1700" b="1" i="0" u="none" strike="noStrike" kern="1200" cap="none" normalizeH="0" baseline="0" dirty="0" smtClean="0">
                          <a:ln>
                            <a:noFill/>
                          </a:ln>
                          <a:solidFill>
                            <a:srgbClr val="000066"/>
                          </a:solidFill>
                          <a:effectLst/>
                          <a:latin typeface="+mn-lt"/>
                        </a:rPr>
                        <a:t>gouttes.</a:t>
                      </a:r>
                      <a:endParaRPr kumimoji="0" lang="fr-FR" sz="1700" b="0" i="0" u="none" strike="noStrike" cap="none" normalizeH="0" baseline="0" dirty="0" smtClean="0">
                        <a:ln>
                          <a:noFill/>
                        </a:ln>
                        <a:solidFill>
                          <a:srgbClr val="000066"/>
                        </a:solidFill>
                        <a:effectLst/>
                        <a:latin typeface="+mn-lt"/>
                        <a:ea typeface="MS PGothic" pitchFamily="34" charset="-128"/>
                        <a:cs typeface="Arial" charset="0"/>
                      </a:endParaRPr>
                    </a:p>
                    <a:p>
                      <a:pPr marL="166688" marR="0" lvl="1" indent="-166688" algn="l" defTabSz="914400" rtl="0" eaLnBrk="1" fontAlgn="base" latinLnBrk="0" hangingPunct="1">
                        <a:lnSpc>
                          <a:spcPct val="100000"/>
                        </a:lnSpc>
                        <a:spcBef>
                          <a:spcPct val="0"/>
                        </a:spcBef>
                        <a:spcAft>
                          <a:spcPct val="0"/>
                        </a:spcAft>
                        <a:buClrTx/>
                        <a:buSzTx/>
                        <a:buFont typeface="Arial" charset="0"/>
                        <a:buChar char="•"/>
                        <a:tabLst/>
                      </a:pPr>
                      <a:r>
                        <a:rPr kumimoji="0" lang="es-ES_tradnl" sz="1700" b="0" i="0" u="none" strike="noStrike" cap="none" normalizeH="0" baseline="0" dirty="0" smtClean="0">
                          <a:ln>
                            <a:noFill/>
                          </a:ln>
                          <a:solidFill>
                            <a:srgbClr val="000066"/>
                          </a:solidFill>
                          <a:effectLst/>
                          <a:latin typeface="+mn-lt"/>
                        </a:rPr>
                        <a:t>Très efficace, on lui doit  </a:t>
                      </a:r>
                    </a:p>
                    <a:p>
                      <a:pPr marL="166688" marR="0" lvl="1" indent="-166688" algn="l" defTabSz="914400" rtl="0" eaLnBrk="1" fontAlgn="base" latinLnBrk="0" hangingPunct="1">
                        <a:lnSpc>
                          <a:spcPct val="100000"/>
                        </a:lnSpc>
                        <a:spcBef>
                          <a:spcPct val="0"/>
                        </a:spcBef>
                        <a:spcAft>
                          <a:spcPct val="0"/>
                        </a:spcAft>
                        <a:buClrTx/>
                        <a:buSzTx/>
                        <a:buFont typeface="Arial" charset="0"/>
                        <a:buNone/>
                        <a:tabLst/>
                      </a:pPr>
                      <a:r>
                        <a:rPr kumimoji="0" lang="es-ES_tradnl" sz="1700" b="0" i="0" u="none" strike="noStrike" cap="none" normalizeH="0" baseline="0" dirty="0" smtClean="0">
                          <a:ln>
                            <a:noFill/>
                          </a:ln>
                          <a:solidFill>
                            <a:srgbClr val="000066"/>
                          </a:solidFill>
                          <a:effectLst/>
                          <a:latin typeface="+mn-lt"/>
                        </a:rPr>
                        <a:t>   l'éradication de la polio </a:t>
                      </a:r>
                    </a:p>
                    <a:p>
                      <a:pPr marL="166688" marR="0" lvl="1" indent="-166688" algn="l" defTabSz="914400" rtl="0" eaLnBrk="1" fontAlgn="base" latinLnBrk="0" hangingPunct="1">
                        <a:lnSpc>
                          <a:spcPct val="100000"/>
                        </a:lnSpc>
                        <a:spcBef>
                          <a:spcPct val="0"/>
                        </a:spcBef>
                        <a:spcAft>
                          <a:spcPct val="0"/>
                        </a:spcAft>
                        <a:buClrTx/>
                        <a:buSzTx/>
                        <a:buFont typeface="Arial" charset="0"/>
                        <a:buNone/>
                        <a:tabLst/>
                      </a:pPr>
                      <a:r>
                        <a:rPr kumimoji="0" lang="es-ES_tradnl" sz="1700" b="0" i="0" u="none" strike="noStrike" cap="none" normalizeH="0" baseline="0" dirty="0" smtClean="0">
                          <a:ln>
                            <a:noFill/>
                          </a:ln>
                          <a:solidFill>
                            <a:srgbClr val="000066"/>
                          </a:solidFill>
                          <a:effectLst/>
                          <a:latin typeface="+mn-lt"/>
                        </a:rPr>
                        <a:t>   dans la quasi-totalité des </a:t>
                      </a:r>
                    </a:p>
                    <a:p>
                      <a:pPr marL="166688" marR="0" lvl="1" indent="-166688" algn="l" defTabSz="914400" rtl="0" eaLnBrk="1" fontAlgn="base" latinLnBrk="0" hangingPunct="1">
                        <a:lnSpc>
                          <a:spcPct val="100000"/>
                        </a:lnSpc>
                        <a:spcBef>
                          <a:spcPct val="0"/>
                        </a:spcBef>
                        <a:spcAft>
                          <a:spcPct val="0"/>
                        </a:spcAft>
                        <a:buClrTx/>
                        <a:buSzTx/>
                        <a:buFont typeface="Arial" charset="0"/>
                        <a:buNone/>
                        <a:tabLst/>
                      </a:pPr>
                      <a:r>
                        <a:rPr kumimoji="0" lang="es-ES_tradnl" sz="1700" b="0" i="0" u="none" strike="noStrike" cap="none" normalizeH="0" baseline="0" dirty="0" smtClean="0">
                          <a:ln>
                            <a:noFill/>
                          </a:ln>
                          <a:solidFill>
                            <a:srgbClr val="000066"/>
                          </a:solidFill>
                          <a:effectLst/>
                          <a:latin typeface="+mn-lt"/>
                        </a:rPr>
                        <a:t>   pays en développement.</a:t>
                      </a:r>
                    </a:p>
                    <a:p>
                      <a:pPr marL="166688" marR="0" lvl="2" indent="-166688" algn="l" defTabSz="914400" rtl="0" eaLnBrk="1" fontAlgn="base" latinLnBrk="0" hangingPunct="1">
                        <a:lnSpc>
                          <a:spcPct val="100000"/>
                        </a:lnSpc>
                        <a:spcBef>
                          <a:spcPct val="0"/>
                        </a:spcBef>
                        <a:spcAft>
                          <a:spcPct val="0"/>
                        </a:spcAft>
                        <a:buClrTx/>
                        <a:buSzTx/>
                        <a:buFont typeface="Arial" charset="0"/>
                        <a:buChar char="•"/>
                        <a:tabLst/>
                      </a:pPr>
                      <a:r>
                        <a:rPr kumimoji="0" lang="es-ES_tradnl" sz="1700" b="0" i="0" u="none" strike="noStrike" cap="none" normalizeH="0" baseline="0" dirty="0" smtClean="0">
                          <a:ln>
                            <a:noFill/>
                          </a:ln>
                          <a:solidFill>
                            <a:srgbClr val="000066"/>
                          </a:solidFill>
                          <a:effectLst/>
                          <a:latin typeface="+mn-lt"/>
                        </a:rPr>
                        <a:t>Bon marché.</a:t>
                      </a:r>
                    </a:p>
                    <a:p>
                      <a:pPr marL="166688" marR="0" lvl="2" indent="-166688" algn="l" defTabSz="914400" rtl="0" eaLnBrk="1" fontAlgn="base" latinLnBrk="0" hangingPunct="1">
                        <a:lnSpc>
                          <a:spcPct val="100000"/>
                        </a:lnSpc>
                        <a:spcBef>
                          <a:spcPct val="0"/>
                        </a:spcBef>
                        <a:spcAft>
                          <a:spcPct val="0"/>
                        </a:spcAft>
                        <a:buClrTx/>
                        <a:buSzTx/>
                        <a:buFont typeface="Arial" charset="0"/>
                        <a:buChar char="•"/>
                        <a:tabLst/>
                      </a:pPr>
                      <a:r>
                        <a:rPr kumimoji="0" lang="es-ES_tradnl" sz="1700" b="0" i="0" u="none" strike="noStrike" cap="none" normalizeH="0" baseline="0" dirty="0" smtClean="0">
                          <a:ln>
                            <a:noFill/>
                          </a:ln>
                          <a:solidFill>
                            <a:srgbClr val="000066"/>
                          </a:solidFill>
                          <a:effectLst/>
                          <a:latin typeface="+mn-lt"/>
                        </a:rPr>
                        <a:t>Facile à administrer.</a:t>
                      </a:r>
                    </a:p>
                    <a:p>
                      <a:pPr marL="166688" marR="0" lvl="2" indent="-166688" algn="l" defTabSz="914400" rtl="0" eaLnBrk="1" fontAlgn="base" latinLnBrk="0" hangingPunct="1">
                        <a:lnSpc>
                          <a:spcPct val="100000"/>
                        </a:lnSpc>
                        <a:spcBef>
                          <a:spcPct val="0"/>
                        </a:spcBef>
                        <a:spcAft>
                          <a:spcPct val="0"/>
                        </a:spcAft>
                        <a:buClrTx/>
                        <a:buSzTx/>
                        <a:buFont typeface="Arial" charset="0"/>
                        <a:buChar char="•"/>
                        <a:tabLst/>
                      </a:pPr>
                      <a:r>
                        <a:rPr kumimoji="0" lang="es-ES_tradnl" sz="1700" b="0" i="0" u="none" strike="noStrike" cap="none" normalizeH="0" baseline="0" dirty="0" smtClean="0">
                          <a:ln>
                            <a:noFill/>
                          </a:ln>
                          <a:solidFill>
                            <a:srgbClr val="000066"/>
                          </a:solidFill>
                          <a:effectLst/>
                          <a:latin typeface="+mn-lt"/>
                        </a:rPr>
                        <a:t>Confère une immunité humorale et une immunité de la muqueuse.</a:t>
                      </a:r>
                    </a:p>
                    <a:p>
                      <a:pPr marL="166688" marR="0" lvl="2" indent="-166688" algn="l" defTabSz="914400" rtl="0" eaLnBrk="1" fontAlgn="base" latinLnBrk="0" hangingPunct="1">
                        <a:lnSpc>
                          <a:spcPct val="100000"/>
                        </a:lnSpc>
                        <a:spcBef>
                          <a:spcPct val="0"/>
                        </a:spcBef>
                        <a:spcAft>
                          <a:spcPct val="0"/>
                        </a:spcAft>
                        <a:buClrTx/>
                        <a:buSzTx/>
                        <a:buFont typeface="Arial" charset="0"/>
                        <a:buChar char="•"/>
                        <a:tabLst/>
                      </a:pPr>
                      <a:r>
                        <a:rPr kumimoji="0" lang="es-ES_tradnl" sz="1700" b="0" i="0" u="none" strike="noStrike" cap="none" normalizeH="0" baseline="0" dirty="0" smtClean="0">
                          <a:ln>
                            <a:noFill/>
                          </a:ln>
                          <a:solidFill>
                            <a:srgbClr val="000066"/>
                          </a:solidFill>
                          <a:effectLst/>
                          <a:latin typeface="+mn-lt"/>
                        </a:rPr>
                        <a:t>Meilleure immunité intestinale.</a:t>
                      </a:r>
                    </a:p>
                    <a:p>
                      <a:pPr marL="166688" marR="0" lvl="2" indent="-166688" algn="l" defTabSz="914400" rtl="0" eaLnBrk="1" fontAlgn="base" latinLnBrk="0" hangingPunct="1">
                        <a:lnSpc>
                          <a:spcPct val="100000"/>
                        </a:lnSpc>
                        <a:spcBef>
                          <a:spcPct val="0"/>
                        </a:spcBef>
                        <a:spcAft>
                          <a:spcPct val="0"/>
                        </a:spcAft>
                        <a:buClrTx/>
                        <a:buSzTx/>
                        <a:buFont typeface="Arial" charset="0"/>
                        <a:buChar char="•"/>
                        <a:tabLst/>
                      </a:pPr>
                      <a:r>
                        <a:rPr kumimoji="0" lang="es-ES_tradnl" sz="1700" b="0" i="0" u="none" strike="noStrike" cap="none" normalizeH="0" baseline="0" dirty="0" smtClean="0">
                          <a:ln>
                            <a:noFill/>
                          </a:ln>
                          <a:solidFill>
                            <a:srgbClr val="000066"/>
                          </a:solidFill>
                          <a:effectLst/>
                          <a:latin typeface="+mn-lt"/>
                        </a:rPr>
                        <a:t>Protège les contacts proches non vaccinés.</a:t>
                      </a:r>
                    </a:p>
                    <a:p>
                      <a:pPr marL="166688" marR="0" lvl="0" indent="-166688"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0066"/>
                        </a:solidFill>
                        <a:effectLst/>
                        <a:latin typeface="+mn-lt"/>
                        <a:ea typeface="MS PGothic" pitchFamily="34" charset="-128"/>
                        <a:cs typeface="Arial" charset="0"/>
                      </a:endParaRPr>
                    </a:p>
                  </a:txBody>
                  <a:tcPr marL="91446" marR="91446"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166688" marR="0" lvl="1" indent="-166688" algn="l" defTabSz="800100" rtl="0" eaLnBrk="1" fontAlgn="base" latinLnBrk="0" hangingPunct="1">
                        <a:lnSpc>
                          <a:spcPct val="100000"/>
                        </a:lnSpc>
                        <a:spcBef>
                          <a:spcPct val="0"/>
                        </a:spcBef>
                        <a:spcAft>
                          <a:spcPct val="0"/>
                        </a:spcAft>
                        <a:buClrTx/>
                        <a:buSzTx/>
                        <a:buFont typeface="Arial" charset="0"/>
                        <a:buChar char="•"/>
                        <a:tabLst/>
                      </a:pPr>
                      <a:r>
                        <a:rPr kumimoji="0" lang="es-ES_tradnl" sz="1700" b="0" i="0" u="none" strike="noStrike" kern="1200" cap="none" normalizeH="0" baseline="0" dirty="0" smtClean="0">
                          <a:ln>
                            <a:noFill/>
                          </a:ln>
                          <a:solidFill>
                            <a:srgbClr val="000066"/>
                          </a:solidFill>
                          <a:effectLst/>
                          <a:latin typeface="+mn-lt"/>
                        </a:rPr>
                        <a:t>Virus morts.</a:t>
                      </a:r>
                    </a:p>
                    <a:p>
                      <a:pPr marL="166688" marR="0" lvl="1" indent="-166688" algn="l" defTabSz="800100" rtl="0" eaLnBrk="1" fontAlgn="base" latinLnBrk="0" hangingPunct="1">
                        <a:lnSpc>
                          <a:spcPct val="100000"/>
                        </a:lnSpc>
                        <a:spcBef>
                          <a:spcPct val="0"/>
                        </a:spcBef>
                        <a:spcAft>
                          <a:spcPct val="0"/>
                        </a:spcAft>
                        <a:buClrTx/>
                        <a:buSzTx/>
                        <a:buFont typeface="Arial" charset="0"/>
                        <a:buChar char="•"/>
                        <a:tabLst/>
                      </a:pPr>
                      <a:r>
                        <a:rPr kumimoji="0" lang="es-ES_tradnl" sz="1700" b="0" i="0" u="none" strike="noStrike" kern="1200" cap="none" normalizeH="0" baseline="0" dirty="0" smtClean="0">
                          <a:ln>
                            <a:noFill/>
                          </a:ln>
                          <a:solidFill>
                            <a:srgbClr val="000066"/>
                          </a:solidFill>
                          <a:effectLst/>
                          <a:latin typeface="+mn-lt"/>
                        </a:rPr>
                        <a:t>Est administré par </a:t>
                      </a:r>
                      <a:r>
                        <a:rPr kumimoji="0" lang="es-ES_tradnl" sz="1700" b="1" i="0" u="none" strike="noStrike" kern="1200" cap="none" normalizeH="0" baseline="0" dirty="0" smtClean="0">
                          <a:ln>
                            <a:noFill/>
                          </a:ln>
                          <a:solidFill>
                            <a:srgbClr val="000066"/>
                          </a:solidFill>
                          <a:effectLst/>
                          <a:latin typeface="+mn-lt"/>
                        </a:rPr>
                        <a:t>injection.</a:t>
                      </a:r>
                      <a:endParaRPr kumimoji="0" lang="fr-FR" sz="1700" b="0" i="0" u="none" strike="noStrike" kern="1200" cap="none" normalizeH="0" baseline="0" dirty="0" smtClean="0">
                        <a:ln>
                          <a:noFill/>
                        </a:ln>
                        <a:solidFill>
                          <a:srgbClr val="000066"/>
                        </a:solidFill>
                        <a:effectLst/>
                        <a:latin typeface="+mn-lt"/>
                        <a:ea typeface="MS PGothic" pitchFamily="34" charset="-128"/>
                        <a:cs typeface="Arial" charset="0"/>
                      </a:endParaRPr>
                    </a:p>
                    <a:p>
                      <a:pPr marL="166688" marR="0" lvl="1" indent="-166688" algn="l" defTabSz="800100" rtl="0" eaLnBrk="1" fontAlgn="base" latinLnBrk="0" hangingPunct="1">
                        <a:lnSpc>
                          <a:spcPct val="100000"/>
                        </a:lnSpc>
                        <a:spcBef>
                          <a:spcPct val="0"/>
                        </a:spcBef>
                        <a:spcAft>
                          <a:spcPct val="0"/>
                        </a:spcAft>
                        <a:buClrTx/>
                        <a:buSzTx/>
                        <a:buFont typeface="Arial" charset="0"/>
                        <a:buChar char="•"/>
                        <a:tabLst/>
                      </a:pPr>
                      <a:r>
                        <a:rPr kumimoji="0" lang="es-ES_tradnl" sz="1700" b="0" i="0" u="none" strike="noStrike" cap="none" normalizeH="0" baseline="0" dirty="0" smtClean="0">
                          <a:ln>
                            <a:noFill/>
                          </a:ln>
                          <a:solidFill>
                            <a:srgbClr val="000066"/>
                          </a:solidFill>
                          <a:effectLst/>
                          <a:latin typeface="+mn-lt"/>
                        </a:rPr>
                        <a:t>Extrêmement</a:t>
                      </a:r>
                      <a:r>
                        <a:rPr kumimoji="0" lang="es-ES_tradnl" sz="1700" b="0" i="0" u="none" strike="noStrike" kern="1200" cap="none" normalizeH="0" baseline="0" dirty="0" smtClean="0">
                          <a:ln>
                            <a:noFill/>
                          </a:ln>
                          <a:solidFill>
                            <a:srgbClr val="000066"/>
                          </a:solidFill>
                          <a:effectLst/>
                          <a:latin typeface="+mn-lt"/>
                        </a:rPr>
                        <a:t> efficace et sûr.</a:t>
                      </a:r>
                    </a:p>
                    <a:p>
                      <a:pPr marL="166688" marR="0" lvl="1" indent="-166688" algn="l" defTabSz="800100" rtl="0" eaLnBrk="1" fontAlgn="base" latinLnBrk="0" hangingPunct="1">
                        <a:lnSpc>
                          <a:spcPct val="100000"/>
                        </a:lnSpc>
                        <a:spcBef>
                          <a:spcPct val="0"/>
                        </a:spcBef>
                        <a:spcAft>
                          <a:spcPct val="0"/>
                        </a:spcAft>
                        <a:buClrTx/>
                        <a:buSzTx/>
                        <a:buFont typeface="Arial" charset="0"/>
                        <a:buChar char="•"/>
                        <a:tabLst/>
                      </a:pPr>
                      <a:r>
                        <a:rPr kumimoji="0" lang="es-ES_tradnl" sz="1700" b="0" i="0" u="none" strike="noStrike" cap="none" normalizeH="0" baseline="0" dirty="0" smtClean="0">
                          <a:ln>
                            <a:noFill/>
                          </a:ln>
                          <a:solidFill>
                            <a:srgbClr val="000066"/>
                          </a:solidFill>
                          <a:effectLst/>
                          <a:latin typeface="+mn-lt"/>
                        </a:rPr>
                        <a:t>Est couramment utilisé</a:t>
                      </a:r>
                      <a:r>
                        <a:rPr dirty="0">
                          <a:latin typeface="+mn-lt"/>
                        </a:rPr>
                        <a:t/>
                      </a:r>
                      <a:br>
                        <a:rPr dirty="0">
                          <a:latin typeface="+mn-lt"/>
                        </a:rPr>
                      </a:br>
                      <a:r>
                        <a:rPr kumimoji="0" lang="es-ES_tradnl" sz="1700" b="0" i="0" u="none" strike="noStrike" cap="none" normalizeH="0" baseline="0" dirty="0" smtClean="0">
                          <a:ln>
                            <a:noFill/>
                          </a:ln>
                          <a:solidFill>
                            <a:srgbClr val="000066"/>
                          </a:solidFill>
                          <a:effectLst/>
                          <a:latin typeface="+mn-lt"/>
                        </a:rPr>
                        <a:t>dans les pays industrialisés.</a:t>
                      </a:r>
                    </a:p>
                    <a:p>
                      <a:pPr marL="166688" marR="0" lvl="1" indent="-166688" algn="l" defTabSz="800100" rtl="0" eaLnBrk="1" fontAlgn="base" latinLnBrk="0" hangingPunct="1">
                        <a:lnSpc>
                          <a:spcPct val="100000"/>
                        </a:lnSpc>
                        <a:spcBef>
                          <a:spcPct val="0"/>
                        </a:spcBef>
                        <a:spcAft>
                          <a:spcPct val="0"/>
                        </a:spcAft>
                        <a:buClrTx/>
                        <a:buSzTx/>
                        <a:buFont typeface="Arial" charset="0"/>
                        <a:buChar char="•"/>
                        <a:tabLst/>
                      </a:pPr>
                      <a:r>
                        <a:rPr kumimoji="0" lang="es-ES_tradnl" sz="1700" b="0" i="0" u="none" strike="noStrike" cap="none" normalizeH="0" baseline="0" dirty="0" smtClean="0">
                          <a:ln>
                            <a:noFill/>
                          </a:ln>
                          <a:solidFill>
                            <a:srgbClr val="000066"/>
                          </a:solidFill>
                          <a:effectLst/>
                          <a:latin typeface="+mn-lt"/>
                        </a:rPr>
                        <a:t>Plus cher que le vaccin</a:t>
                      </a:r>
                      <a:r>
                        <a:rPr dirty="0">
                          <a:latin typeface="+mn-lt"/>
                        </a:rPr>
                        <a:t/>
                      </a:r>
                      <a:br>
                        <a:rPr dirty="0">
                          <a:latin typeface="+mn-lt"/>
                        </a:rPr>
                      </a:br>
                      <a:r>
                        <a:rPr kumimoji="0" lang="es-ES_tradnl" sz="1700" b="0" i="0" u="none" strike="noStrike" cap="none" normalizeH="0" baseline="0" dirty="0" smtClean="0">
                          <a:ln>
                            <a:noFill/>
                          </a:ln>
                          <a:solidFill>
                            <a:srgbClr val="000066"/>
                          </a:solidFill>
                          <a:effectLst/>
                          <a:latin typeface="+mn-lt"/>
                        </a:rPr>
                        <a:t>antipoliomyélitique oral.</a:t>
                      </a:r>
                    </a:p>
                    <a:p>
                      <a:pPr marL="166688" marR="0" lvl="1" indent="-166688" algn="l" defTabSz="800100" rtl="0" eaLnBrk="1" fontAlgn="base" latinLnBrk="0" hangingPunct="1">
                        <a:lnSpc>
                          <a:spcPct val="100000"/>
                        </a:lnSpc>
                        <a:spcBef>
                          <a:spcPct val="0"/>
                        </a:spcBef>
                        <a:spcAft>
                          <a:spcPct val="0"/>
                        </a:spcAft>
                        <a:buClrTx/>
                        <a:buSzTx/>
                        <a:buFont typeface="Arial" charset="0"/>
                        <a:buChar char="•"/>
                        <a:tabLst/>
                      </a:pPr>
                      <a:r>
                        <a:rPr kumimoji="0" lang="es-ES_tradnl" sz="1700" b="0" i="0" u="none" strike="noStrike" cap="none" normalizeH="0" baseline="0" dirty="0" smtClean="0">
                          <a:ln>
                            <a:noFill/>
                          </a:ln>
                          <a:solidFill>
                            <a:srgbClr val="000066"/>
                          </a:solidFill>
                          <a:effectLst/>
                          <a:latin typeface="+mn-lt"/>
                        </a:rPr>
                        <a:t>Requiert un personnel soignant formé.</a:t>
                      </a:r>
                    </a:p>
                    <a:p>
                      <a:pPr marL="166688" marR="0" lvl="0" indent="-166688" algn="l" defTabSz="800100" rtl="0" eaLnBrk="1" fontAlgn="base" latinLnBrk="0" hangingPunct="1">
                        <a:lnSpc>
                          <a:spcPct val="100000"/>
                        </a:lnSpc>
                        <a:spcBef>
                          <a:spcPct val="0"/>
                        </a:spcBef>
                        <a:spcAft>
                          <a:spcPct val="0"/>
                        </a:spcAft>
                        <a:buClrTx/>
                        <a:buSzTx/>
                        <a:buFont typeface="Arial" charset="0"/>
                        <a:buChar char="•"/>
                        <a:tabLst/>
                      </a:pPr>
                      <a:r>
                        <a:rPr kumimoji="0" lang="es-ES_tradnl" sz="1700" b="0" i="0" u="none" strike="noStrike" cap="none" normalizeH="0" baseline="0" dirty="0" smtClean="0">
                          <a:ln>
                            <a:noFill/>
                          </a:ln>
                          <a:solidFill>
                            <a:srgbClr val="002060"/>
                          </a:solidFill>
                          <a:effectLst/>
                          <a:latin typeface="+mn-lt"/>
                        </a:rPr>
                        <a:t>Confère une immunité humorale et orale.</a:t>
                      </a:r>
                    </a:p>
                    <a:p>
                      <a:pPr marL="166688" marR="0" lvl="0" indent="-166688" algn="l" defTabSz="800100" rtl="0" eaLnBrk="1" fontAlgn="base" latinLnBrk="0" hangingPunct="1">
                        <a:lnSpc>
                          <a:spcPct val="100000"/>
                        </a:lnSpc>
                        <a:spcBef>
                          <a:spcPct val="0"/>
                        </a:spcBef>
                        <a:spcAft>
                          <a:spcPct val="0"/>
                        </a:spcAft>
                        <a:buClrTx/>
                        <a:buSzTx/>
                        <a:buFont typeface="Arial" charset="0"/>
                        <a:buChar char="•"/>
                        <a:tabLst/>
                      </a:pPr>
                      <a:r>
                        <a:rPr kumimoji="0" lang="es-ES_tradnl" sz="1700" b="1" i="0" u="none" strike="noStrike" cap="none" normalizeH="0" baseline="0" dirty="0" smtClean="0">
                          <a:ln>
                            <a:noFill/>
                          </a:ln>
                          <a:solidFill>
                            <a:srgbClr val="002060"/>
                          </a:solidFill>
                          <a:effectLst/>
                          <a:latin typeface="+mn-lt"/>
                        </a:rPr>
                        <a:t>Ne présente aucun risque </a:t>
                      </a:r>
                      <a:r>
                        <a:rPr kumimoji="0" lang="es-ES_tradnl" sz="1700" b="0" i="0" u="none" strike="noStrike" cap="none" normalizeH="0" baseline="0" dirty="0" smtClean="0">
                          <a:ln>
                            <a:noFill/>
                          </a:ln>
                          <a:solidFill>
                            <a:srgbClr val="002060"/>
                          </a:solidFill>
                          <a:effectLst/>
                          <a:latin typeface="+mn-lt"/>
                        </a:rPr>
                        <a:t> de PPAV ou de PVDVc.</a:t>
                      </a:r>
                    </a:p>
                    <a:p>
                      <a:pPr marL="166688" marR="0" lvl="1" indent="-166688" algn="l" defTabSz="800100" rtl="0" eaLnBrk="1" fontAlgn="base" latinLnBrk="0" hangingPunct="1">
                        <a:lnSpc>
                          <a:spcPct val="100000"/>
                        </a:lnSpc>
                        <a:spcBef>
                          <a:spcPct val="0"/>
                        </a:spcBef>
                        <a:spcAft>
                          <a:spcPct val="0"/>
                        </a:spcAft>
                        <a:buClrTx/>
                        <a:buSzTx/>
                        <a:buFont typeface="Arial" charset="0"/>
                        <a:buChar char="•"/>
                        <a:tabLst/>
                      </a:pPr>
                      <a:endParaRPr kumimoji="0" lang="fr-FR" sz="1600" b="0" i="0" u="none" strike="noStrike" cap="none" normalizeH="0" baseline="0" dirty="0" smtClean="0">
                        <a:ln>
                          <a:noFill/>
                        </a:ln>
                        <a:solidFill>
                          <a:srgbClr val="000066"/>
                        </a:solidFill>
                        <a:effectLst/>
                        <a:latin typeface="+mn-lt"/>
                        <a:ea typeface="MS PGothic" pitchFamily="34" charset="-128"/>
                        <a:cs typeface="Arial" charset="0"/>
                      </a:endParaRPr>
                    </a:p>
                    <a:p>
                      <a:pPr marL="166688" marR="0" lvl="1" indent="-166688" algn="l" defTabSz="800100" rtl="0" eaLnBrk="1" fontAlgn="base" latinLnBrk="0" hangingPunct="1">
                        <a:lnSpc>
                          <a:spcPct val="100000"/>
                        </a:lnSpc>
                        <a:spcBef>
                          <a:spcPct val="0"/>
                        </a:spcBef>
                        <a:spcAft>
                          <a:spcPct val="0"/>
                        </a:spcAft>
                        <a:buClrTx/>
                        <a:buSzTx/>
                        <a:buFont typeface="Arial" charset="0"/>
                        <a:buChar char="•"/>
                        <a:tabLst/>
                      </a:pPr>
                      <a:endParaRPr kumimoji="0" lang="fr-FR" sz="1600" b="0" i="0" u="none" strike="noStrike" cap="none" normalizeH="0" baseline="0" dirty="0" smtClean="0">
                        <a:ln>
                          <a:noFill/>
                        </a:ln>
                        <a:solidFill>
                          <a:srgbClr val="000066"/>
                        </a:solidFill>
                        <a:effectLst/>
                        <a:latin typeface="+mn-lt"/>
                        <a:ea typeface="MS PGothic" pitchFamily="34" charset="-128"/>
                        <a:cs typeface="Arial" charset="0"/>
                      </a:endParaRPr>
                    </a:p>
                    <a:p>
                      <a:pPr marL="166688" marR="0" lvl="0" indent="-166688" algn="l" defTabSz="8001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0066"/>
                        </a:solidFill>
                        <a:effectLst/>
                        <a:latin typeface="+mn-lt"/>
                        <a:ea typeface="MS PGothic" pitchFamily="34" charset="-128"/>
                        <a:cs typeface="Arial" charset="0"/>
                      </a:endParaRPr>
                    </a:p>
                  </a:txBody>
                  <a:tcPr marL="0" marR="91446"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2563090"/>
            <a:ext cx="1413088" cy="937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34"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7314" y="2060848"/>
            <a:ext cx="1130965" cy="848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268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idx="4294967295"/>
          </p:nvPr>
        </p:nvSpPr>
        <p:spPr>
          <a:xfrm>
            <a:off x="428596" y="1555082"/>
            <a:ext cx="8501122" cy="4374248"/>
          </a:xfrm>
        </p:spPr>
        <p:txBody>
          <a:bodyPr/>
          <a:lstStyle/>
          <a:p>
            <a:pPr>
              <a:spcBef>
                <a:spcPts val="1600"/>
              </a:spcBef>
            </a:pPr>
            <a:r>
              <a:rPr lang="fr-FR" sz="2200" dirty="0" smtClean="0">
                <a:solidFill>
                  <a:srgbClr val="002060"/>
                </a:solidFill>
                <a:latin typeface="Calibri" panose="020F0502020204030204" pitchFamily="34" charset="0"/>
              </a:rPr>
              <a:t>L'introduction du vaccin antipoliomyélitique inactivé (VPI) offre les conditions propices à une suspension intégrale de l'emploi des vaccins antipoliomyélitiques oraux dès l'éradication effective du poliovirus sauvage.</a:t>
            </a:r>
          </a:p>
          <a:p>
            <a:pPr>
              <a:spcBef>
                <a:spcPts val="1600"/>
              </a:spcBef>
            </a:pPr>
            <a:r>
              <a:rPr lang="fr-FR" sz="2200" dirty="0" smtClean="0">
                <a:solidFill>
                  <a:srgbClr val="002060"/>
                </a:solidFill>
                <a:latin typeface="Calibri" panose="020F0502020204030204" pitchFamily="34" charset="0"/>
              </a:rPr>
              <a:t>Une fois suspendu l'emploi du vaccin antipoliomyélitique oral, le VPI continuera de conférer une protection totale contre les sérotypes actuellement en circulation.</a:t>
            </a:r>
          </a:p>
          <a:p>
            <a:pPr>
              <a:spcBef>
                <a:spcPts val="1600"/>
              </a:spcBef>
            </a:pPr>
            <a:r>
              <a:rPr lang="fr-FR" sz="2200" dirty="0" smtClean="0">
                <a:solidFill>
                  <a:srgbClr val="002060"/>
                </a:solidFill>
                <a:latin typeface="Calibri" panose="020F0502020204030204" pitchFamily="34" charset="0"/>
              </a:rPr>
              <a:t>L'introduction du VPI est aussi l'occasion de rappeler à la communauté que les vaccins sont importants et d’en renforcer la promotion.</a:t>
            </a:r>
          </a:p>
          <a:p>
            <a:pPr>
              <a:spcBef>
                <a:spcPts val="1600"/>
              </a:spcBef>
            </a:pPr>
            <a:r>
              <a:rPr lang="fr-FR" sz="2200" noProof="0" dirty="0" smtClean="0">
                <a:solidFill>
                  <a:srgbClr val="002060"/>
                </a:solidFill>
                <a:latin typeface="Calibri" panose="020F0502020204030204" pitchFamily="34" charset="0"/>
              </a:rPr>
              <a:t>Le VPI ne cause pas de paralysie et c'est un vaccin très sûr</a:t>
            </a:r>
            <a:r>
              <a:rPr lang="fr-FR" sz="2200" dirty="0" smtClean="0">
                <a:solidFill>
                  <a:srgbClr val="002060"/>
                </a:solidFill>
                <a:latin typeface="Calibri" panose="020F0502020204030204" pitchFamily="34" charset="0"/>
              </a:rPr>
              <a:t>.</a:t>
            </a:r>
          </a:p>
          <a:p>
            <a:pPr>
              <a:spcBef>
                <a:spcPts val="1800"/>
              </a:spcBef>
              <a:buNone/>
            </a:pPr>
            <a:endParaRPr lang="fr-FR" sz="2400" noProof="0" dirty="0">
              <a:solidFill>
                <a:srgbClr val="002060"/>
              </a:solidFill>
              <a:latin typeface="Calibri" panose="020F0502020204030204" pitchFamily="34" charset="0"/>
            </a:endParaRPr>
          </a:p>
        </p:txBody>
      </p:sp>
      <p:sp>
        <p:nvSpPr>
          <p:cNvPr id="3" name="Rectangle 3"/>
          <p:cNvSpPr>
            <a:spLocks noGrp="1"/>
          </p:cNvSpPr>
          <p:nvPr>
            <p:ph type="title" idx="4294967295"/>
          </p:nvPr>
        </p:nvSpPr>
        <p:spPr/>
        <p:txBody>
          <a:bodyPr/>
          <a:lstStyle/>
          <a:p>
            <a:r>
              <a:rPr lang="fr-FR" noProof="0" dirty="0" smtClean="0">
                <a:latin typeface="Gill Sans MT" pitchFamily="34" charset="0"/>
              </a:rPr>
              <a:t>Pourquoi le VPI est-il nécessaire ?</a:t>
            </a:r>
            <a:endParaRPr lang="fr-FR" noProof="0" dirty="0">
              <a:latin typeface="Gill Sans MT" pitchFamily="34" charset="0"/>
            </a:endParaRPr>
          </a:p>
        </p:txBody>
      </p:sp>
    </p:spTree>
    <p:extLst>
      <p:ext uri="{BB962C8B-B14F-4D97-AF65-F5344CB8AC3E}">
        <p14:creationId xmlns:p14="http://schemas.microsoft.com/office/powerpoint/2010/main" val="3627538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idx="4294967295"/>
          </p:nvPr>
        </p:nvSpPr>
        <p:spPr>
          <a:xfrm>
            <a:off x="251520" y="1340768"/>
            <a:ext cx="8713788" cy="4611687"/>
          </a:xfrm>
        </p:spPr>
        <p:txBody>
          <a:bodyPr>
            <a:normAutofit lnSpcReduction="10000"/>
          </a:bodyPr>
          <a:lstStyle/>
          <a:p>
            <a:pPr>
              <a:spcBef>
                <a:spcPts val="1800"/>
              </a:spcBef>
            </a:pPr>
            <a:r>
              <a:rPr lang="fr-FR" sz="2000" dirty="0" smtClean="0"/>
              <a:t>La poliomyélite est une maladie virale extrêmement contagieuse, qui peut rapidement se propager par le contact interpersonnel et causer une paralysie permanente.</a:t>
            </a:r>
          </a:p>
          <a:p>
            <a:pPr>
              <a:spcBef>
                <a:spcPts val="1800"/>
              </a:spcBef>
            </a:pPr>
            <a:r>
              <a:rPr lang="fr-FR" sz="2000" dirty="0" smtClean="0"/>
              <a:t>Il existe trois types de poliovirus sauvages mais un seul d'entre eux a été éliminé (type 2).</a:t>
            </a:r>
          </a:p>
          <a:p>
            <a:pPr>
              <a:spcBef>
                <a:spcPts val="1800"/>
              </a:spcBef>
            </a:pPr>
            <a:r>
              <a:rPr lang="fr-FR" sz="2000" dirty="0" smtClean="0"/>
              <a:t>Le vaccin antipoliomyélitique oral est économique et efficace quant à la réduction de la transmission de la poliomyélite dans les pays en développement. Toutefois, il présente un risque de PPAV et de PVDVc.</a:t>
            </a:r>
          </a:p>
          <a:p>
            <a:pPr>
              <a:spcBef>
                <a:spcPts val="1800"/>
              </a:spcBef>
            </a:pPr>
            <a:r>
              <a:rPr lang="fr-FR" sz="2000" dirty="0" smtClean="0"/>
              <a:t>Pour que le monde soit effectivement exempt de poliomyélite, il faut suspendre entièrement l'emploi du vaccin antipoliomyélitique oral.</a:t>
            </a:r>
          </a:p>
          <a:p>
            <a:pPr>
              <a:spcBef>
                <a:spcPts val="1800"/>
              </a:spcBef>
            </a:pPr>
            <a:r>
              <a:rPr lang="fr-FR" sz="2100" dirty="0" smtClean="0"/>
              <a:t>Le VPI est introduit actuellement pour parvenir à une éradication de la poliomyélite et conférer une protection contre les trois sérotypes tandis que l'on retire progressivement le vaccin antipoliomyélitique oral.</a:t>
            </a:r>
            <a:endParaRPr lang="fr-FR" sz="2100" dirty="0"/>
          </a:p>
        </p:txBody>
      </p:sp>
      <p:sp>
        <p:nvSpPr>
          <p:cNvPr id="3" name="Rectangle 3"/>
          <p:cNvSpPr>
            <a:spLocks noGrp="1"/>
          </p:cNvSpPr>
          <p:nvPr>
            <p:ph type="title" idx="4294967295"/>
          </p:nvPr>
        </p:nvSpPr>
        <p:spPr/>
        <p:txBody>
          <a:bodyPr/>
          <a:lstStyle/>
          <a:p>
            <a:r>
              <a:rPr lang="fr-FR" noProof="0" dirty="0" smtClean="0">
                <a:latin typeface="Gill Sans MT" pitchFamily="34" charset="0"/>
              </a:rPr>
              <a:t>Messages </a:t>
            </a:r>
            <a:r>
              <a:rPr lang="fr-FR" dirty="0" smtClean="0">
                <a:latin typeface="Gill Sans MT" pitchFamily="34" charset="0"/>
              </a:rPr>
              <a:t>clés</a:t>
            </a:r>
            <a:endParaRPr lang="fr-FR" noProof="0" dirty="0">
              <a:latin typeface="Gill Sans MT" pitchFamily="34" charset="0"/>
            </a:endParaRPr>
          </a:p>
        </p:txBody>
      </p:sp>
    </p:spTree>
    <p:extLst>
      <p:ext uri="{BB962C8B-B14F-4D97-AF65-F5344CB8AC3E}">
        <p14:creationId xmlns:p14="http://schemas.microsoft.com/office/powerpoint/2010/main" val="3602126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442913" y="1409700"/>
            <a:ext cx="8291512" cy="4611688"/>
          </a:xfrm>
        </p:spPr>
        <p:txBody>
          <a:bodyPr/>
          <a:lstStyle/>
          <a:p>
            <a:pPr>
              <a:spcBef>
                <a:spcPts val="1800"/>
              </a:spcBef>
            </a:pPr>
            <a:r>
              <a:rPr lang="fr-FR" noProof="0" dirty="0" smtClean="0">
                <a:latin typeface="Gill Sans MT" pitchFamily="34" charset="0"/>
              </a:rPr>
              <a:t>Notre pays est sur le point d'introduire le VPI.</a:t>
            </a:r>
          </a:p>
          <a:p>
            <a:pPr>
              <a:spcBef>
                <a:spcPts val="1800"/>
              </a:spcBef>
            </a:pPr>
            <a:r>
              <a:rPr lang="fr-FR" sz="2000" noProof="0" dirty="0" smtClean="0">
                <a:latin typeface="Gill Sans MT" pitchFamily="34" charset="0"/>
              </a:rPr>
              <a:t>Les modules suivants de cette formation expliqueront comment </a:t>
            </a:r>
            <a:r>
              <a:rPr lang="fr-FR" noProof="0" dirty="0" smtClean="0">
                <a:latin typeface="Gill Sans MT" pitchFamily="34" charset="0"/>
              </a:rPr>
              <a:t>: </a:t>
            </a:r>
          </a:p>
          <a:p>
            <a:pPr>
              <a:spcBef>
                <a:spcPts val="1800"/>
              </a:spcBef>
              <a:buFont typeface="Wingdings" pitchFamily="2" charset="2"/>
              <a:buNone/>
            </a:pPr>
            <a:endParaRPr lang="fr-FR" noProof="0" dirty="0">
              <a:latin typeface="Gill Sans MT" pitchFamily="34" charset="0"/>
            </a:endParaRPr>
          </a:p>
        </p:txBody>
      </p:sp>
      <p:sp>
        <p:nvSpPr>
          <p:cNvPr id="18435" name="AutoShape 3"/>
          <p:cNvSpPr>
            <a:spLocks noChangeArrowheads="1"/>
          </p:cNvSpPr>
          <p:nvPr/>
        </p:nvSpPr>
        <p:spPr bwMode="auto">
          <a:xfrm>
            <a:off x="714348" y="2500306"/>
            <a:ext cx="7632774" cy="3357586"/>
          </a:xfrm>
          <a:prstGeom prst="roundRect">
            <a:avLst>
              <a:gd name="adj" fmla="val 16667"/>
            </a:avLst>
          </a:prstGeom>
          <a:solidFill>
            <a:schemeClr val="bg1"/>
          </a:solidFill>
          <a:ln w="28575">
            <a:solidFill>
              <a:srgbClr val="C00000"/>
            </a:solidFill>
            <a:round/>
            <a:headEnd/>
            <a:tailEnd/>
          </a:ln>
        </p:spPr>
        <p:txBody>
          <a:bodyPr wrap="none" anchor="ctr"/>
          <a:lstStyle/>
          <a:p>
            <a:pPr rtl="1" fontAlgn="base">
              <a:spcBef>
                <a:spcPct val="0"/>
              </a:spcBef>
              <a:spcAft>
                <a:spcPct val="0"/>
              </a:spcAft>
            </a:pPr>
            <a:endParaRPr lang="fr-FR" sz="3900" b="1" dirty="0">
              <a:solidFill>
                <a:srgbClr val="000066"/>
              </a:solidFill>
              <a:latin typeface="Calibri" panose="020F0502020204030204" pitchFamily="34" charset="0"/>
              <a:ea typeface="MS PGothic" pitchFamily="34" charset="-128"/>
              <a:cs typeface="Arial" charset="0"/>
            </a:endParaRPr>
          </a:p>
        </p:txBody>
      </p:sp>
      <p:sp>
        <p:nvSpPr>
          <p:cNvPr id="18436" name="Rectangle 4"/>
          <p:cNvSpPr>
            <a:spLocks noChangeArrowheads="1"/>
          </p:cNvSpPr>
          <p:nvPr/>
        </p:nvSpPr>
        <p:spPr bwMode="auto">
          <a:xfrm>
            <a:off x="539749" y="2571744"/>
            <a:ext cx="7637463" cy="330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04863" lvl="1" indent="-280988" eaLnBrk="0" fontAlgn="base" hangingPunct="0">
              <a:spcBef>
                <a:spcPct val="20000"/>
              </a:spcBef>
              <a:spcAft>
                <a:spcPct val="0"/>
              </a:spcAft>
              <a:buClr>
                <a:srgbClr val="C00000"/>
              </a:buClr>
              <a:buFont typeface="Wingdings" pitchFamily="2" charset="2"/>
              <a:buChar char="ü"/>
            </a:pPr>
            <a:r>
              <a:rPr lang="fr-FR" altLang="zh-CN" sz="2100" dirty="0" smtClean="0">
                <a:solidFill>
                  <a:srgbClr val="000066"/>
                </a:solidFill>
                <a:latin typeface="Gill Sans MT" pitchFamily="34" charset="0"/>
              </a:rPr>
              <a:t>stocker le vaccin.</a:t>
            </a:r>
          </a:p>
          <a:p>
            <a:pPr marL="804863" lvl="1" indent="-280988" eaLnBrk="0" fontAlgn="base" hangingPunct="0">
              <a:spcBef>
                <a:spcPct val="20000"/>
              </a:spcBef>
              <a:spcAft>
                <a:spcPct val="0"/>
              </a:spcAft>
              <a:buClr>
                <a:srgbClr val="C00000"/>
              </a:buClr>
              <a:buFont typeface="Wingdings" pitchFamily="2" charset="2"/>
              <a:buChar char="ü"/>
            </a:pPr>
            <a:r>
              <a:rPr lang="fr-FR" altLang="zh-CN" sz="2100" dirty="0" smtClean="0">
                <a:solidFill>
                  <a:srgbClr val="000066"/>
                </a:solidFill>
                <a:latin typeface="Gill Sans MT" pitchFamily="34" charset="0"/>
              </a:rPr>
              <a:t>déterminer qui peut recevoir le vaccin.</a:t>
            </a:r>
          </a:p>
          <a:p>
            <a:pPr marL="804863" lvl="1" indent="-280988" eaLnBrk="0" fontAlgn="base" hangingPunct="0">
              <a:spcBef>
                <a:spcPct val="20000"/>
              </a:spcBef>
              <a:spcAft>
                <a:spcPct val="0"/>
              </a:spcAft>
              <a:buClr>
                <a:srgbClr val="C00000"/>
              </a:buClr>
              <a:buFont typeface="Wingdings" pitchFamily="2" charset="2"/>
              <a:buChar char="ü"/>
            </a:pPr>
            <a:r>
              <a:rPr lang="fr-FR" altLang="zh-CN" sz="2100" dirty="0" smtClean="0">
                <a:solidFill>
                  <a:srgbClr val="000066"/>
                </a:solidFill>
                <a:latin typeface="Gill Sans MT" pitchFamily="34" charset="0"/>
              </a:rPr>
              <a:t>administrer le vaccin.</a:t>
            </a:r>
          </a:p>
          <a:p>
            <a:pPr marL="804863" lvl="1" indent="-280988" eaLnBrk="0" fontAlgn="base" hangingPunct="0">
              <a:spcBef>
                <a:spcPct val="20000"/>
              </a:spcBef>
              <a:spcAft>
                <a:spcPct val="0"/>
              </a:spcAft>
              <a:buClr>
                <a:srgbClr val="C00000"/>
              </a:buClr>
              <a:buFont typeface="Wingdings" pitchFamily="2" charset="2"/>
              <a:buChar char="ü"/>
            </a:pPr>
            <a:r>
              <a:rPr lang="fr-FR" altLang="zh-CN" sz="2100" dirty="0" smtClean="0">
                <a:solidFill>
                  <a:srgbClr val="000066"/>
                </a:solidFill>
                <a:latin typeface="Gill Sans MT" pitchFamily="34" charset="0"/>
              </a:rPr>
              <a:t>enregistrer la dose de vaccin.</a:t>
            </a:r>
          </a:p>
          <a:p>
            <a:pPr marL="804863" lvl="1" indent="-280988" eaLnBrk="0" fontAlgn="base" hangingPunct="0">
              <a:spcBef>
                <a:spcPct val="20000"/>
              </a:spcBef>
              <a:spcAft>
                <a:spcPct val="0"/>
              </a:spcAft>
              <a:buClr>
                <a:srgbClr val="C00000"/>
              </a:buClr>
              <a:buFont typeface="Wingdings" pitchFamily="2" charset="2"/>
              <a:buChar char="ü"/>
            </a:pPr>
            <a:r>
              <a:rPr lang="fr-FR" altLang="zh-CN" sz="2100" dirty="0" smtClean="0">
                <a:solidFill>
                  <a:srgbClr val="000066"/>
                </a:solidFill>
                <a:latin typeface="Gill Sans MT" pitchFamily="34" charset="0"/>
              </a:rPr>
              <a:t>surveiller les événements supposément attribuables à la vaccination ou l’immunisation (ESAVI).</a:t>
            </a:r>
          </a:p>
          <a:p>
            <a:pPr marL="804863" lvl="1" indent="-280988" eaLnBrk="0" fontAlgn="base" hangingPunct="0">
              <a:spcBef>
                <a:spcPct val="20000"/>
              </a:spcBef>
              <a:spcAft>
                <a:spcPct val="0"/>
              </a:spcAft>
              <a:buClr>
                <a:srgbClr val="C00000"/>
              </a:buClr>
              <a:buFont typeface="Wingdings" pitchFamily="2" charset="2"/>
              <a:buChar char="ü"/>
            </a:pPr>
            <a:r>
              <a:rPr lang="fr-FR" altLang="zh-CN" sz="2100" dirty="0" smtClean="0">
                <a:solidFill>
                  <a:srgbClr val="000066"/>
                </a:solidFill>
                <a:latin typeface="Gill Sans MT" pitchFamily="34" charset="0"/>
              </a:rPr>
              <a:t>communiquer avec les parents et aidants d'enfants au sujet de la vaccination.</a:t>
            </a:r>
          </a:p>
          <a:p>
            <a:pPr marL="804863" lvl="1" indent="-280988" eaLnBrk="0" fontAlgn="base" hangingPunct="0">
              <a:spcBef>
                <a:spcPct val="20000"/>
              </a:spcBef>
              <a:spcAft>
                <a:spcPct val="0"/>
              </a:spcAft>
              <a:buClr>
                <a:srgbClr val="C00000"/>
              </a:buClr>
              <a:buFont typeface="Wingdings" pitchFamily="2" charset="2"/>
              <a:buChar char="ü"/>
            </a:pPr>
            <a:r>
              <a:rPr lang="fr-FR" altLang="zh-CN" sz="2100" dirty="0" smtClean="0">
                <a:solidFill>
                  <a:srgbClr val="000066"/>
                </a:solidFill>
                <a:latin typeface="Gill Sans MT" pitchFamily="34" charset="0"/>
              </a:rPr>
              <a:t>connaître les avantages des injections multiples.</a:t>
            </a:r>
          </a:p>
          <a:p>
            <a:pPr marL="804863" lvl="1" indent="-280988" eaLnBrk="0" fontAlgn="base" hangingPunct="0">
              <a:spcBef>
                <a:spcPct val="20000"/>
              </a:spcBef>
              <a:spcAft>
                <a:spcPct val="0"/>
              </a:spcAft>
              <a:buClr>
                <a:srgbClr val="C00000"/>
              </a:buClr>
              <a:buFont typeface="Wingdings" pitchFamily="2" charset="2"/>
              <a:buChar char="ü"/>
            </a:pPr>
            <a:endParaRPr lang="fr-FR" altLang="zh-CN" sz="2100" b="1" dirty="0">
              <a:solidFill>
                <a:srgbClr val="C00000"/>
              </a:solidFill>
              <a:latin typeface="Gill Sans MT" pitchFamily="34" charset="0"/>
              <a:ea typeface="MS PGothic" pitchFamily="34" charset="-128"/>
              <a:cs typeface="Arial" charset="0"/>
            </a:endParaRPr>
          </a:p>
        </p:txBody>
      </p:sp>
      <p:sp>
        <p:nvSpPr>
          <p:cNvPr id="15365" name="Rectangle 5"/>
          <p:cNvSpPr>
            <a:spLocks noGrp="1" noChangeArrowheads="1"/>
          </p:cNvSpPr>
          <p:nvPr>
            <p:ph type="title" idx="4294967295"/>
          </p:nvPr>
        </p:nvSpPr>
        <p:spPr/>
        <p:txBody>
          <a:bodyPr/>
          <a:lstStyle/>
          <a:p>
            <a:r>
              <a:rPr lang="fr-FR" noProof="0" dirty="0" smtClean="0">
                <a:latin typeface="Gill Sans MT" pitchFamily="34" charset="0"/>
              </a:rPr>
              <a:t>Vaccin antipoliomyélitique inactivé (VPI)</a:t>
            </a:r>
            <a:endParaRPr lang="fr-FR" noProof="0" dirty="0">
              <a:latin typeface="Gill Sans MT" pitchFamily="34" charset="0"/>
            </a:endParaRPr>
          </a:p>
        </p:txBody>
      </p:sp>
      <p:pic>
        <p:nvPicPr>
          <p:cNvPr id="18438" name="Picture 7" descr="docto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64" y="2786058"/>
            <a:ext cx="1581859" cy="1034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784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doctor_goodb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75" y="1773238"/>
            <a:ext cx="2522538" cy="3641725"/>
          </a:xfrm>
          <a:prstGeom prst="rect">
            <a:avLst/>
          </a:prstGeom>
          <a:noFill/>
          <a:extLst>
            <a:ext uri="{909E8E84-426E-40DD-AFC4-6F175D3DCCD1}">
              <a14:hiddenFill xmlns:a14="http://schemas.microsoft.com/office/drawing/2010/main">
                <a:solidFill>
                  <a:srgbClr val="FFFFFF"/>
                </a:solidFill>
              </a14:hiddenFill>
            </a:ext>
          </a:extLst>
        </p:spPr>
      </p:pic>
      <p:sp>
        <p:nvSpPr>
          <p:cNvPr id="16387" name="Rectangle 3"/>
          <p:cNvSpPr>
            <a:spLocks noGrp="1"/>
          </p:cNvSpPr>
          <p:nvPr>
            <p:ph type="title" idx="4294967295"/>
          </p:nvPr>
        </p:nvSpPr>
        <p:spPr/>
        <p:txBody>
          <a:bodyPr/>
          <a:lstStyle/>
          <a:p>
            <a:pPr>
              <a:lnSpc>
                <a:spcPct val="90000"/>
              </a:lnSpc>
            </a:pPr>
            <a:r>
              <a:rPr lang="fr-FR" sz="3600" noProof="0" dirty="0" smtClean="0">
                <a:latin typeface="Gill Sans MT" pitchFamily="34" charset="0"/>
              </a:rPr>
              <a:t>Fin du module</a:t>
            </a:r>
            <a:endParaRPr lang="fr-FR" sz="3600" noProof="0" dirty="0">
              <a:latin typeface="Gill Sans MT" pitchFamily="34" charset="0"/>
            </a:endParaRPr>
          </a:p>
        </p:txBody>
      </p:sp>
      <p:sp>
        <p:nvSpPr>
          <p:cNvPr id="6" name="AutoShape 4"/>
          <p:cNvSpPr/>
          <p:nvPr/>
        </p:nvSpPr>
        <p:spPr bwMode="auto">
          <a:xfrm>
            <a:off x="3924300" y="1916113"/>
            <a:ext cx="3671888" cy="1512887"/>
          </a:xfrm>
          <a:prstGeom prst="wedgeRoundRectCallout">
            <a:avLst>
              <a:gd name="adj1" fmla="val -74175"/>
              <a:gd name="adj2" fmla="val 24851"/>
              <a:gd name="adj3" fmla="val 16667"/>
            </a:avLst>
          </a:prstGeom>
          <a:ln>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rtl="1" fontAlgn="base">
              <a:spcBef>
                <a:spcPct val="0"/>
              </a:spcBef>
              <a:spcAft>
                <a:spcPct val="0"/>
              </a:spcAft>
            </a:pPr>
            <a:r>
              <a:rPr lang="fr-FR" dirty="0" smtClean="0"/>
              <a:t/>
            </a:r>
            <a:br>
              <a:rPr lang="fr-FR" dirty="0" smtClean="0"/>
            </a:br>
            <a:r>
              <a:rPr lang="fr-FR" sz="2400" b="1" dirty="0" smtClean="0">
                <a:solidFill>
                  <a:srgbClr val="000066"/>
                </a:solidFill>
                <a:latin typeface="Gill Sans MT" pitchFamily="34" charset="0"/>
              </a:rPr>
              <a:t>Merci</a:t>
            </a:r>
          </a:p>
          <a:p>
            <a:pPr algn="ctr" rtl="1" fontAlgn="base">
              <a:spcBef>
                <a:spcPct val="0"/>
              </a:spcBef>
              <a:spcAft>
                <a:spcPct val="0"/>
              </a:spcAft>
            </a:pPr>
            <a:r>
              <a:rPr lang="fr-FR" sz="2400" b="1" dirty="0" smtClean="0">
                <a:solidFill>
                  <a:srgbClr val="000066"/>
                </a:solidFill>
                <a:latin typeface="Gill Sans MT" pitchFamily="34" charset="0"/>
              </a:rPr>
              <a:t>de votre attention ! </a:t>
            </a:r>
            <a:r>
              <a:rPr lang="fr-FR" dirty="0" smtClean="0"/>
              <a:t/>
            </a:r>
            <a:br>
              <a:rPr lang="fr-FR" dirty="0" smtClean="0"/>
            </a:br>
            <a:r>
              <a:rPr lang="fr-FR" dirty="0" smtClean="0"/>
              <a:t/>
            </a:r>
            <a:br>
              <a:rPr lang="fr-FR" dirty="0" smtClean="0"/>
            </a:br>
            <a:endParaRPr lang="fr-FR" sz="2400" b="1" dirty="0" smtClean="0">
              <a:solidFill>
                <a:srgbClr val="000066"/>
              </a:solidFill>
              <a:latin typeface="Gill Sans MT" pitchFamily="34" charset="0"/>
              <a:ea typeface="MS PGothic" pitchFamily="34" charset="-128"/>
              <a:cs typeface="Arial" charset="0"/>
            </a:endParaRPr>
          </a:p>
          <a:p>
            <a:pPr rtl="1" fontAlgn="base">
              <a:spcBef>
                <a:spcPct val="0"/>
              </a:spcBef>
              <a:spcAft>
                <a:spcPct val="0"/>
              </a:spcAft>
            </a:pPr>
            <a:endParaRPr lang="fr-FR" sz="2000" b="1" dirty="0" smtClean="0">
              <a:solidFill>
                <a:srgbClr val="000066"/>
              </a:solidFill>
              <a:latin typeface="Gill Sans MT" pitchFamily="34" charset="0"/>
              <a:ea typeface="MS PGothic" pitchFamily="34" charset="-128"/>
              <a:cs typeface="Arial" charset="0"/>
            </a:endParaRPr>
          </a:p>
          <a:p>
            <a:pPr rtl="1" fontAlgn="base">
              <a:spcBef>
                <a:spcPct val="0"/>
              </a:spcBef>
              <a:spcAft>
                <a:spcPct val="0"/>
              </a:spcAft>
            </a:pPr>
            <a:endParaRPr lang="fr-FR" sz="2000" b="1" dirty="0" smtClean="0">
              <a:solidFill>
                <a:srgbClr val="000066"/>
              </a:solidFill>
              <a:latin typeface="Gill Sans MT" pitchFamily="34" charset="0"/>
              <a:ea typeface="MS PGothic" pitchFamily="34" charset="-128"/>
              <a:cs typeface="Arial" charset="0"/>
            </a:endParaRPr>
          </a:p>
          <a:p>
            <a:pPr rtl="1" fontAlgn="base">
              <a:spcBef>
                <a:spcPct val="0"/>
              </a:spcBef>
              <a:spcAft>
                <a:spcPct val="0"/>
              </a:spcAft>
            </a:pPr>
            <a:endParaRPr lang="fr-FR" sz="2000" b="1" dirty="0" smtClean="0">
              <a:solidFill>
                <a:srgbClr val="000066"/>
              </a:solidFill>
              <a:latin typeface="Gill Sans MT" pitchFamily="34" charset="0"/>
              <a:ea typeface="MS PGothic" pitchFamily="34" charset="-128"/>
              <a:cs typeface="Arial" charset="0"/>
            </a:endParaRPr>
          </a:p>
          <a:p>
            <a:pPr rtl="1" fontAlgn="base">
              <a:spcBef>
                <a:spcPct val="0"/>
              </a:spcBef>
              <a:spcAft>
                <a:spcPct val="0"/>
              </a:spcAft>
            </a:pPr>
            <a:endParaRPr lang="fr-FR" sz="2000" b="1" dirty="0" smtClean="0">
              <a:solidFill>
                <a:srgbClr val="000066"/>
              </a:solidFill>
              <a:latin typeface="Gill Sans MT" pitchFamily="34" charset="0"/>
              <a:ea typeface="MS PGothic" pitchFamily="34" charset="-128"/>
              <a:cs typeface="Arial" charset="0"/>
            </a:endParaRPr>
          </a:p>
          <a:p>
            <a:pPr rtl="1" eaLnBrk="0" fontAlgn="base" hangingPunct="0">
              <a:spcBef>
                <a:spcPct val="0"/>
              </a:spcBef>
              <a:spcAft>
                <a:spcPct val="0"/>
              </a:spcAft>
            </a:pPr>
            <a:endParaRPr lang="fr-FR" sz="2000" b="1" dirty="0">
              <a:solidFill>
                <a:srgbClr val="000066"/>
              </a:solidFill>
              <a:latin typeface="Gill Sans MT" pitchFamily="34" charset="0"/>
              <a:ea typeface="MS PGothic" pitchFamily="34" charset="-128"/>
              <a:cs typeface="Arial" charset="0"/>
            </a:endParaRPr>
          </a:p>
        </p:txBody>
      </p:sp>
    </p:spTree>
    <p:extLst>
      <p:ext uri="{BB962C8B-B14F-4D97-AF65-F5344CB8AC3E}">
        <p14:creationId xmlns:p14="http://schemas.microsoft.com/office/powerpoint/2010/main" val="3477524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fr-FR" noProof="0" dirty="0" smtClean="0">
                <a:latin typeface="Gill Sans MT" pitchFamily="34" charset="0"/>
              </a:rPr>
              <a:t>Objectifs de la formation</a:t>
            </a:r>
            <a:endParaRPr lang="fr-FR" noProof="0" dirty="0">
              <a:latin typeface="Gill Sans MT" pitchFamily="34" charset="0"/>
            </a:endParaRPr>
          </a:p>
        </p:txBody>
      </p:sp>
      <p:sp>
        <p:nvSpPr>
          <p:cNvPr id="4099" name="Rectangle 3"/>
          <p:cNvSpPr>
            <a:spLocks noChangeArrowheads="1"/>
          </p:cNvSpPr>
          <p:nvPr/>
        </p:nvSpPr>
        <p:spPr bwMode="auto">
          <a:xfrm>
            <a:off x="1476375" y="1381125"/>
            <a:ext cx="7258050"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1313" indent="-341313" eaLnBrk="0" fontAlgn="base" hangingPunct="0">
              <a:spcBef>
                <a:spcPct val="80000"/>
              </a:spcBef>
              <a:spcAft>
                <a:spcPct val="0"/>
              </a:spcAft>
              <a:buClr>
                <a:srgbClr val="1E7FB8"/>
              </a:buClr>
              <a:buFont typeface="Wingdings" pitchFamily="2" charset="2"/>
              <a:buChar char="l"/>
            </a:pPr>
            <a:r>
              <a:rPr lang="fr-FR" sz="2500" dirty="0" smtClean="0">
                <a:solidFill>
                  <a:srgbClr val="000066"/>
                </a:solidFill>
                <a:latin typeface="Calibri" panose="020F0502020204030204" pitchFamily="34" charset="0"/>
              </a:rPr>
              <a:t>À la fin de ce module, le participant pourra : </a:t>
            </a:r>
          </a:p>
          <a:p>
            <a:pPr marL="804863" lvl="1" indent="-280988" eaLnBrk="0" fontAlgn="base" hangingPunct="0">
              <a:spcBef>
                <a:spcPct val="20000"/>
              </a:spcBef>
              <a:spcAft>
                <a:spcPct val="0"/>
              </a:spcAft>
              <a:buClr>
                <a:srgbClr val="1E7FB8"/>
              </a:buClr>
              <a:buFont typeface="Arial" charset="0"/>
              <a:buChar char="–"/>
            </a:pPr>
            <a:r>
              <a:rPr lang="fr-FR" sz="2100" dirty="0" smtClean="0">
                <a:solidFill>
                  <a:srgbClr val="000066"/>
                </a:solidFill>
                <a:latin typeface="Calibri" panose="020F0502020204030204" pitchFamily="34" charset="0"/>
              </a:rPr>
              <a:t>comprendre la transmission des poliovirus, le tableau clinique de la poliomyélite et les progr</a:t>
            </a:r>
            <a:r>
              <a:rPr lang="fr-FR" sz="2000" dirty="0" smtClean="0">
                <a:solidFill>
                  <a:srgbClr val="000066"/>
                </a:solidFill>
                <a:latin typeface="Calibri" panose="020F0502020204030204" pitchFamily="34" charset="0"/>
              </a:rPr>
              <a:t>ès</a:t>
            </a:r>
            <a:r>
              <a:rPr lang="fr-FR" sz="2100" dirty="0" smtClean="0">
                <a:solidFill>
                  <a:srgbClr val="000066"/>
                </a:solidFill>
                <a:latin typeface="Calibri" panose="020F0502020204030204" pitchFamily="34" charset="0"/>
              </a:rPr>
              <a:t> réalisés à travers le monde pour éradiquer cette maladie.</a:t>
            </a:r>
            <a:endParaRPr lang="fr-FR" sz="2100" b="1" dirty="0" smtClean="0">
              <a:solidFill>
                <a:srgbClr val="000066"/>
              </a:solidFill>
              <a:latin typeface="Calibri" panose="020F0502020204030204" pitchFamily="34" charset="0"/>
              <a:ea typeface="MS PGothic" pitchFamily="34" charset="-128"/>
              <a:cs typeface="Arial" charset="0"/>
            </a:endParaRPr>
          </a:p>
          <a:p>
            <a:pPr marL="804863" lvl="1" indent="-280988" eaLnBrk="0" fontAlgn="base" hangingPunct="0">
              <a:spcBef>
                <a:spcPct val="20000"/>
              </a:spcBef>
              <a:spcAft>
                <a:spcPct val="0"/>
              </a:spcAft>
              <a:buClr>
                <a:srgbClr val="1E7FB8"/>
              </a:buClr>
              <a:buFont typeface="Arial" charset="0"/>
              <a:buChar char="–"/>
            </a:pPr>
            <a:r>
              <a:rPr lang="fr-FR" sz="2100" dirty="0" smtClean="0">
                <a:solidFill>
                  <a:srgbClr val="000066"/>
                </a:solidFill>
                <a:latin typeface="Calibri" panose="020F0502020204030204" pitchFamily="34" charset="0"/>
              </a:rPr>
              <a:t>savoir quels sont les vaccins disponibles contre la poliomyélite et les risques et avantages de chacun d'eux.</a:t>
            </a:r>
          </a:p>
          <a:p>
            <a:pPr marL="804863" lvl="1" indent="-280988" eaLnBrk="0" fontAlgn="base" hangingPunct="0">
              <a:spcBef>
                <a:spcPct val="20000"/>
              </a:spcBef>
              <a:spcAft>
                <a:spcPct val="0"/>
              </a:spcAft>
              <a:buClr>
                <a:srgbClr val="1E7FB8"/>
              </a:buClr>
              <a:buFont typeface="Arial" charset="0"/>
              <a:buChar char="–"/>
            </a:pPr>
            <a:r>
              <a:rPr lang="fr-FR" sz="2100" dirty="0" smtClean="0">
                <a:solidFill>
                  <a:srgbClr val="000066"/>
                </a:solidFill>
                <a:latin typeface="Calibri" panose="020F0502020204030204" pitchFamily="34" charset="0"/>
              </a:rPr>
              <a:t>décrire les fondements pour l'introduction du vaccin antipoliomyélitique inactivé (VPI) dans le calendrier de vaccination systématique.</a:t>
            </a:r>
          </a:p>
          <a:p>
            <a:pPr marL="341313" indent="-341313" eaLnBrk="0" fontAlgn="base" hangingPunct="0">
              <a:spcBef>
                <a:spcPct val="80000"/>
              </a:spcBef>
              <a:spcAft>
                <a:spcPct val="0"/>
              </a:spcAft>
              <a:buClr>
                <a:srgbClr val="1E7FB8"/>
              </a:buClr>
              <a:buFont typeface="Wingdings" pitchFamily="2" charset="2"/>
              <a:buChar char="l"/>
            </a:pPr>
            <a:r>
              <a:rPr lang="fr-FR" sz="2500" dirty="0" smtClean="0">
                <a:solidFill>
                  <a:srgbClr val="000066"/>
                </a:solidFill>
                <a:latin typeface="Calibri" panose="020F0502020204030204" pitchFamily="34" charset="0"/>
              </a:rPr>
              <a:t>Durée</a:t>
            </a:r>
          </a:p>
          <a:p>
            <a:pPr marL="804863" lvl="1" indent="-280988" eaLnBrk="0" fontAlgn="base" hangingPunct="0">
              <a:spcBef>
                <a:spcPct val="20000"/>
              </a:spcBef>
              <a:spcAft>
                <a:spcPct val="0"/>
              </a:spcAft>
              <a:buClr>
                <a:srgbClr val="1E7FB8"/>
              </a:buClr>
              <a:buFont typeface="Arial" charset="0"/>
              <a:buChar char="–"/>
            </a:pPr>
            <a:r>
              <a:rPr lang="fr-FR" sz="2100" dirty="0" smtClean="0">
                <a:solidFill>
                  <a:srgbClr val="000066"/>
                </a:solidFill>
                <a:latin typeface="Calibri" panose="020F0502020204030204" pitchFamily="34" charset="0"/>
              </a:rPr>
              <a:t>25 minutes</a:t>
            </a:r>
            <a:endParaRPr lang="fr-FR" altLang="ja-JP" sz="2100" dirty="0" smtClean="0">
              <a:solidFill>
                <a:srgbClr val="000066"/>
              </a:solidFill>
              <a:latin typeface="Calibri" panose="020F0502020204030204" pitchFamily="34" charset="0"/>
              <a:ea typeface="MS PGothic" pitchFamily="34" charset="-128"/>
              <a:cs typeface="Arial" charset="0"/>
            </a:endParaRPr>
          </a:p>
          <a:p>
            <a:pPr marL="804863" lvl="1" indent="-280988" eaLnBrk="0" fontAlgn="base" hangingPunct="0">
              <a:spcBef>
                <a:spcPct val="20000"/>
              </a:spcBef>
              <a:spcAft>
                <a:spcPct val="0"/>
              </a:spcAft>
              <a:buClr>
                <a:srgbClr val="1E7FB8"/>
              </a:buClr>
              <a:buFont typeface="Arial" charset="0"/>
              <a:buChar char="–"/>
            </a:pPr>
            <a:endParaRPr lang="fr-FR" altLang="ja-JP" sz="2100" dirty="0">
              <a:solidFill>
                <a:srgbClr val="000066"/>
              </a:solidFill>
              <a:latin typeface="Gill Sans MT" pitchFamily="34" charset="0"/>
              <a:ea typeface="MS PGothic" pitchFamily="34" charset="-128"/>
              <a:cs typeface="Arial" charset="0"/>
            </a:endParaRPr>
          </a:p>
        </p:txBody>
      </p:sp>
      <p:pic>
        <p:nvPicPr>
          <p:cNvPr id="4100" name="Picture 6" descr="sandcl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5" y="3500438"/>
            <a:ext cx="823913" cy="100806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9" descr="arr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341438"/>
            <a:ext cx="1223962"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555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538163" y="2257183"/>
            <a:ext cx="4392612" cy="935037"/>
            <a:chOff x="340" y="1367"/>
            <a:chExt cx="2767" cy="589"/>
          </a:xfrm>
          <a:effectLst>
            <a:outerShdw blurRad="50800" dist="38100" dir="2700000" algn="tl" rotWithShape="0">
              <a:prstClr val="black">
                <a:alpha val="40000"/>
              </a:prstClr>
            </a:outerShdw>
          </a:effectLst>
        </p:grpSpPr>
        <p:sp>
          <p:nvSpPr>
            <p:cNvPr id="6" name="Rectangle à coins arrondis 5"/>
            <p:cNvSpPr/>
            <p:nvPr/>
          </p:nvSpPr>
          <p:spPr bwMode="auto">
            <a:xfrm>
              <a:off x="612" y="1457"/>
              <a:ext cx="2495" cy="499"/>
            </a:xfrm>
            <a:prstGeom prst="wedgeRoundRectCallout">
              <a:avLst>
                <a:gd name="adj1" fmla="val 69870"/>
                <a:gd name="adj2" fmla="val -7207"/>
                <a:gd name="adj3" fmla="val 16667"/>
              </a:avLst>
            </a:prstGeom>
            <a:ln>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lvl1pPr eaLnBrk="0" hangingPunct="0">
                <a:defRPr sz="3900" b="1">
                  <a:solidFill>
                    <a:srgbClr val="000066"/>
                  </a:solidFill>
                  <a:latin typeface="Arial" charset="0"/>
                  <a:ea typeface="MS PGothic" pitchFamily="34" charset="-128"/>
                </a:defRPr>
              </a:lvl1pPr>
              <a:lvl2pPr marL="742950" indent="-285750" eaLnBrk="0" hangingPunct="0">
                <a:defRPr sz="3900" b="1">
                  <a:solidFill>
                    <a:srgbClr val="000066"/>
                  </a:solidFill>
                  <a:latin typeface="Arial" charset="0"/>
                  <a:ea typeface="MS PGothic" pitchFamily="34" charset="-128"/>
                </a:defRPr>
              </a:lvl2pPr>
              <a:lvl3pPr marL="1143000" indent="-228600" eaLnBrk="0" hangingPunct="0">
                <a:defRPr sz="3900" b="1">
                  <a:solidFill>
                    <a:srgbClr val="000066"/>
                  </a:solidFill>
                  <a:latin typeface="Arial" charset="0"/>
                  <a:ea typeface="MS PGothic" pitchFamily="34" charset="-128"/>
                </a:defRPr>
              </a:lvl3pPr>
              <a:lvl4pPr marL="1600200" indent="-228600" eaLnBrk="0" hangingPunct="0">
                <a:defRPr sz="3900" b="1">
                  <a:solidFill>
                    <a:srgbClr val="000066"/>
                  </a:solidFill>
                  <a:latin typeface="Arial" charset="0"/>
                  <a:ea typeface="MS PGothic" pitchFamily="34" charset="-128"/>
                </a:defRPr>
              </a:lvl4pPr>
              <a:lvl5pPr marL="2057400" indent="-228600" eaLnBrk="0" hangingPunct="0">
                <a:defRPr sz="3900" b="1">
                  <a:solidFill>
                    <a:srgbClr val="000066"/>
                  </a:solidFill>
                  <a:latin typeface="Arial" charset="0"/>
                  <a:ea typeface="MS PGothic" pitchFamily="34" charset="-128"/>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defRPr>
              </a:lvl9pPr>
            </a:lstStyle>
            <a:p>
              <a:pPr algn="ctr" rtl="1" eaLnBrk="1" fontAlgn="base" hangingPunct="1">
                <a:spcBef>
                  <a:spcPct val="0"/>
                </a:spcBef>
                <a:spcAft>
                  <a:spcPct val="0"/>
                </a:spcAft>
                <a:defRPr/>
              </a:pPr>
              <a:r>
                <a:rPr lang="fr-FR" altLang="en-US" sz="2000" dirty="0" smtClean="0">
                  <a:solidFill>
                    <a:srgbClr val="002060"/>
                  </a:solidFill>
                </a:rPr>
                <a:t>Comment se transmet la poliomyélite ?</a:t>
              </a:r>
            </a:p>
          </p:txBody>
        </p:sp>
        <p:sp>
          <p:nvSpPr>
            <p:cNvPr id="9" name="Ellipse 8"/>
            <p:cNvSpPr>
              <a:spLocks noChangeArrowheads="1"/>
            </p:cNvSpPr>
            <p:nvPr/>
          </p:nvSpPr>
          <p:spPr bwMode="auto">
            <a:xfrm>
              <a:off x="340" y="1367"/>
              <a:ext cx="318" cy="317"/>
            </a:xfrm>
            <a:prstGeom prst="ellipse">
              <a:avLst/>
            </a:prstGeom>
            <a:solidFill>
              <a:srgbClr val="C00000"/>
            </a:solidFill>
            <a:ln w="38100">
              <a:solidFill>
                <a:schemeClr val="bg1"/>
              </a:solidFill>
              <a:round/>
              <a:headEnd/>
              <a:tailEnd/>
            </a:ln>
            <a:effectLst>
              <a:outerShdw blurRad="63500" dist="20000" dir="5400000" rotWithShape="0">
                <a:srgbClr val="000000">
                  <a:alpha val="37999"/>
                </a:srgbClr>
              </a:outerShdw>
            </a:effectLst>
          </p:spPr>
          <p:txBody>
            <a:bodyPr/>
            <a:lstStyle/>
            <a:p>
              <a:pPr defTabSz="1042988" rtl="1" fontAlgn="base">
                <a:spcBef>
                  <a:spcPct val="0"/>
                </a:spcBef>
                <a:spcAft>
                  <a:spcPct val="0"/>
                </a:spcAft>
                <a:defRPr/>
              </a:pPr>
              <a:r>
                <a:rPr lang="fr-FR" sz="2400" b="1" dirty="0" smtClean="0">
                  <a:solidFill>
                    <a:srgbClr val="FFFFFF"/>
                  </a:solidFill>
                </a:rPr>
                <a:t>2</a:t>
              </a:r>
              <a:endParaRPr lang="fr-FR" sz="2400" b="1" dirty="0">
                <a:solidFill>
                  <a:srgbClr val="FFFFFF"/>
                </a:solidFill>
              </a:endParaRPr>
            </a:p>
          </p:txBody>
        </p:sp>
      </p:grpSp>
      <p:grpSp>
        <p:nvGrpSpPr>
          <p:cNvPr id="4" name="Group 21"/>
          <p:cNvGrpSpPr>
            <a:grpSpLocks/>
          </p:cNvGrpSpPr>
          <p:nvPr/>
        </p:nvGrpSpPr>
        <p:grpSpPr bwMode="auto">
          <a:xfrm>
            <a:off x="574675" y="3127816"/>
            <a:ext cx="4319588" cy="1165224"/>
            <a:chOff x="340" y="1979"/>
            <a:chExt cx="2721" cy="734"/>
          </a:xfrm>
          <a:effectLst>
            <a:outerShdw blurRad="50800" dist="38100" dir="2700000" algn="tl" rotWithShape="0">
              <a:prstClr val="black">
                <a:alpha val="40000"/>
              </a:prstClr>
            </a:outerShdw>
          </a:effectLst>
        </p:grpSpPr>
        <p:sp>
          <p:nvSpPr>
            <p:cNvPr id="5136" name="Rectangle à coins arrondis 6"/>
            <p:cNvSpPr>
              <a:spLocks noChangeArrowheads="1"/>
            </p:cNvSpPr>
            <p:nvPr/>
          </p:nvSpPr>
          <p:spPr bwMode="auto">
            <a:xfrm>
              <a:off x="567" y="2114"/>
              <a:ext cx="2494" cy="599"/>
            </a:xfrm>
            <a:prstGeom prst="wedgeRoundRectCallout">
              <a:avLst>
                <a:gd name="adj1" fmla="val 65718"/>
                <a:gd name="adj2" fmla="val -46917"/>
                <a:gd name="adj3" fmla="val 16667"/>
              </a:avLst>
            </a:prstGeom>
            <a:solidFill>
              <a:schemeClr val="bg1"/>
            </a:solidFill>
            <a:ln w="25400">
              <a:solidFill>
                <a:srgbClr val="C00000"/>
              </a:solidFill>
              <a:miter lim="800000"/>
              <a:headEnd/>
              <a:tailEnd/>
            </a:ln>
          </p:spPr>
          <p:txBody>
            <a:bodyPr anchor="ctr"/>
            <a:lstStyle>
              <a:lvl1pPr rtl="0" eaLnBrk="0" hangingPunct="0">
                <a:spcBef>
                  <a:spcPct val="80000"/>
                </a:spcBef>
                <a:buClr>
                  <a:srgbClr val="1E7FB8"/>
                </a:buClr>
                <a:buFont typeface="Wingdings" pitchFamily="2" charset="2"/>
                <a:buChar char="l"/>
                <a:defRPr sz="2500">
                  <a:solidFill>
                    <a:srgbClr val="000066"/>
                  </a:solidFill>
                  <a:latin typeface="Arial" pitchFamily="34" charset="0"/>
                  <a:ea typeface="MS PGothic" pitchFamily="34" charset="-128"/>
                  <a:cs typeface="Arial" pitchFamily="34" charset="0"/>
                </a:defRPr>
              </a:lvl1pPr>
              <a:lvl2pPr marL="742950" indent="-285750" rtl="0" eaLnBrk="0" hangingPunct="0">
                <a:spcBef>
                  <a:spcPct val="20000"/>
                </a:spcBef>
                <a:buClr>
                  <a:srgbClr val="1E7FB8"/>
                </a:buClr>
                <a:buFont typeface="Arial" pitchFamily="34" charset="0"/>
                <a:buChar char="–"/>
                <a:defRPr sz="2100">
                  <a:solidFill>
                    <a:srgbClr val="000066"/>
                  </a:solidFill>
                  <a:latin typeface="Arial" pitchFamily="34" charset="0"/>
                  <a:ea typeface="Arial" pitchFamily="34" charset="0"/>
                  <a:cs typeface="Arial" pitchFamily="34" charset="0"/>
                </a:defRPr>
              </a:lvl2pPr>
              <a:lvl3pPr marL="1143000" indent="-228600" rtl="0"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3pPr>
              <a:lvl4pPr marL="1600200" indent="-228600" rtl="0"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4pPr>
              <a:lvl5pPr marL="2057400" indent="-228600" algn="r" eaLnBrk="0" hangingPunct="0">
                <a:spcBef>
                  <a:spcPct val="20000"/>
                </a:spcBef>
                <a:buChar char="»"/>
                <a:defRPr sz="2000">
                  <a:solidFill>
                    <a:srgbClr val="000066"/>
                  </a:solidFill>
                  <a:latin typeface="Arial" pitchFamily="34" charset="0"/>
                  <a:ea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9pPr>
            </a:lstStyle>
            <a:p>
              <a:pPr algn="ctr" rtl="1" eaLnBrk="1" fontAlgn="base" hangingPunct="1">
                <a:spcBef>
                  <a:spcPct val="0"/>
                </a:spcBef>
                <a:spcAft>
                  <a:spcPct val="0"/>
                </a:spcAft>
                <a:buClrTx/>
                <a:buFont typeface="Wingdings" pitchFamily="2" charset="2"/>
                <a:buNone/>
                <a:defRPr/>
              </a:pPr>
              <a:r>
                <a:rPr lang="fr-FR" altLang="en-US" sz="1800" b="1" dirty="0" smtClean="0">
                  <a:solidFill>
                    <a:srgbClr val="002060"/>
                  </a:solidFill>
                </a:rPr>
                <a:t>Quels sont les virus connus et quels vaccins sont disponibles pour les combattre ?</a:t>
              </a:r>
              <a:endParaRPr lang="fr-FR" altLang="en-US" sz="1800" b="1" dirty="0" smtClean="0">
                <a:solidFill>
                  <a:srgbClr val="C00000"/>
                </a:solidFill>
              </a:endParaRPr>
            </a:p>
          </p:txBody>
        </p:sp>
        <p:sp>
          <p:nvSpPr>
            <p:cNvPr id="10" name="Ellipse 9"/>
            <p:cNvSpPr>
              <a:spLocks noChangeArrowheads="1"/>
            </p:cNvSpPr>
            <p:nvPr/>
          </p:nvSpPr>
          <p:spPr bwMode="auto">
            <a:xfrm>
              <a:off x="340" y="1979"/>
              <a:ext cx="317" cy="318"/>
            </a:xfrm>
            <a:prstGeom prst="ellipse">
              <a:avLst/>
            </a:prstGeom>
            <a:solidFill>
              <a:srgbClr val="C00000"/>
            </a:solidFill>
            <a:ln w="38100">
              <a:solidFill>
                <a:schemeClr val="bg1"/>
              </a:solidFill>
              <a:round/>
              <a:headEnd/>
              <a:tailEnd/>
            </a:ln>
            <a:effectLst>
              <a:outerShdw blurRad="63500" dist="20000" dir="5400000" rotWithShape="0">
                <a:srgbClr val="000000">
                  <a:alpha val="37999"/>
                </a:srgbClr>
              </a:outerShdw>
            </a:effectLst>
          </p:spPr>
          <p:txBody>
            <a:bodyPr/>
            <a:lstStyle/>
            <a:p>
              <a:pPr defTabSz="1042988" rtl="1" fontAlgn="base">
                <a:spcBef>
                  <a:spcPct val="0"/>
                </a:spcBef>
                <a:spcAft>
                  <a:spcPct val="0"/>
                </a:spcAft>
                <a:defRPr/>
              </a:pPr>
              <a:r>
                <a:rPr lang="fr-FR" sz="2400" b="1" dirty="0" smtClean="0">
                  <a:solidFill>
                    <a:srgbClr val="FFFFFF"/>
                  </a:solidFill>
                </a:rPr>
                <a:t>3</a:t>
              </a:r>
              <a:endParaRPr lang="fr-FR" sz="2400" b="1" dirty="0">
                <a:solidFill>
                  <a:srgbClr val="FFFFFF"/>
                </a:solidFill>
              </a:endParaRPr>
            </a:p>
          </p:txBody>
        </p:sp>
      </p:grpSp>
      <p:grpSp>
        <p:nvGrpSpPr>
          <p:cNvPr id="5" name="Group 19"/>
          <p:cNvGrpSpPr>
            <a:grpSpLocks/>
          </p:cNvGrpSpPr>
          <p:nvPr/>
        </p:nvGrpSpPr>
        <p:grpSpPr bwMode="auto">
          <a:xfrm>
            <a:off x="538163" y="4140608"/>
            <a:ext cx="4392614" cy="1246388"/>
            <a:chOff x="317" y="2523"/>
            <a:chExt cx="2767" cy="554"/>
          </a:xfrm>
          <a:effectLst>
            <a:outerShdw blurRad="50800" dist="38100" dir="2700000" algn="tl" rotWithShape="0">
              <a:prstClr val="black">
                <a:alpha val="40000"/>
              </a:prstClr>
            </a:outerShdw>
          </a:effectLst>
        </p:grpSpPr>
        <p:sp>
          <p:nvSpPr>
            <p:cNvPr id="5134" name="Rectangle à coins arrondis 14"/>
            <p:cNvSpPr>
              <a:spLocks noChangeArrowheads="1"/>
            </p:cNvSpPr>
            <p:nvPr/>
          </p:nvSpPr>
          <p:spPr bwMode="auto">
            <a:xfrm>
              <a:off x="567" y="2623"/>
              <a:ext cx="2517" cy="454"/>
            </a:xfrm>
            <a:prstGeom prst="wedgeRoundRectCallout">
              <a:avLst>
                <a:gd name="adj1" fmla="val 69106"/>
                <a:gd name="adj2" fmla="val -58116"/>
                <a:gd name="adj3" fmla="val 16667"/>
              </a:avLst>
            </a:prstGeom>
            <a:solidFill>
              <a:schemeClr val="bg1"/>
            </a:solidFill>
            <a:ln w="25400">
              <a:solidFill>
                <a:srgbClr val="C00000"/>
              </a:solidFill>
              <a:miter lim="800000"/>
              <a:headEnd/>
              <a:tailEnd/>
            </a:ln>
          </p:spPr>
          <p:txBody>
            <a:bodyPr anchor="ctr"/>
            <a:lstStyle>
              <a:lvl1pPr rtl="0" eaLnBrk="0" hangingPunct="0">
                <a:spcBef>
                  <a:spcPct val="80000"/>
                </a:spcBef>
                <a:buClr>
                  <a:srgbClr val="1E7FB8"/>
                </a:buClr>
                <a:buFont typeface="Wingdings" pitchFamily="2" charset="2"/>
                <a:buChar char="l"/>
                <a:defRPr sz="2500">
                  <a:solidFill>
                    <a:srgbClr val="000066"/>
                  </a:solidFill>
                  <a:latin typeface="Arial" pitchFamily="34" charset="0"/>
                  <a:ea typeface="MS PGothic" pitchFamily="34" charset="-128"/>
                  <a:cs typeface="Arial" pitchFamily="34" charset="0"/>
                </a:defRPr>
              </a:lvl1pPr>
              <a:lvl2pPr marL="742950" indent="-285750" rtl="0" eaLnBrk="0" hangingPunct="0">
                <a:spcBef>
                  <a:spcPct val="20000"/>
                </a:spcBef>
                <a:buClr>
                  <a:srgbClr val="1E7FB8"/>
                </a:buClr>
                <a:buFont typeface="Arial" pitchFamily="34" charset="0"/>
                <a:buChar char="–"/>
                <a:defRPr sz="2100">
                  <a:solidFill>
                    <a:srgbClr val="000066"/>
                  </a:solidFill>
                  <a:latin typeface="Arial" pitchFamily="34" charset="0"/>
                  <a:ea typeface="Arial" pitchFamily="34" charset="0"/>
                  <a:cs typeface="Arial" pitchFamily="34" charset="0"/>
                </a:defRPr>
              </a:lvl2pPr>
              <a:lvl3pPr marL="1143000" indent="-228600" rtl="0"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3pPr>
              <a:lvl4pPr marL="1600200" indent="-228600" rtl="0"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4pPr>
              <a:lvl5pPr marL="2057400" indent="-228600" algn="r" eaLnBrk="0" hangingPunct="0">
                <a:spcBef>
                  <a:spcPct val="20000"/>
                </a:spcBef>
                <a:buChar char="»"/>
                <a:defRPr sz="2000">
                  <a:solidFill>
                    <a:srgbClr val="000066"/>
                  </a:solidFill>
                  <a:latin typeface="Arial" pitchFamily="34" charset="0"/>
                  <a:ea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9pPr>
            </a:lstStyle>
            <a:p>
              <a:pPr algn="ctr" rtl="1" eaLnBrk="1" fontAlgn="base" hangingPunct="1">
                <a:spcBef>
                  <a:spcPct val="0"/>
                </a:spcBef>
                <a:spcAft>
                  <a:spcPct val="0"/>
                </a:spcAft>
                <a:buClrTx/>
                <a:buFontTx/>
                <a:buNone/>
                <a:defRPr/>
              </a:pPr>
              <a:r>
                <a:rPr lang="fr-FR" altLang="en-US" sz="1800" b="1" dirty="0" smtClean="0">
                  <a:solidFill>
                    <a:srgbClr val="002060"/>
                  </a:solidFill>
                </a:rPr>
                <a:t>Quelle est la situation actuelle quant à l'éradication de la poliomyélite à travers le monde ?</a:t>
              </a:r>
            </a:p>
          </p:txBody>
        </p:sp>
        <p:sp>
          <p:nvSpPr>
            <p:cNvPr id="3" name="Ellipse 15"/>
            <p:cNvSpPr>
              <a:spLocks noChangeArrowheads="1"/>
            </p:cNvSpPr>
            <p:nvPr/>
          </p:nvSpPr>
          <p:spPr bwMode="auto">
            <a:xfrm>
              <a:off x="317" y="2523"/>
              <a:ext cx="317" cy="224"/>
            </a:xfrm>
            <a:prstGeom prst="ellipse">
              <a:avLst/>
            </a:prstGeom>
            <a:solidFill>
              <a:srgbClr val="C00000"/>
            </a:solidFill>
            <a:ln w="38100">
              <a:solidFill>
                <a:schemeClr val="bg1"/>
              </a:solidFill>
              <a:round/>
              <a:headEnd/>
              <a:tailEnd/>
            </a:ln>
            <a:effectLst>
              <a:outerShdw blurRad="63500" dist="20000" dir="5400000" rotWithShape="0">
                <a:srgbClr val="000000">
                  <a:alpha val="37999"/>
                </a:srgbClr>
              </a:outerShdw>
            </a:effectLst>
          </p:spPr>
          <p:txBody>
            <a:bodyPr/>
            <a:lstStyle/>
            <a:p>
              <a:pPr defTabSz="1042988" rtl="1" fontAlgn="base">
                <a:spcBef>
                  <a:spcPct val="0"/>
                </a:spcBef>
                <a:spcAft>
                  <a:spcPct val="0"/>
                </a:spcAft>
                <a:defRPr/>
              </a:pPr>
              <a:r>
                <a:rPr lang="fr-FR" sz="2400" b="1" dirty="0" smtClean="0">
                  <a:solidFill>
                    <a:srgbClr val="FFFFFF"/>
                  </a:solidFill>
                </a:rPr>
                <a:t>4</a:t>
              </a:r>
              <a:endParaRPr lang="fr-FR" sz="2400" b="1" dirty="0">
                <a:solidFill>
                  <a:srgbClr val="FFFFFF"/>
                </a:solidFill>
              </a:endParaRPr>
            </a:p>
          </p:txBody>
        </p:sp>
      </p:grpSp>
      <p:sp>
        <p:nvSpPr>
          <p:cNvPr id="7173" name="Rectangle 5"/>
          <p:cNvSpPr>
            <a:spLocks noGrp="1" noChangeArrowheads="1"/>
          </p:cNvSpPr>
          <p:nvPr>
            <p:ph type="title" idx="4294967295"/>
          </p:nvPr>
        </p:nvSpPr>
        <p:spPr/>
        <p:txBody>
          <a:bodyPr/>
          <a:lstStyle/>
          <a:p>
            <a:r>
              <a:rPr lang="fr-FR" dirty="0" smtClean="0">
                <a:latin typeface="Gill Sans MT" pitchFamily="34" charset="0"/>
              </a:rPr>
              <a:t>Thèmes centraux</a:t>
            </a:r>
            <a:endParaRPr lang="fr-FR" dirty="0">
              <a:latin typeface="Gill Sans MT" pitchFamily="34" charset="0"/>
            </a:endParaRPr>
          </a:p>
        </p:txBody>
      </p:sp>
      <p:cxnSp>
        <p:nvCxnSpPr>
          <p:cNvPr id="5126" name="Line 6"/>
          <p:cNvCxnSpPr>
            <a:cxnSpLocks noChangeShapeType="1"/>
          </p:cNvCxnSpPr>
          <p:nvPr/>
        </p:nvCxnSpPr>
        <p:spPr bwMode="auto">
          <a:xfrm>
            <a:off x="1042988" y="1052513"/>
            <a:ext cx="0" cy="46799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grpSp>
        <p:nvGrpSpPr>
          <p:cNvPr id="8" name="Group 16"/>
          <p:cNvGrpSpPr>
            <a:grpSpLocks/>
          </p:cNvGrpSpPr>
          <p:nvPr/>
        </p:nvGrpSpPr>
        <p:grpSpPr bwMode="auto">
          <a:xfrm>
            <a:off x="503238" y="1419886"/>
            <a:ext cx="4392612" cy="901700"/>
            <a:chOff x="340" y="799"/>
            <a:chExt cx="2767" cy="568"/>
          </a:xfrm>
          <a:effectLst>
            <a:outerShdw blurRad="50800" dist="38100" dir="2700000" algn="tl" rotWithShape="0">
              <a:prstClr val="black">
                <a:alpha val="40000"/>
              </a:prstClr>
            </a:outerShdw>
          </a:effectLst>
        </p:grpSpPr>
        <p:sp>
          <p:nvSpPr>
            <p:cNvPr id="5130" name="Rectangle à coins arrondis 3"/>
            <p:cNvSpPr>
              <a:spLocks noChangeArrowheads="1"/>
            </p:cNvSpPr>
            <p:nvPr/>
          </p:nvSpPr>
          <p:spPr bwMode="auto">
            <a:xfrm>
              <a:off x="613" y="845"/>
              <a:ext cx="2494" cy="522"/>
            </a:xfrm>
            <a:prstGeom prst="wedgeRoundRectCallout">
              <a:avLst>
                <a:gd name="adj1" fmla="val 67394"/>
                <a:gd name="adj2" fmla="val 67116"/>
                <a:gd name="adj3" fmla="val 16667"/>
              </a:avLst>
            </a:prstGeom>
            <a:solidFill>
              <a:schemeClr val="bg1"/>
            </a:solidFill>
            <a:ln w="25400">
              <a:solidFill>
                <a:srgbClr val="C00000"/>
              </a:solidFill>
              <a:miter lim="800000"/>
              <a:headEnd/>
              <a:tailEnd/>
            </a:ln>
          </p:spPr>
          <p:txBody>
            <a:bodyPr anchor="ctr"/>
            <a:lstStyle>
              <a:lvl1pPr rtl="0" eaLnBrk="0" hangingPunct="0">
                <a:spcBef>
                  <a:spcPct val="80000"/>
                </a:spcBef>
                <a:buClr>
                  <a:srgbClr val="1E7FB8"/>
                </a:buClr>
                <a:buFont typeface="Wingdings" pitchFamily="2" charset="2"/>
                <a:buChar char="l"/>
                <a:defRPr sz="2500">
                  <a:solidFill>
                    <a:srgbClr val="000066"/>
                  </a:solidFill>
                  <a:latin typeface="Arial" pitchFamily="34" charset="0"/>
                  <a:ea typeface="MS PGothic" pitchFamily="34" charset="-128"/>
                  <a:cs typeface="Arial" pitchFamily="34" charset="0"/>
                </a:defRPr>
              </a:lvl1pPr>
              <a:lvl2pPr marL="742950" indent="-285750" rtl="0" eaLnBrk="0" hangingPunct="0">
                <a:spcBef>
                  <a:spcPct val="20000"/>
                </a:spcBef>
                <a:buClr>
                  <a:srgbClr val="1E7FB8"/>
                </a:buClr>
                <a:buFont typeface="Arial" pitchFamily="34" charset="0"/>
                <a:buChar char="–"/>
                <a:defRPr sz="2100">
                  <a:solidFill>
                    <a:srgbClr val="000066"/>
                  </a:solidFill>
                  <a:latin typeface="Arial" pitchFamily="34" charset="0"/>
                  <a:ea typeface="Arial" pitchFamily="34" charset="0"/>
                  <a:cs typeface="Arial" pitchFamily="34" charset="0"/>
                </a:defRPr>
              </a:lvl2pPr>
              <a:lvl3pPr marL="1143000" indent="-228600" rtl="0"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3pPr>
              <a:lvl4pPr marL="1600200" indent="-228600" rtl="0"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4pPr>
              <a:lvl5pPr marL="2057400" indent="-228600" algn="r" eaLnBrk="0" hangingPunct="0">
                <a:spcBef>
                  <a:spcPct val="20000"/>
                </a:spcBef>
                <a:buChar char="»"/>
                <a:defRPr sz="2000">
                  <a:solidFill>
                    <a:srgbClr val="000066"/>
                  </a:solidFill>
                  <a:latin typeface="Arial" pitchFamily="34" charset="0"/>
                  <a:ea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9pPr>
            </a:lstStyle>
            <a:p>
              <a:pPr algn="ctr" rtl="1" eaLnBrk="1" fontAlgn="base" hangingPunct="1">
                <a:spcBef>
                  <a:spcPct val="0"/>
                </a:spcBef>
                <a:spcAft>
                  <a:spcPct val="0"/>
                </a:spcAft>
                <a:buClrTx/>
                <a:buFont typeface="Wingdings" pitchFamily="2" charset="2"/>
                <a:buNone/>
                <a:defRPr/>
              </a:pPr>
              <a:r>
                <a:rPr lang="fr-FR" altLang="en-US" sz="2000" b="1" dirty="0" smtClean="0">
                  <a:solidFill>
                    <a:srgbClr val="002060"/>
                  </a:solidFill>
                </a:rPr>
                <a:t>Qu'est-ce que la poliomyélite?</a:t>
              </a:r>
            </a:p>
          </p:txBody>
        </p:sp>
        <p:sp>
          <p:nvSpPr>
            <p:cNvPr id="17" name="Ellipse 16"/>
            <p:cNvSpPr>
              <a:spLocks noChangeArrowheads="1"/>
            </p:cNvSpPr>
            <p:nvPr/>
          </p:nvSpPr>
          <p:spPr bwMode="auto">
            <a:xfrm>
              <a:off x="340" y="799"/>
              <a:ext cx="318" cy="317"/>
            </a:xfrm>
            <a:prstGeom prst="ellipse">
              <a:avLst/>
            </a:prstGeom>
            <a:solidFill>
              <a:srgbClr val="C00000"/>
            </a:solidFill>
            <a:ln w="38100">
              <a:solidFill>
                <a:schemeClr val="bg1"/>
              </a:solidFill>
              <a:round/>
              <a:headEnd/>
              <a:tailEnd/>
            </a:ln>
            <a:effectLst>
              <a:outerShdw blurRad="63500" dist="20000" dir="5400000" rotWithShape="0">
                <a:srgbClr val="000000">
                  <a:alpha val="37999"/>
                </a:srgbClr>
              </a:outerShdw>
            </a:effectLst>
          </p:spPr>
          <p:txBody>
            <a:bodyPr/>
            <a:lstStyle/>
            <a:p>
              <a:pPr defTabSz="1042988" rtl="1" fontAlgn="base">
                <a:spcBef>
                  <a:spcPct val="0"/>
                </a:spcBef>
                <a:spcAft>
                  <a:spcPct val="0"/>
                </a:spcAft>
                <a:defRPr/>
              </a:pPr>
              <a:r>
                <a:rPr lang="fr-FR" sz="2400" b="1" dirty="0" smtClean="0">
                  <a:solidFill>
                    <a:srgbClr val="FFFFFF"/>
                  </a:solidFill>
                </a:rPr>
                <a:t>1</a:t>
              </a:r>
              <a:endParaRPr lang="fr-FR" sz="2400" b="1" dirty="0">
                <a:solidFill>
                  <a:srgbClr val="FFFFFF"/>
                </a:solidFill>
              </a:endParaRPr>
            </a:p>
          </p:txBody>
        </p:sp>
      </p:grpSp>
      <p:pic>
        <p:nvPicPr>
          <p:cNvPr id="5128" name="Picture 15" descr="docto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1628775"/>
            <a:ext cx="2735263" cy="395922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20"/>
          <p:cNvGrpSpPr>
            <a:grpSpLocks/>
          </p:cNvGrpSpPr>
          <p:nvPr/>
        </p:nvGrpSpPr>
        <p:grpSpPr bwMode="auto">
          <a:xfrm>
            <a:off x="538163" y="5336514"/>
            <a:ext cx="4357688" cy="612776"/>
            <a:chOff x="316" y="3361"/>
            <a:chExt cx="2745" cy="386"/>
          </a:xfrm>
          <a:effectLst>
            <a:outerShdw blurRad="50800" dist="38100" dir="2700000" algn="tl" rotWithShape="0">
              <a:prstClr val="black">
                <a:alpha val="40000"/>
              </a:prstClr>
            </a:outerShdw>
          </a:effectLst>
        </p:grpSpPr>
        <p:sp>
          <p:nvSpPr>
            <p:cNvPr id="21" name="Rectangle à coins arrondis 14"/>
            <p:cNvSpPr>
              <a:spLocks noChangeArrowheads="1"/>
            </p:cNvSpPr>
            <p:nvPr/>
          </p:nvSpPr>
          <p:spPr bwMode="auto">
            <a:xfrm>
              <a:off x="567" y="3475"/>
              <a:ext cx="2494" cy="272"/>
            </a:xfrm>
            <a:prstGeom prst="wedgeRoundRectCallout">
              <a:avLst>
                <a:gd name="adj1" fmla="val 67644"/>
                <a:gd name="adj2" fmla="val -60407"/>
                <a:gd name="adj3" fmla="val 16667"/>
              </a:avLst>
            </a:prstGeom>
            <a:solidFill>
              <a:schemeClr val="bg1"/>
            </a:solidFill>
            <a:ln w="25400">
              <a:solidFill>
                <a:srgbClr val="C00000"/>
              </a:solidFill>
              <a:miter lim="800000"/>
              <a:headEnd/>
              <a:tailEnd/>
            </a:ln>
          </p:spPr>
          <p:txBody>
            <a:bodyPr anchor="ctr"/>
            <a:lstStyle>
              <a:lvl1pPr rtl="0" eaLnBrk="0" hangingPunct="0">
                <a:spcBef>
                  <a:spcPct val="80000"/>
                </a:spcBef>
                <a:buClr>
                  <a:srgbClr val="1E7FB8"/>
                </a:buClr>
                <a:buFont typeface="Wingdings" pitchFamily="2" charset="2"/>
                <a:buChar char="l"/>
                <a:defRPr sz="2500">
                  <a:solidFill>
                    <a:srgbClr val="000066"/>
                  </a:solidFill>
                  <a:latin typeface="Arial" pitchFamily="34" charset="0"/>
                  <a:ea typeface="MS PGothic" pitchFamily="34" charset="-128"/>
                  <a:cs typeface="Arial" pitchFamily="34" charset="0"/>
                </a:defRPr>
              </a:lvl1pPr>
              <a:lvl2pPr marL="742950" indent="-285750" rtl="0" eaLnBrk="0" hangingPunct="0">
                <a:spcBef>
                  <a:spcPct val="20000"/>
                </a:spcBef>
                <a:buClr>
                  <a:srgbClr val="1E7FB8"/>
                </a:buClr>
                <a:buFont typeface="Arial" pitchFamily="34" charset="0"/>
                <a:buChar char="–"/>
                <a:defRPr sz="2100">
                  <a:solidFill>
                    <a:srgbClr val="000066"/>
                  </a:solidFill>
                  <a:latin typeface="Arial" pitchFamily="34" charset="0"/>
                  <a:ea typeface="Arial" pitchFamily="34" charset="0"/>
                  <a:cs typeface="Arial" pitchFamily="34" charset="0"/>
                </a:defRPr>
              </a:lvl2pPr>
              <a:lvl3pPr marL="1143000" indent="-228600" rtl="0"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3pPr>
              <a:lvl4pPr marL="1600200" indent="-228600" rtl="0" eaLnBrk="0" hangingPunct="0">
                <a:spcBef>
                  <a:spcPct val="20000"/>
                </a:spcBef>
                <a:buClr>
                  <a:srgbClr val="1E7FB8"/>
                </a:buClr>
                <a:buChar char="–"/>
                <a:defRPr sz="2100">
                  <a:solidFill>
                    <a:srgbClr val="000066"/>
                  </a:solidFill>
                  <a:latin typeface="Arial Narrow" pitchFamily="34" charset="0"/>
                  <a:ea typeface="Arial" pitchFamily="34" charset="0"/>
                  <a:cs typeface="Arial" pitchFamily="34" charset="0"/>
                </a:defRPr>
              </a:lvl4pPr>
              <a:lvl5pPr marL="2057400" indent="-228600" algn="r" eaLnBrk="0" hangingPunct="0">
                <a:spcBef>
                  <a:spcPct val="20000"/>
                </a:spcBef>
                <a:buChar char="»"/>
                <a:defRPr sz="2000">
                  <a:solidFill>
                    <a:srgbClr val="000066"/>
                  </a:solidFill>
                  <a:latin typeface="Arial" pitchFamily="34" charset="0"/>
                  <a:ea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rgbClr val="000066"/>
                  </a:solidFill>
                  <a:latin typeface="Arial" pitchFamily="34" charset="0"/>
                  <a:ea typeface="Arial" pitchFamily="34" charset="0"/>
                  <a:cs typeface="Arial" pitchFamily="34" charset="0"/>
                </a:defRPr>
              </a:lvl9pPr>
            </a:lstStyle>
            <a:p>
              <a:pPr algn="ctr" rtl="1" eaLnBrk="1" fontAlgn="base" hangingPunct="1">
                <a:spcBef>
                  <a:spcPct val="0"/>
                </a:spcBef>
                <a:spcAft>
                  <a:spcPct val="0"/>
                </a:spcAft>
                <a:buClrTx/>
                <a:buFontTx/>
                <a:buNone/>
                <a:defRPr/>
              </a:pPr>
              <a:r>
                <a:rPr lang="fr-FR" altLang="en-US" sz="2000" b="1" dirty="0" smtClean="0">
                  <a:solidFill>
                    <a:srgbClr val="002060"/>
                  </a:solidFill>
                </a:rPr>
                <a:t> </a:t>
              </a:r>
              <a:r>
                <a:rPr lang="fr-FR" altLang="en-US" sz="1600" b="1" dirty="0" smtClean="0">
                  <a:solidFill>
                    <a:srgbClr val="002060"/>
                  </a:solidFill>
                </a:rPr>
                <a:t>Pourquoi le VPI est-il nécessaire ?</a:t>
              </a:r>
            </a:p>
          </p:txBody>
        </p:sp>
        <p:sp>
          <p:nvSpPr>
            <p:cNvPr id="22" name="Ellipse 15"/>
            <p:cNvSpPr>
              <a:spLocks noChangeArrowheads="1"/>
            </p:cNvSpPr>
            <p:nvPr/>
          </p:nvSpPr>
          <p:spPr bwMode="auto">
            <a:xfrm>
              <a:off x="316" y="3361"/>
              <a:ext cx="318" cy="317"/>
            </a:xfrm>
            <a:prstGeom prst="ellipse">
              <a:avLst/>
            </a:prstGeom>
            <a:solidFill>
              <a:srgbClr val="C00000"/>
            </a:solidFill>
            <a:ln w="38100">
              <a:solidFill>
                <a:schemeClr val="bg1"/>
              </a:solidFill>
              <a:round/>
              <a:headEnd/>
              <a:tailEnd/>
            </a:ln>
            <a:effectLst>
              <a:outerShdw blurRad="63500" dist="20000" dir="5400000" rotWithShape="0">
                <a:srgbClr val="000000">
                  <a:alpha val="37999"/>
                </a:srgbClr>
              </a:outerShdw>
            </a:effectLst>
          </p:spPr>
          <p:txBody>
            <a:bodyPr/>
            <a:lstStyle/>
            <a:p>
              <a:pPr defTabSz="1042988" rtl="1" fontAlgn="base">
                <a:spcBef>
                  <a:spcPct val="0"/>
                </a:spcBef>
                <a:spcAft>
                  <a:spcPct val="0"/>
                </a:spcAft>
                <a:defRPr/>
              </a:pPr>
              <a:r>
                <a:rPr lang="fr-FR" sz="2400" b="1" dirty="0" smtClean="0">
                  <a:solidFill>
                    <a:srgbClr val="FFFFFF"/>
                  </a:solidFill>
                  <a:latin typeface="Arial" pitchFamily="34" charset="0"/>
                </a:rPr>
                <a:t>5</a:t>
              </a:r>
              <a:endParaRPr lang="fr-FR" sz="2400" b="1" dirty="0">
                <a:solidFill>
                  <a:srgbClr val="FFFFFF"/>
                </a:solidFill>
                <a:latin typeface="Arial" pitchFamily="34" charset="0"/>
              </a:endParaRPr>
            </a:p>
          </p:txBody>
        </p:sp>
      </p:grpSp>
    </p:spTree>
    <p:extLst>
      <p:ext uri="{BB962C8B-B14F-4D97-AF65-F5344CB8AC3E}">
        <p14:creationId xmlns:p14="http://schemas.microsoft.com/office/powerpoint/2010/main" val="3281295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43136" y="1268760"/>
            <a:ext cx="6361112" cy="4784179"/>
          </a:xfrm>
        </p:spPr>
        <p:txBody>
          <a:bodyPr/>
          <a:lstStyle/>
          <a:p>
            <a:pPr>
              <a:spcBef>
                <a:spcPts val="1500"/>
              </a:spcBef>
            </a:pPr>
            <a:r>
              <a:rPr lang="fr-FR" sz="2100" dirty="0" smtClean="0">
                <a:latin typeface="Calibri" panose="020F0502020204030204" pitchFamily="34" charset="0"/>
              </a:rPr>
              <a:t>La p</a:t>
            </a:r>
            <a:r>
              <a:rPr lang="fr-FR" sz="2100" noProof="0" dirty="0" smtClean="0">
                <a:latin typeface="Calibri" panose="020F0502020204030204" pitchFamily="34" charset="0"/>
              </a:rPr>
              <a:t>oliomyélite (ou « polio ») est une maladie </a:t>
            </a:r>
            <a:r>
              <a:rPr lang="fr-FR" sz="2100" noProof="0" dirty="0" smtClean="0">
                <a:solidFill>
                  <a:srgbClr val="002060"/>
                </a:solidFill>
                <a:latin typeface="Calibri" panose="020F0502020204030204" pitchFamily="34" charset="0"/>
              </a:rPr>
              <a:t>extrêmement c</a:t>
            </a:r>
            <a:r>
              <a:rPr lang="fr-FR" sz="2100" noProof="0" dirty="0" smtClean="0">
                <a:latin typeface="Calibri" panose="020F0502020204030204" pitchFamily="34" charset="0"/>
              </a:rPr>
              <a:t>ontagieuse causée par un virus.</a:t>
            </a:r>
          </a:p>
          <a:p>
            <a:pPr>
              <a:spcBef>
                <a:spcPts val="1500"/>
              </a:spcBef>
            </a:pPr>
            <a:r>
              <a:rPr lang="fr-FR" sz="2100" noProof="0" dirty="0" smtClean="0">
                <a:latin typeface="Calibri" panose="020F0502020204030204" pitchFamily="34" charset="0"/>
              </a:rPr>
              <a:t>Le virus envahit le système nerveux et peut causer une </a:t>
            </a:r>
            <a:r>
              <a:rPr lang="fr-FR" sz="2100" i="1" noProof="0" dirty="0" smtClean="0">
                <a:latin typeface="Calibri" panose="020F0502020204030204" pitchFamily="34" charset="0"/>
              </a:rPr>
              <a:t>paralysie permanente</a:t>
            </a:r>
            <a:r>
              <a:rPr lang="fr-FR" sz="2100" noProof="0" dirty="0" smtClean="0">
                <a:latin typeface="Calibri" panose="020F0502020204030204" pitchFamily="34" charset="0"/>
              </a:rPr>
              <a:t>.</a:t>
            </a:r>
          </a:p>
          <a:p>
            <a:pPr>
              <a:spcBef>
                <a:spcPts val="1500"/>
              </a:spcBef>
            </a:pPr>
            <a:r>
              <a:rPr lang="fr-FR" sz="2100" dirty="0" smtClean="0">
                <a:latin typeface="Calibri" panose="020F0502020204030204" pitchFamily="34" charset="0"/>
              </a:rPr>
              <a:t>La p</a:t>
            </a:r>
            <a:r>
              <a:rPr lang="fr-FR" sz="2100" noProof="0" dirty="0" smtClean="0">
                <a:latin typeface="Calibri" panose="020F0502020204030204" pitchFamily="34" charset="0"/>
              </a:rPr>
              <a:t>oliomyélite est transmise par </a:t>
            </a:r>
            <a:r>
              <a:rPr lang="fr-FR" sz="2100" i="1" noProof="0" dirty="0" smtClean="0">
                <a:latin typeface="Calibri" panose="020F0502020204030204" pitchFamily="34" charset="0"/>
              </a:rPr>
              <a:t>contact interpersonnel</a:t>
            </a:r>
            <a:r>
              <a:rPr lang="fr-FR" sz="2100" noProof="0" dirty="0" smtClean="0">
                <a:latin typeface="Calibri" panose="020F0502020204030204" pitchFamily="34" charset="0"/>
              </a:rPr>
              <a:t> et peut rapidement se propager à travers une communauté.</a:t>
            </a:r>
          </a:p>
          <a:p>
            <a:pPr>
              <a:spcBef>
                <a:spcPts val="1500"/>
              </a:spcBef>
            </a:pPr>
            <a:r>
              <a:rPr lang="fr-FR" sz="2100" noProof="0" dirty="0" smtClean="0">
                <a:latin typeface="Calibri" panose="020F0502020204030204" pitchFamily="34" charset="0"/>
              </a:rPr>
              <a:t>La majeure partie des personnes infectées (72 %) ne manifestent aucun </a:t>
            </a:r>
            <a:r>
              <a:rPr lang="fr-FR" sz="2100" b="1" noProof="0" dirty="0" smtClean="0">
                <a:latin typeface="Calibri" panose="020F0502020204030204" pitchFamily="34" charset="0"/>
              </a:rPr>
              <a:t>symptôme.</a:t>
            </a:r>
          </a:p>
          <a:p>
            <a:pPr indent="15875">
              <a:spcBef>
                <a:spcPts val="1500"/>
              </a:spcBef>
              <a:buNone/>
            </a:pPr>
            <a:r>
              <a:rPr lang="fr-FR" sz="2100" b="1" noProof="0" dirty="0" smtClean="0">
                <a:latin typeface="Calibri" panose="020F0502020204030204" pitchFamily="34" charset="0"/>
              </a:rPr>
              <a:t>Toutefois,</a:t>
            </a:r>
            <a:r>
              <a:rPr lang="fr-FR" sz="2100" noProof="0" dirty="0" smtClean="0">
                <a:latin typeface="Calibri" panose="020F0502020204030204" pitchFamily="34" charset="0"/>
              </a:rPr>
              <a:t> un cas d'infection sur </a:t>
            </a:r>
            <a:r>
              <a:rPr lang="fr-FR" sz="2100" dirty="0" smtClean="0">
                <a:latin typeface="Calibri" panose="020F0502020204030204" pitchFamily="34" charset="0"/>
              </a:rPr>
              <a:t>200 cause une paralysie permanente (impossibilité de bouger certaines parties du corps) et peut entrainer la mort. </a:t>
            </a:r>
            <a:endParaRPr lang="fr-FR" sz="2100" dirty="0">
              <a:latin typeface="Calibri" panose="020F0502020204030204" pitchFamily="34" charset="0"/>
            </a:endParaRPr>
          </a:p>
        </p:txBody>
      </p:sp>
      <p:sp>
        <p:nvSpPr>
          <p:cNvPr id="8195" name="Rectangle 3"/>
          <p:cNvSpPr>
            <a:spLocks noGrp="1" noChangeArrowheads="1"/>
          </p:cNvSpPr>
          <p:nvPr>
            <p:ph type="title" idx="4294967295"/>
          </p:nvPr>
        </p:nvSpPr>
        <p:spPr/>
        <p:txBody>
          <a:bodyPr/>
          <a:lstStyle/>
          <a:p>
            <a:r>
              <a:rPr lang="fr-FR" noProof="0" dirty="0" smtClean="0">
                <a:latin typeface="Gill Sans MT" pitchFamily="34" charset="0"/>
              </a:rPr>
              <a:t>Qu'est-ce que la poliomyélite ?</a:t>
            </a:r>
            <a:endParaRPr lang="fr-FR" noProof="0" dirty="0">
              <a:latin typeface="Gill Sans MT"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1821160"/>
            <a:ext cx="2028825"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9" name="Text Box 5"/>
          <p:cNvSpPr txBox="1">
            <a:spLocks noChangeArrowheads="1"/>
          </p:cNvSpPr>
          <p:nvPr/>
        </p:nvSpPr>
        <p:spPr bwMode="auto">
          <a:xfrm>
            <a:off x="7740650" y="4829175"/>
            <a:ext cx="1092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r" eaLnBrk="1" hangingPunct="1"/>
            <a:r>
              <a:rPr lang="fr-FR" sz="600" b="0" dirty="0" smtClean="0"/>
              <a:t>www.immune.org.nz</a:t>
            </a:r>
            <a:endParaRPr lang="fr-FR" sz="600" b="0" dirty="0"/>
          </a:p>
        </p:txBody>
      </p:sp>
    </p:spTree>
    <p:extLst>
      <p:ext uri="{BB962C8B-B14F-4D97-AF65-F5344CB8AC3E}">
        <p14:creationId xmlns:p14="http://schemas.microsoft.com/office/powerpoint/2010/main" val="1954167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395536" y="1268413"/>
            <a:ext cx="8567490" cy="2552700"/>
          </a:xfrm>
        </p:spPr>
        <p:txBody>
          <a:bodyPr>
            <a:normAutofit fontScale="92500"/>
          </a:bodyPr>
          <a:lstStyle/>
          <a:p>
            <a:pPr>
              <a:spcBef>
                <a:spcPts val="1800"/>
              </a:spcBef>
            </a:pPr>
            <a:r>
              <a:rPr lang="fr-FR" sz="2400" dirty="0" smtClean="0">
                <a:latin typeface="Calibri" panose="020F0502020204030204" pitchFamily="34" charset="0"/>
              </a:rPr>
              <a:t>L'i</a:t>
            </a:r>
            <a:r>
              <a:rPr lang="fr-FR" sz="2400" noProof="0" dirty="0" smtClean="0">
                <a:latin typeface="Calibri" panose="020F0502020204030204" pitchFamily="34" charset="0"/>
              </a:rPr>
              <a:t>nfection par le poliovirus </a:t>
            </a:r>
            <a:r>
              <a:rPr lang="fr-FR" sz="2400" noProof="0" dirty="0" smtClean="0">
                <a:solidFill>
                  <a:srgbClr val="002060"/>
                </a:solidFill>
                <a:latin typeface="Calibri" panose="020F0502020204030204" pitchFamily="34" charset="0"/>
              </a:rPr>
              <a:t>est </a:t>
            </a:r>
            <a:r>
              <a:rPr lang="fr-FR" sz="2400" b="1" i="1" noProof="0" dirty="0" smtClean="0">
                <a:solidFill>
                  <a:srgbClr val="002060"/>
                </a:solidFill>
                <a:latin typeface="Calibri" panose="020F0502020204030204" pitchFamily="34" charset="0"/>
              </a:rPr>
              <a:t>extrêmement contagieuse</a:t>
            </a:r>
            <a:r>
              <a:rPr lang="fr-FR" sz="2400" b="1" i="1" noProof="0" dirty="0" smtClean="0">
                <a:solidFill>
                  <a:srgbClr val="002060"/>
                </a:solidFill>
                <a:latin typeface="Gill Sans MT" pitchFamily="34" charset="0"/>
              </a:rPr>
              <a:t>.</a:t>
            </a:r>
          </a:p>
          <a:p>
            <a:pPr>
              <a:spcBef>
                <a:spcPts val="1800"/>
              </a:spcBef>
            </a:pPr>
            <a:r>
              <a:rPr lang="fr-FR" sz="2400" noProof="0" dirty="0" smtClean="0">
                <a:latin typeface="Gill Sans MT" pitchFamily="34" charset="0"/>
              </a:rPr>
              <a:t>Les poliovirus se propagent surtout par transmission </a:t>
            </a:r>
            <a:r>
              <a:rPr lang="fr-FR" sz="2400" b="1" noProof="0" dirty="0" smtClean="0">
                <a:latin typeface="Gill Sans MT" pitchFamily="34" charset="0"/>
              </a:rPr>
              <a:t>fécale-orale</a:t>
            </a:r>
            <a:r>
              <a:rPr lang="fr-FR" sz="2400" noProof="0" dirty="0" smtClean="0">
                <a:latin typeface="Gill Sans MT" pitchFamily="34" charset="0"/>
              </a:rPr>
              <a:t> :</a:t>
            </a:r>
          </a:p>
          <a:p>
            <a:pPr marL="625475" lvl="1">
              <a:buFont typeface="Arial" charset="0"/>
              <a:buChar char="-"/>
            </a:pPr>
            <a:r>
              <a:rPr lang="fr-FR" dirty="0" smtClean="0"/>
              <a:t>La principale voie de transmission est l'entrée du virus des fèces dans la</a:t>
            </a:r>
            <a:br>
              <a:rPr lang="fr-FR" dirty="0" smtClean="0"/>
            </a:br>
            <a:r>
              <a:rPr lang="fr-FR" dirty="0" smtClean="0"/>
              <a:t>bouche d'un autre enfant.</a:t>
            </a:r>
          </a:p>
          <a:p>
            <a:pPr marL="625475" lvl="1">
              <a:buFont typeface="Arial" charset="0"/>
              <a:buChar char="-"/>
            </a:pPr>
            <a:r>
              <a:rPr lang="fr-FR" noProof="0" dirty="0" smtClean="0"/>
              <a:t>Ils peuvent aussi se transmettre par la salive, les gouttelettes émises lors</a:t>
            </a:r>
            <a:r>
              <a:rPr lang="fr-FR" dirty="0" smtClean="0"/>
              <a:t/>
            </a:r>
            <a:br>
              <a:rPr lang="fr-FR" dirty="0" smtClean="0"/>
            </a:br>
            <a:r>
              <a:rPr lang="fr-FR" noProof="0" dirty="0" smtClean="0"/>
              <a:t>des éternuements ou par la toux.</a:t>
            </a:r>
            <a:endParaRPr lang="fr-FR" noProof="0" dirty="0"/>
          </a:p>
        </p:txBody>
      </p:sp>
      <p:sp>
        <p:nvSpPr>
          <p:cNvPr id="7171" name="Text Box 3"/>
          <p:cNvSpPr txBox="1">
            <a:spLocks noChangeArrowheads="1"/>
          </p:cNvSpPr>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ctr" rtl="0" eaLnBrk="1" hangingPunct="1"/>
            <a:r>
              <a:rPr lang="fr-FR" sz="3500" dirty="0" smtClean="0"/>
              <a:t>Comment se transmettent les poliovirus ?</a:t>
            </a:r>
            <a:endParaRPr lang="fr-FR" sz="3500" dirty="0"/>
          </a:p>
        </p:txBody>
      </p:sp>
      <p:grpSp>
        <p:nvGrpSpPr>
          <p:cNvPr id="7172" name="Group 4"/>
          <p:cNvGrpSpPr>
            <a:grpSpLocks/>
          </p:cNvGrpSpPr>
          <p:nvPr/>
        </p:nvGrpSpPr>
        <p:grpSpPr bwMode="auto">
          <a:xfrm>
            <a:off x="0" y="3644900"/>
            <a:ext cx="9144000" cy="1731963"/>
            <a:chOff x="0" y="42173"/>
            <a:chExt cx="91440" cy="17319"/>
          </a:xfrm>
        </p:grpSpPr>
        <p:grpSp>
          <p:nvGrpSpPr>
            <p:cNvPr id="7178" name="Group 10"/>
            <p:cNvGrpSpPr>
              <a:grpSpLocks/>
            </p:cNvGrpSpPr>
            <p:nvPr/>
          </p:nvGrpSpPr>
          <p:grpSpPr bwMode="auto">
            <a:xfrm>
              <a:off x="74517" y="42189"/>
              <a:ext cx="16923" cy="17287"/>
              <a:chOff x="4694" y="2523"/>
              <a:chExt cx="1066" cy="1089"/>
            </a:xfrm>
          </p:grpSpPr>
          <p:pic>
            <p:nvPicPr>
              <p:cNvPr id="7195" name="Picture 31" descr="route-1-boy-gr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6" y="2568"/>
                <a:ext cx="940" cy="998"/>
              </a:xfrm>
              <a:prstGeom prst="rect">
                <a:avLst/>
              </a:prstGeom>
              <a:noFill/>
              <a:extLst>
                <a:ext uri="{909E8E84-426E-40DD-AFC4-6F175D3DCCD1}">
                  <a14:hiddenFill xmlns:a14="http://schemas.microsoft.com/office/drawing/2010/main">
                    <a:solidFill>
                      <a:srgbClr val="FFFFFF"/>
                    </a:solidFill>
                  </a14:hiddenFill>
                </a:ext>
              </a:extLst>
            </p:spPr>
          </p:pic>
          <p:sp>
            <p:nvSpPr>
              <p:cNvPr id="7196" name="Oval 28"/>
              <p:cNvSpPr>
                <a:spLocks noChangeArrowheads="1"/>
              </p:cNvSpPr>
              <p:nvPr/>
            </p:nvSpPr>
            <p:spPr bwMode="auto">
              <a:xfrm>
                <a:off x="4694" y="2523"/>
                <a:ext cx="1066" cy="1089"/>
              </a:xfrm>
              <a:prstGeom prst="ellipse">
                <a:avLst/>
              </a:prstGeom>
              <a:noFill/>
              <a:ln w="76200">
                <a:solidFill>
                  <a:srgbClr val="1E7F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rtl="1" fontAlgn="base">
                  <a:spcBef>
                    <a:spcPct val="0"/>
                  </a:spcBef>
                  <a:spcAft>
                    <a:spcPct val="0"/>
                  </a:spcAft>
                </a:pPr>
                <a:endParaRPr lang="fr-FR" sz="3900" b="1" dirty="0">
                  <a:solidFill>
                    <a:srgbClr val="000066"/>
                  </a:solidFill>
                  <a:latin typeface="Arial" charset="0"/>
                  <a:ea typeface="MS PGothic" pitchFamily="34" charset="-128"/>
                  <a:cs typeface="Arial" charset="0"/>
                </a:endParaRPr>
              </a:p>
            </p:txBody>
          </p:sp>
        </p:grpSp>
        <p:grpSp>
          <p:nvGrpSpPr>
            <p:cNvPr id="7179" name="Group 11"/>
            <p:cNvGrpSpPr>
              <a:grpSpLocks/>
            </p:cNvGrpSpPr>
            <p:nvPr/>
          </p:nvGrpSpPr>
          <p:grpSpPr bwMode="auto">
            <a:xfrm>
              <a:off x="55800" y="42173"/>
              <a:ext cx="18717" cy="17288"/>
              <a:chOff x="3515" y="2522"/>
              <a:chExt cx="1179" cy="1089"/>
            </a:xfrm>
          </p:grpSpPr>
          <p:pic>
            <p:nvPicPr>
              <p:cNvPr id="7192" name="Picture 46" descr="route-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6" y="2578"/>
                <a:ext cx="756" cy="942"/>
              </a:xfrm>
              <a:prstGeom prst="rect">
                <a:avLst/>
              </a:prstGeom>
              <a:noFill/>
              <a:extLst>
                <a:ext uri="{909E8E84-426E-40DD-AFC4-6F175D3DCCD1}">
                  <a14:hiddenFill xmlns:a14="http://schemas.microsoft.com/office/drawing/2010/main">
                    <a:solidFill>
                      <a:srgbClr val="FFFFFF"/>
                    </a:solidFill>
                  </a14:hiddenFill>
                </a:ext>
              </a:extLst>
            </p:spPr>
          </p:pic>
          <p:sp>
            <p:nvSpPr>
              <p:cNvPr id="7193" name="Oval 25"/>
              <p:cNvSpPr>
                <a:spLocks noChangeArrowheads="1"/>
              </p:cNvSpPr>
              <p:nvPr/>
            </p:nvSpPr>
            <p:spPr bwMode="auto">
              <a:xfrm>
                <a:off x="3515" y="2522"/>
                <a:ext cx="1066" cy="1089"/>
              </a:xfrm>
              <a:prstGeom prst="ellipse">
                <a:avLst/>
              </a:prstGeom>
              <a:noFill/>
              <a:ln w="76200">
                <a:solidFill>
                  <a:srgbClr val="1E7F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rtl="1" fontAlgn="base">
                  <a:spcBef>
                    <a:spcPct val="0"/>
                  </a:spcBef>
                  <a:spcAft>
                    <a:spcPct val="0"/>
                  </a:spcAft>
                </a:pPr>
                <a:endParaRPr lang="fr-FR" sz="3900" b="1" dirty="0">
                  <a:solidFill>
                    <a:srgbClr val="000066"/>
                  </a:solidFill>
                  <a:latin typeface="Arial" charset="0"/>
                  <a:ea typeface="MS PGothic" pitchFamily="34" charset="-128"/>
                  <a:cs typeface="Arial" charset="0"/>
                </a:endParaRPr>
              </a:p>
            </p:txBody>
          </p:sp>
          <p:sp>
            <p:nvSpPr>
              <p:cNvPr id="7194" name="AutoShape 26"/>
              <p:cNvSpPr>
                <a:spLocks noChangeArrowheads="1"/>
              </p:cNvSpPr>
              <p:nvPr/>
            </p:nvSpPr>
            <p:spPr bwMode="auto">
              <a:xfrm rot="5400000">
                <a:off x="4557" y="3022"/>
                <a:ext cx="182" cy="91"/>
              </a:xfrm>
              <a:prstGeom prst="triangle">
                <a:avLst>
                  <a:gd name="adj" fmla="val 50000"/>
                </a:avLst>
              </a:prstGeom>
              <a:solidFill>
                <a:srgbClr val="CC0000"/>
              </a:solidFill>
              <a:ln w="19050">
                <a:solidFill>
                  <a:srgbClr val="CC0000"/>
                </a:solidFill>
                <a:miter lim="800000"/>
                <a:headEnd/>
                <a:tailEnd/>
              </a:ln>
            </p:spPr>
            <p:txBody>
              <a:bodyPr/>
              <a:lstStyle/>
              <a:p>
                <a:pPr rtl="1" fontAlgn="base">
                  <a:spcBef>
                    <a:spcPct val="0"/>
                  </a:spcBef>
                  <a:spcAft>
                    <a:spcPct val="0"/>
                  </a:spcAft>
                </a:pPr>
                <a:endParaRPr lang="fr-FR" sz="3900" b="1" dirty="0">
                  <a:solidFill>
                    <a:srgbClr val="000066"/>
                  </a:solidFill>
                  <a:latin typeface="Arial" charset="0"/>
                  <a:ea typeface="MS PGothic" pitchFamily="34" charset="-128"/>
                  <a:cs typeface="Arial" charset="0"/>
                </a:endParaRPr>
              </a:p>
            </p:txBody>
          </p:sp>
        </p:grpSp>
        <p:grpSp>
          <p:nvGrpSpPr>
            <p:cNvPr id="7180" name="Group 12"/>
            <p:cNvGrpSpPr>
              <a:grpSpLocks/>
            </p:cNvGrpSpPr>
            <p:nvPr/>
          </p:nvGrpSpPr>
          <p:grpSpPr bwMode="auto">
            <a:xfrm>
              <a:off x="37084" y="42189"/>
              <a:ext cx="18716" cy="17287"/>
              <a:chOff x="2336" y="2523"/>
              <a:chExt cx="1179" cy="1089"/>
            </a:xfrm>
          </p:grpSpPr>
          <p:pic>
            <p:nvPicPr>
              <p:cNvPr id="7189" name="Picture 42" descr="route-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4" y="2604"/>
                <a:ext cx="1043" cy="890"/>
              </a:xfrm>
              <a:prstGeom prst="rect">
                <a:avLst/>
              </a:prstGeom>
              <a:noFill/>
              <a:extLst>
                <a:ext uri="{909E8E84-426E-40DD-AFC4-6F175D3DCCD1}">
                  <a14:hiddenFill xmlns:a14="http://schemas.microsoft.com/office/drawing/2010/main">
                    <a:solidFill>
                      <a:srgbClr val="FFFFFF"/>
                    </a:solidFill>
                  </a14:hiddenFill>
                </a:ext>
              </a:extLst>
            </p:spPr>
          </p:pic>
          <p:sp>
            <p:nvSpPr>
              <p:cNvPr id="7190" name="Oval 22"/>
              <p:cNvSpPr>
                <a:spLocks noChangeArrowheads="1"/>
              </p:cNvSpPr>
              <p:nvPr/>
            </p:nvSpPr>
            <p:spPr bwMode="auto">
              <a:xfrm>
                <a:off x="2336" y="2523"/>
                <a:ext cx="1066" cy="1089"/>
              </a:xfrm>
              <a:prstGeom prst="ellipse">
                <a:avLst/>
              </a:prstGeom>
              <a:noFill/>
              <a:ln w="76200">
                <a:solidFill>
                  <a:srgbClr val="1E7F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rtl="1" fontAlgn="base">
                  <a:spcBef>
                    <a:spcPct val="0"/>
                  </a:spcBef>
                  <a:spcAft>
                    <a:spcPct val="0"/>
                  </a:spcAft>
                </a:pPr>
                <a:endParaRPr lang="fr-FR" sz="3900" b="1" dirty="0">
                  <a:solidFill>
                    <a:srgbClr val="000066"/>
                  </a:solidFill>
                  <a:latin typeface="Arial" charset="0"/>
                  <a:ea typeface="MS PGothic" pitchFamily="34" charset="-128"/>
                  <a:cs typeface="Arial" charset="0"/>
                </a:endParaRPr>
              </a:p>
            </p:txBody>
          </p:sp>
          <p:sp>
            <p:nvSpPr>
              <p:cNvPr id="7191" name="AutoShape 23"/>
              <p:cNvSpPr>
                <a:spLocks noChangeArrowheads="1"/>
              </p:cNvSpPr>
              <p:nvPr/>
            </p:nvSpPr>
            <p:spPr bwMode="auto">
              <a:xfrm rot="5400000">
                <a:off x="3374" y="3025"/>
                <a:ext cx="182" cy="91"/>
              </a:xfrm>
              <a:prstGeom prst="triangle">
                <a:avLst>
                  <a:gd name="adj" fmla="val 50000"/>
                </a:avLst>
              </a:prstGeom>
              <a:solidFill>
                <a:srgbClr val="CC0000"/>
              </a:solidFill>
              <a:ln w="19050">
                <a:solidFill>
                  <a:srgbClr val="CC0000"/>
                </a:solidFill>
                <a:miter lim="800000"/>
                <a:headEnd/>
                <a:tailEnd/>
              </a:ln>
            </p:spPr>
            <p:txBody>
              <a:bodyPr/>
              <a:lstStyle/>
              <a:p>
                <a:pPr rtl="1" fontAlgn="base">
                  <a:spcBef>
                    <a:spcPct val="0"/>
                  </a:spcBef>
                  <a:spcAft>
                    <a:spcPct val="0"/>
                  </a:spcAft>
                </a:pPr>
                <a:endParaRPr lang="fr-FR" sz="3900" b="1" dirty="0">
                  <a:solidFill>
                    <a:srgbClr val="000066"/>
                  </a:solidFill>
                  <a:latin typeface="Arial" charset="0"/>
                  <a:ea typeface="MS PGothic" pitchFamily="34" charset="-128"/>
                  <a:cs typeface="Arial" charset="0"/>
                </a:endParaRPr>
              </a:p>
            </p:txBody>
          </p:sp>
        </p:grpSp>
        <p:grpSp>
          <p:nvGrpSpPr>
            <p:cNvPr id="7181" name="Group 13"/>
            <p:cNvGrpSpPr>
              <a:grpSpLocks/>
            </p:cNvGrpSpPr>
            <p:nvPr/>
          </p:nvGrpSpPr>
          <p:grpSpPr bwMode="auto">
            <a:xfrm>
              <a:off x="18351" y="42204"/>
              <a:ext cx="18733" cy="17288"/>
              <a:chOff x="1156" y="2524"/>
              <a:chExt cx="1180" cy="1089"/>
            </a:xfrm>
          </p:grpSpPr>
          <p:pic>
            <p:nvPicPr>
              <p:cNvPr id="7186" name="Picture 38" descr="rout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1" y="2569"/>
                <a:ext cx="912" cy="918"/>
              </a:xfrm>
              <a:prstGeom prst="rect">
                <a:avLst/>
              </a:prstGeom>
              <a:noFill/>
              <a:extLst>
                <a:ext uri="{909E8E84-426E-40DD-AFC4-6F175D3DCCD1}">
                  <a14:hiddenFill xmlns:a14="http://schemas.microsoft.com/office/drawing/2010/main">
                    <a:solidFill>
                      <a:srgbClr val="FFFFFF"/>
                    </a:solidFill>
                  </a14:hiddenFill>
                </a:ext>
              </a:extLst>
            </p:spPr>
          </p:pic>
          <p:sp>
            <p:nvSpPr>
              <p:cNvPr id="7187" name="Oval 19"/>
              <p:cNvSpPr>
                <a:spLocks noChangeArrowheads="1"/>
              </p:cNvSpPr>
              <p:nvPr/>
            </p:nvSpPr>
            <p:spPr bwMode="auto">
              <a:xfrm>
                <a:off x="1156" y="2524"/>
                <a:ext cx="1066" cy="1089"/>
              </a:xfrm>
              <a:prstGeom prst="ellipse">
                <a:avLst/>
              </a:prstGeom>
              <a:noFill/>
              <a:ln w="76200">
                <a:solidFill>
                  <a:srgbClr val="1E7F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rtl="1" fontAlgn="base">
                  <a:spcBef>
                    <a:spcPct val="0"/>
                  </a:spcBef>
                  <a:spcAft>
                    <a:spcPct val="0"/>
                  </a:spcAft>
                </a:pPr>
                <a:endParaRPr lang="fr-FR" sz="3900" b="1" dirty="0">
                  <a:solidFill>
                    <a:srgbClr val="000066"/>
                  </a:solidFill>
                  <a:latin typeface="Arial" charset="0"/>
                  <a:ea typeface="MS PGothic" pitchFamily="34" charset="-128"/>
                  <a:cs typeface="Arial" charset="0"/>
                </a:endParaRPr>
              </a:p>
            </p:txBody>
          </p:sp>
          <p:sp>
            <p:nvSpPr>
              <p:cNvPr id="7188" name="AutoShape 20"/>
              <p:cNvSpPr>
                <a:spLocks noChangeArrowheads="1"/>
              </p:cNvSpPr>
              <p:nvPr/>
            </p:nvSpPr>
            <p:spPr bwMode="auto">
              <a:xfrm rot="5400000">
                <a:off x="2199" y="3024"/>
                <a:ext cx="182" cy="91"/>
              </a:xfrm>
              <a:prstGeom prst="triangle">
                <a:avLst>
                  <a:gd name="adj" fmla="val 50000"/>
                </a:avLst>
              </a:prstGeom>
              <a:solidFill>
                <a:srgbClr val="CC0000"/>
              </a:solidFill>
              <a:ln w="19050">
                <a:solidFill>
                  <a:srgbClr val="CC0000"/>
                </a:solidFill>
                <a:miter lim="800000"/>
                <a:headEnd/>
                <a:tailEnd/>
              </a:ln>
            </p:spPr>
            <p:txBody>
              <a:bodyPr/>
              <a:lstStyle/>
              <a:p>
                <a:pPr rtl="1" fontAlgn="base">
                  <a:spcBef>
                    <a:spcPct val="0"/>
                  </a:spcBef>
                  <a:spcAft>
                    <a:spcPct val="0"/>
                  </a:spcAft>
                </a:pPr>
                <a:endParaRPr lang="fr-FR" sz="3900" b="1" dirty="0">
                  <a:solidFill>
                    <a:srgbClr val="000066"/>
                  </a:solidFill>
                  <a:latin typeface="Arial" charset="0"/>
                  <a:ea typeface="MS PGothic" pitchFamily="34" charset="-128"/>
                  <a:cs typeface="Arial" charset="0"/>
                </a:endParaRPr>
              </a:p>
            </p:txBody>
          </p:sp>
        </p:grpSp>
        <p:grpSp>
          <p:nvGrpSpPr>
            <p:cNvPr id="7182" name="Group 14"/>
            <p:cNvGrpSpPr>
              <a:grpSpLocks/>
            </p:cNvGrpSpPr>
            <p:nvPr/>
          </p:nvGrpSpPr>
          <p:grpSpPr bwMode="auto">
            <a:xfrm>
              <a:off x="0" y="42204"/>
              <a:ext cx="18335" cy="17288"/>
              <a:chOff x="0" y="2524"/>
              <a:chExt cx="1155" cy="1089"/>
            </a:xfrm>
          </p:grpSpPr>
          <p:pic>
            <p:nvPicPr>
              <p:cNvPr id="7183" name="Picture 34" descr="route-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 y="2586"/>
                <a:ext cx="882" cy="936"/>
              </a:xfrm>
              <a:prstGeom prst="rect">
                <a:avLst/>
              </a:prstGeom>
              <a:noFill/>
              <a:extLst>
                <a:ext uri="{909E8E84-426E-40DD-AFC4-6F175D3DCCD1}">
                  <a14:hiddenFill xmlns:a14="http://schemas.microsoft.com/office/drawing/2010/main">
                    <a:solidFill>
                      <a:srgbClr val="FFFFFF"/>
                    </a:solidFill>
                  </a14:hiddenFill>
                </a:ext>
              </a:extLst>
            </p:spPr>
          </p:pic>
          <p:sp>
            <p:nvSpPr>
              <p:cNvPr id="7184" name="Oval 16"/>
              <p:cNvSpPr>
                <a:spLocks noChangeArrowheads="1"/>
              </p:cNvSpPr>
              <p:nvPr/>
            </p:nvSpPr>
            <p:spPr bwMode="auto">
              <a:xfrm>
                <a:off x="0" y="2524"/>
                <a:ext cx="1066" cy="1089"/>
              </a:xfrm>
              <a:prstGeom prst="ellipse">
                <a:avLst/>
              </a:prstGeom>
              <a:noFill/>
              <a:ln w="76200">
                <a:solidFill>
                  <a:srgbClr val="1E7F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rtl="1" fontAlgn="base">
                  <a:spcBef>
                    <a:spcPct val="0"/>
                  </a:spcBef>
                  <a:spcAft>
                    <a:spcPct val="0"/>
                  </a:spcAft>
                </a:pPr>
                <a:endParaRPr lang="fr-FR" sz="3900" b="1" dirty="0">
                  <a:solidFill>
                    <a:srgbClr val="000066"/>
                  </a:solidFill>
                  <a:latin typeface="Arial" charset="0"/>
                  <a:ea typeface="MS PGothic" pitchFamily="34" charset="-128"/>
                  <a:cs typeface="Arial" charset="0"/>
                </a:endParaRPr>
              </a:p>
            </p:txBody>
          </p:sp>
          <p:sp>
            <p:nvSpPr>
              <p:cNvPr id="7185" name="AutoShape 17"/>
              <p:cNvSpPr>
                <a:spLocks noChangeArrowheads="1"/>
              </p:cNvSpPr>
              <p:nvPr/>
            </p:nvSpPr>
            <p:spPr bwMode="auto">
              <a:xfrm rot="5400000">
                <a:off x="1019" y="3024"/>
                <a:ext cx="182" cy="91"/>
              </a:xfrm>
              <a:prstGeom prst="triangle">
                <a:avLst>
                  <a:gd name="adj" fmla="val 50000"/>
                </a:avLst>
              </a:prstGeom>
              <a:solidFill>
                <a:srgbClr val="CC0000"/>
              </a:solidFill>
              <a:ln w="19050">
                <a:solidFill>
                  <a:srgbClr val="CC0000"/>
                </a:solidFill>
                <a:miter lim="800000"/>
                <a:headEnd/>
                <a:tailEnd/>
              </a:ln>
            </p:spPr>
            <p:txBody>
              <a:bodyPr/>
              <a:lstStyle/>
              <a:p>
                <a:pPr rtl="1" fontAlgn="base">
                  <a:spcBef>
                    <a:spcPct val="0"/>
                  </a:spcBef>
                  <a:spcAft>
                    <a:spcPct val="0"/>
                  </a:spcAft>
                </a:pPr>
                <a:endParaRPr lang="fr-FR" sz="3900" b="1" dirty="0">
                  <a:solidFill>
                    <a:srgbClr val="000066"/>
                  </a:solidFill>
                  <a:latin typeface="Arial" charset="0"/>
                  <a:ea typeface="MS PGothic" pitchFamily="34" charset="-128"/>
                  <a:cs typeface="Arial" charset="0"/>
                </a:endParaRPr>
              </a:p>
            </p:txBody>
          </p:sp>
        </p:grpSp>
      </p:grpSp>
      <p:sp>
        <p:nvSpPr>
          <p:cNvPr id="7173" name="Text Box 5"/>
          <p:cNvSpPr txBox="1">
            <a:spLocks noChangeArrowheads="1"/>
          </p:cNvSpPr>
          <p:nvPr/>
        </p:nvSpPr>
        <p:spPr bwMode="auto">
          <a:xfrm>
            <a:off x="2000232" y="5500702"/>
            <a:ext cx="15716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ctr" eaLnBrk="1" hangingPunct="1"/>
            <a:r>
              <a:rPr lang="fr-FR" sz="1100" b="0" dirty="0" smtClean="0">
                <a:latin typeface="Gill Sans MT" pitchFamily="34" charset="0"/>
              </a:rPr>
              <a:t>Les virus passent des mains aux objets </a:t>
            </a:r>
            <a:endParaRPr lang="fr-FR" sz="1100" b="0" dirty="0">
              <a:latin typeface="Gill Sans MT" pitchFamily="34" charset="0"/>
            </a:endParaRPr>
          </a:p>
        </p:txBody>
      </p:sp>
      <p:sp>
        <p:nvSpPr>
          <p:cNvPr id="7174" name="Text Box 6"/>
          <p:cNvSpPr txBox="1">
            <a:spLocks noChangeArrowheads="1"/>
          </p:cNvSpPr>
          <p:nvPr/>
        </p:nvSpPr>
        <p:spPr bwMode="auto">
          <a:xfrm>
            <a:off x="3743325" y="5500702"/>
            <a:ext cx="165576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ctr" eaLnBrk="1" hangingPunct="1"/>
            <a:r>
              <a:rPr lang="fr-FR" sz="1100" b="0" dirty="0" smtClean="0">
                <a:latin typeface="Gill Sans MT" pitchFamily="34" charset="0"/>
              </a:rPr>
              <a:t>Les virus se propagent aux mains d'un autre enfant</a:t>
            </a:r>
            <a:endParaRPr lang="fr-FR" sz="1100" b="0" dirty="0">
              <a:latin typeface="Gill Sans MT" pitchFamily="34" charset="0"/>
            </a:endParaRPr>
          </a:p>
        </p:txBody>
      </p:sp>
      <p:sp>
        <p:nvSpPr>
          <p:cNvPr id="7175" name="Text Box 7"/>
          <p:cNvSpPr txBox="1">
            <a:spLocks noChangeArrowheads="1"/>
          </p:cNvSpPr>
          <p:nvPr/>
        </p:nvSpPr>
        <p:spPr bwMode="auto">
          <a:xfrm>
            <a:off x="5551508" y="5500702"/>
            <a:ext cx="1878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ctr" eaLnBrk="1" hangingPunct="1"/>
            <a:r>
              <a:rPr lang="fr-FR" sz="1100" b="0" dirty="0" smtClean="0">
                <a:latin typeface="Gill Sans MT" pitchFamily="34" charset="0"/>
              </a:rPr>
              <a:t>Les virus qui se sont propagés sont ingérés</a:t>
            </a:r>
            <a:endParaRPr lang="fr-FR" sz="1100" b="0" dirty="0">
              <a:latin typeface="Gill Sans MT" pitchFamily="34" charset="0"/>
            </a:endParaRPr>
          </a:p>
        </p:txBody>
      </p:sp>
      <p:sp>
        <p:nvSpPr>
          <p:cNvPr id="7176" name="Text Box 8"/>
          <p:cNvSpPr txBox="1">
            <a:spLocks noChangeArrowheads="1"/>
          </p:cNvSpPr>
          <p:nvPr/>
        </p:nvSpPr>
        <p:spPr bwMode="auto">
          <a:xfrm>
            <a:off x="7488269" y="5500702"/>
            <a:ext cx="16557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ctr" eaLnBrk="1" hangingPunct="1"/>
            <a:r>
              <a:rPr lang="fr-FR" sz="1100" b="0" dirty="0" smtClean="0">
                <a:latin typeface="Gill Sans MT" pitchFamily="34" charset="0"/>
              </a:rPr>
              <a:t>Le cycle d'infection recommence</a:t>
            </a:r>
            <a:endParaRPr lang="fr-FR" sz="1100" b="0" dirty="0">
              <a:latin typeface="Gill Sans MT" pitchFamily="34" charset="0"/>
            </a:endParaRPr>
          </a:p>
        </p:txBody>
      </p:sp>
      <p:sp>
        <p:nvSpPr>
          <p:cNvPr id="7177" name="Text Box 9"/>
          <p:cNvSpPr txBox="1">
            <a:spLocks noChangeArrowheads="1"/>
          </p:cNvSpPr>
          <p:nvPr/>
        </p:nvSpPr>
        <p:spPr bwMode="auto">
          <a:xfrm>
            <a:off x="106359" y="5400604"/>
            <a:ext cx="17279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ctr" eaLnBrk="1" hangingPunct="1"/>
            <a:r>
              <a:rPr lang="fr-FR" sz="900" b="0" dirty="0" smtClean="0">
                <a:latin typeface="Gill Sans MT" pitchFamily="34" charset="0"/>
              </a:rPr>
              <a:t>L'enfant excrète les virus</a:t>
            </a:r>
            <a:r>
              <a:rPr lang="fr-FR" sz="900" dirty="0" smtClean="0"/>
              <a:t/>
            </a:r>
            <a:br>
              <a:rPr lang="fr-FR" sz="900" dirty="0" smtClean="0"/>
            </a:br>
            <a:r>
              <a:rPr lang="fr-FR" sz="900" b="0" dirty="0" smtClean="0">
                <a:latin typeface="Gill Sans MT" pitchFamily="34" charset="0"/>
              </a:rPr>
              <a:t>dans les fèces et ne se lave pas les mains après </a:t>
            </a:r>
            <a:r>
              <a:rPr lang="fr-FR" sz="900" dirty="0" smtClean="0"/>
              <a:t/>
            </a:r>
            <a:br>
              <a:rPr lang="fr-FR" sz="900" dirty="0" smtClean="0"/>
            </a:br>
            <a:r>
              <a:rPr lang="fr-FR" sz="900" dirty="0" smtClean="0"/>
              <a:t> </a:t>
            </a:r>
            <a:r>
              <a:rPr lang="fr-FR" sz="900" b="0" dirty="0" smtClean="0">
                <a:latin typeface="Gill Sans MT" pitchFamily="34" charset="0"/>
              </a:rPr>
              <a:t>être allé aux toilettes</a:t>
            </a:r>
            <a:endParaRPr lang="fr-FR" sz="900" b="0" dirty="0">
              <a:latin typeface="Gill Sans MT" pitchFamily="34" charset="0"/>
            </a:endParaRPr>
          </a:p>
        </p:txBody>
      </p:sp>
    </p:spTree>
    <p:extLst>
      <p:ext uri="{BB962C8B-B14F-4D97-AF65-F5344CB8AC3E}">
        <p14:creationId xmlns:p14="http://schemas.microsoft.com/office/powerpoint/2010/main" val="3999888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p:txBody>
          <a:bodyPr/>
          <a:lstStyle/>
          <a:p>
            <a:pPr eaLnBrk="1" hangingPunct="1"/>
            <a:r>
              <a:rPr lang="fr-FR" dirty="0" smtClean="0"/>
              <a:t>Comment progressons-nous vers l'éradication de la polio ?</a:t>
            </a:r>
            <a:endParaRPr lang="fr-FR" noProof="0" dirty="0">
              <a:latin typeface="Gill Sans MT" pitchFamily="34" charset="0"/>
            </a:endParaRPr>
          </a:p>
        </p:txBody>
      </p:sp>
      <p:sp>
        <p:nvSpPr>
          <p:cNvPr id="8195" name="Rectangle 3"/>
          <p:cNvSpPr>
            <a:spLocks noChangeArrowheads="1"/>
          </p:cNvSpPr>
          <p:nvPr/>
        </p:nvSpPr>
        <p:spPr bwMode="auto">
          <a:xfrm>
            <a:off x="250825" y="2020888"/>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81075" lvl="1" indent="-457200" fontAlgn="base">
              <a:spcBef>
                <a:spcPct val="20000"/>
              </a:spcBef>
              <a:spcAft>
                <a:spcPct val="0"/>
              </a:spcAft>
            </a:pPr>
            <a:endParaRPr lang="fr-FR" sz="2000" dirty="0">
              <a:solidFill>
                <a:srgbClr val="C00000"/>
              </a:solidFill>
              <a:latin typeface="Arial" charset="0"/>
              <a:ea typeface="MS PGothic" pitchFamily="34" charset="-128"/>
              <a:cs typeface="Arial" charset="0"/>
            </a:endParaRPr>
          </a:p>
        </p:txBody>
      </p:sp>
      <p:grpSp>
        <p:nvGrpSpPr>
          <p:cNvPr id="8196" name="Group 4"/>
          <p:cNvGrpSpPr>
            <a:grpSpLocks/>
          </p:cNvGrpSpPr>
          <p:nvPr/>
        </p:nvGrpSpPr>
        <p:grpSpPr bwMode="auto">
          <a:xfrm>
            <a:off x="179388" y="1562100"/>
            <a:ext cx="4205287" cy="2444751"/>
            <a:chOff x="2544" y="816"/>
            <a:chExt cx="2649" cy="1540"/>
          </a:xfrm>
        </p:grpSpPr>
        <p:sp>
          <p:nvSpPr>
            <p:cNvPr id="8611" name="Text Box 419"/>
            <p:cNvSpPr txBox="1">
              <a:spLocks noChangeArrowheads="1"/>
            </p:cNvSpPr>
            <p:nvPr/>
          </p:nvSpPr>
          <p:spPr bwMode="auto">
            <a:xfrm>
              <a:off x="4126" y="2143"/>
              <a:ext cx="1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endParaRPr lang="fr-FR" sz="1600" dirty="0"/>
            </a:p>
          </p:txBody>
        </p:sp>
        <p:sp>
          <p:nvSpPr>
            <p:cNvPr id="8612" name="AutoShape 420"/>
            <p:cNvSpPr>
              <a:spLocks/>
            </p:cNvSpPr>
            <p:nvPr/>
          </p:nvSpPr>
          <p:spPr bwMode="auto">
            <a:xfrm>
              <a:off x="2544" y="996"/>
              <a:ext cx="9" cy="7"/>
            </a:xfrm>
            <a:custGeom>
              <a:avLst/>
              <a:gdLst>
                <a:gd name="T0" fmla="*/ 1 w 18"/>
                <a:gd name="T1" fmla="*/ 0 h 17"/>
                <a:gd name="T2" fmla="*/ 1 w 18"/>
                <a:gd name="T3" fmla="*/ 0 h 17"/>
                <a:gd name="T4" fmla="*/ 0 w 18"/>
                <a:gd name="T5" fmla="*/ 0 h 17"/>
                <a:gd name="T6" fmla="*/ 1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17" y="16"/>
                  </a:lnTo>
                  <a:lnTo>
                    <a:pt x="0" y="16"/>
                  </a:lnTo>
                  <a:lnTo>
                    <a:pt x="17" y="0"/>
                  </a:lnTo>
                </a:path>
              </a:pathLst>
            </a:custGeom>
            <a:solidFill>
              <a:srgbClr val="C0C0C0"/>
            </a:solidFill>
            <a:ln w="12700" cap="rnd">
              <a:solidFill>
                <a:srgbClr val="000000"/>
              </a:solidFill>
              <a:round/>
              <a:headEnd/>
              <a:tailEnd/>
            </a:ln>
          </p:spPr>
          <p:txBody>
            <a:bodyPr/>
            <a:lstStyle/>
            <a:p>
              <a:endParaRPr lang="fr-FR" dirty="0"/>
            </a:p>
          </p:txBody>
        </p:sp>
        <p:sp>
          <p:nvSpPr>
            <p:cNvPr id="8613" name="AutoShape 421"/>
            <p:cNvSpPr>
              <a:spLocks/>
            </p:cNvSpPr>
            <p:nvPr/>
          </p:nvSpPr>
          <p:spPr bwMode="auto">
            <a:xfrm>
              <a:off x="2751" y="1056"/>
              <a:ext cx="14" cy="20"/>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0" y="15"/>
                  </a:moveTo>
                  <a:lnTo>
                    <a:pt x="15" y="46"/>
                  </a:lnTo>
                  <a:lnTo>
                    <a:pt x="30" y="46"/>
                  </a:lnTo>
                  <a:lnTo>
                    <a:pt x="30" y="0"/>
                  </a:lnTo>
                  <a:lnTo>
                    <a:pt x="0" y="15"/>
                  </a:lnTo>
                </a:path>
              </a:pathLst>
            </a:custGeom>
            <a:solidFill>
              <a:srgbClr val="C0C0C0"/>
            </a:solidFill>
            <a:ln w="12700" cap="rnd">
              <a:solidFill>
                <a:srgbClr val="000000"/>
              </a:solidFill>
              <a:round/>
              <a:headEnd/>
              <a:tailEnd/>
            </a:ln>
          </p:spPr>
          <p:txBody>
            <a:bodyPr/>
            <a:lstStyle/>
            <a:p>
              <a:endParaRPr lang="fr-FR" dirty="0"/>
            </a:p>
          </p:txBody>
        </p:sp>
        <p:sp>
          <p:nvSpPr>
            <p:cNvPr id="8614" name="AutoShape 422"/>
            <p:cNvSpPr>
              <a:spLocks/>
            </p:cNvSpPr>
            <p:nvPr/>
          </p:nvSpPr>
          <p:spPr bwMode="auto">
            <a:xfrm>
              <a:off x="2751" y="1090"/>
              <a:ext cx="9" cy="13"/>
            </a:xfrm>
            <a:custGeom>
              <a:avLst/>
              <a:gdLst>
                <a:gd name="T0" fmla="*/ 1 w 17"/>
                <a:gd name="T1" fmla="*/ 0 h 32"/>
                <a:gd name="T2" fmla="*/ 0 w 17"/>
                <a:gd name="T3" fmla="*/ 0 h 32"/>
                <a:gd name="T4" fmla="*/ 1 w 17"/>
                <a:gd name="T5" fmla="*/ 0 h 32"/>
                <a:gd name="T6" fmla="*/ 1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16" y="0"/>
                  </a:moveTo>
                  <a:lnTo>
                    <a:pt x="0" y="16"/>
                  </a:lnTo>
                  <a:lnTo>
                    <a:pt x="16" y="31"/>
                  </a:lnTo>
                  <a:lnTo>
                    <a:pt x="16" y="0"/>
                  </a:lnTo>
                </a:path>
              </a:pathLst>
            </a:custGeom>
            <a:solidFill>
              <a:srgbClr val="C0C0C0"/>
            </a:solidFill>
            <a:ln w="12700" cap="rnd">
              <a:solidFill>
                <a:srgbClr val="000000"/>
              </a:solidFill>
              <a:round/>
              <a:headEnd/>
              <a:tailEnd/>
            </a:ln>
          </p:spPr>
          <p:txBody>
            <a:bodyPr/>
            <a:lstStyle/>
            <a:p>
              <a:endParaRPr lang="fr-FR" dirty="0"/>
            </a:p>
          </p:txBody>
        </p:sp>
        <p:sp>
          <p:nvSpPr>
            <p:cNvPr id="8615" name="AutoShape 423"/>
            <p:cNvSpPr>
              <a:spLocks/>
            </p:cNvSpPr>
            <p:nvPr/>
          </p:nvSpPr>
          <p:spPr bwMode="auto">
            <a:xfrm>
              <a:off x="2751" y="1108"/>
              <a:ext cx="9" cy="15"/>
            </a:xfrm>
            <a:custGeom>
              <a:avLst/>
              <a:gdLst>
                <a:gd name="T0" fmla="*/ 0 w 17"/>
                <a:gd name="T1" fmla="*/ 0 h 32"/>
                <a:gd name="T2" fmla="*/ 1 w 17"/>
                <a:gd name="T3" fmla="*/ 0 h 32"/>
                <a:gd name="T4" fmla="*/ 1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0"/>
                  </a:lnTo>
                  <a:lnTo>
                    <a:pt x="16" y="31"/>
                  </a:lnTo>
                  <a:lnTo>
                    <a:pt x="0" y="0"/>
                  </a:lnTo>
                </a:path>
              </a:pathLst>
            </a:custGeom>
            <a:solidFill>
              <a:srgbClr val="C0C0C0"/>
            </a:solidFill>
            <a:ln w="12700" cap="rnd">
              <a:solidFill>
                <a:srgbClr val="000000"/>
              </a:solidFill>
              <a:round/>
              <a:headEnd/>
              <a:tailEnd/>
            </a:ln>
          </p:spPr>
          <p:txBody>
            <a:bodyPr/>
            <a:lstStyle/>
            <a:p>
              <a:endParaRPr lang="fr-FR" dirty="0"/>
            </a:p>
          </p:txBody>
        </p:sp>
        <p:sp>
          <p:nvSpPr>
            <p:cNvPr id="8616" name="AutoShape 424"/>
            <p:cNvSpPr>
              <a:spLocks/>
            </p:cNvSpPr>
            <p:nvPr/>
          </p:nvSpPr>
          <p:spPr bwMode="auto">
            <a:xfrm>
              <a:off x="3160" y="1814"/>
              <a:ext cx="103" cy="122"/>
            </a:xfrm>
            <a:custGeom>
              <a:avLst/>
              <a:gdLst>
                <a:gd name="T0" fmla="*/ 0 w 224"/>
                <a:gd name="T1" fmla="*/ 0 h 279"/>
                <a:gd name="T2" fmla="*/ 0 w 224"/>
                <a:gd name="T3" fmla="*/ 0 h 279"/>
                <a:gd name="T4" fmla="*/ 0 w 224"/>
                <a:gd name="T5" fmla="*/ 0 h 279"/>
                <a:gd name="T6" fmla="*/ 0 w 224"/>
                <a:gd name="T7" fmla="*/ 0 h 279"/>
                <a:gd name="T8" fmla="*/ 0 w 224"/>
                <a:gd name="T9" fmla="*/ 0 h 279"/>
                <a:gd name="T10" fmla="*/ 0 w 224"/>
                <a:gd name="T11" fmla="*/ 0 h 279"/>
                <a:gd name="T12" fmla="*/ 0 w 224"/>
                <a:gd name="T13" fmla="*/ 0 h 279"/>
                <a:gd name="T14" fmla="*/ 0 w 224"/>
                <a:gd name="T15" fmla="*/ 0 h 279"/>
                <a:gd name="T16" fmla="*/ 0 w 224"/>
                <a:gd name="T17" fmla="*/ 0 h 279"/>
                <a:gd name="T18" fmla="*/ 0 w 224"/>
                <a:gd name="T19" fmla="*/ 0 h 279"/>
                <a:gd name="T20" fmla="*/ 0 w 224"/>
                <a:gd name="T21" fmla="*/ 0 h 279"/>
                <a:gd name="T22" fmla="*/ 0 w 224"/>
                <a:gd name="T23" fmla="*/ 0 h 279"/>
                <a:gd name="T24" fmla="*/ 0 w 224"/>
                <a:gd name="T25" fmla="*/ 0 h 279"/>
                <a:gd name="T26" fmla="*/ 0 w 224"/>
                <a:gd name="T27" fmla="*/ 0 h 279"/>
                <a:gd name="T28" fmla="*/ 0 w 224"/>
                <a:gd name="T29" fmla="*/ 0 h 279"/>
                <a:gd name="T30" fmla="*/ 0 w 224"/>
                <a:gd name="T31" fmla="*/ 0 h 279"/>
                <a:gd name="T32" fmla="*/ 0 w 224"/>
                <a:gd name="T33" fmla="*/ 0 h 279"/>
                <a:gd name="T34" fmla="*/ 0 w 224"/>
                <a:gd name="T35" fmla="*/ 0 h 279"/>
                <a:gd name="T36" fmla="*/ 0 w 224"/>
                <a:gd name="T37" fmla="*/ 0 h 279"/>
                <a:gd name="T38" fmla="*/ 0 w 224"/>
                <a:gd name="T39" fmla="*/ 0 h 279"/>
                <a:gd name="T40" fmla="*/ 0 w 224"/>
                <a:gd name="T41" fmla="*/ 0 h 279"/>
                <a:gd name="T42" fmla="*/ 0 w 224"/>
                <a:gd name="T43" fmla="*/ 0 h 279"/>
                <a:gd name="T44" fmla="*/ 0 w 224"/>
                <a:gd name="T45" fmla="*/ 0 h 279"/>
                <a:gd name="T46" fmla="*/ 0 w 224"/>
                <a:gd name="T47" fmla="*/ 0 h 279"/>
                <a:gd name="T48" fmla="*/ 0 w 224"/>
                <a:gd name="T49" fmla="*/ 0 h 279"/>
                <a:gd name="T50" fmla="*/ 0 w 224"/>
                <a:gd name="T51" fmla="*/ 0 h 279"/>
                <a:gd name="T52" fmla="*/ 0 w 224"/>
                <a:gd name="T53" fmla="*/ 0 h 279"/>
                <a:gd name="T54" fmla="*/ 0 w 224"/>
                <a:gd name="T55" fmla="*/ 0 h 279"/>
                <a:gd name="T56" fmla="*/ 0 w 224"/>
                <a:gd name="T57" fmla="*/ 0 h 279"/>
                <a:gd name="T58" fmla="*/ 0 w 224"/>
                <a:gd name="T59" fmla="*/ 0 h 279"/>
                <a:gd name="T60" fmla="*/ 0 w 224"/>
                <a:gd name="T61" fmla="*/ 0 h 279"/>
                <a:gd name="T62" fmla="*/ 0 w 224"/>
                <a:gd name="T63" fmla="*/ 0 h 279"/>
                <a:gd name="T64" fmla="*/ 0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79"/>
                <a:gd name="T101" fmla="*/ 224 w 224"/>
                <a:gd name="T102" fmla="*/ 279 h 2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FF0040"/>
            </a:solidFill>
            <a:ln w="12700" cap="rnd">
              <a:solidFill>
                <a:srgbClr val="000000"/>
              </a:solidFill>
              <a:round/>
              <a:headEnd/>
              <a:tailEnd/>
            </a:ln>
          </p:spPr>
          <p:txBody>
            <a:bodyPr/>
            <a:lstStyle/>
            <a:p>
              <a:endParaRPr lang="fr-FR" dirty="0"/>
            </a:p>
          </p:txBody>
        </p:sp>
        <p:sp>
          <p:nvSpPr>
            <p:cNvPr id="8617" name="AutoShape 425"/>
            <p:cNvSpPr>
              <a:spLocks/>
            </p:cNvSpPr>
            <p:nvPr/>
          </p:nvSpPr>
          <p:spPr bwMode="auto">
            <a:xfrm>
              <a:off x="3056" y="1728"/>
              <a:ext cx="117" cy="160"/>
            </a:xfrm>
            <a:custGeom>
              <a:avLst/>
              <a:gdLst>
                <a:gd name="T0" fmla="*/ 0 w 253"/>
                <a:gd name="T1" fmla="*/ 0 h 370"/>
                <a:gd name="T2" fmla="*/ 0 w 253"/>
                <a:gd name="T3" fmla="*/ 0 h 370"/>
                <a:gd name="T4" fmla="*/ 0 w 253"/>
                <a:gd name="T5" fmla="*/ 0 h 370"/>
                <a:gd name="T6" fmla="*/ 0 w 253"/>
                <a:gd name="T7" fmla="*/ 0 h 370"/>
                <a:gd name="T8" fmla="*/ 0 w 253"/>
                <a:gd name="T9" fmla="*/ 0 h 370"/>
                <a:gd name="T10" fmla="*/ 0 w 253"/>
                <a:gd name="T11" fmla="*/ 0 h 370"/>
                <a:gd name="T12" fmla="*/ 0 w 253"/>
                <a:gd name="T13" fmla="*/ 0 h 370"/>
                <a:gd name="T14" fmla="*/ 0 w 253"/>
                <a:gd name="T15" fmla="*/ 0 h 370"/>
                <a:gd name="T16" fmla="*/ 0 w 253"/>
                <a:gd name="T17" fmla="*/ 0 h 370"/>
                <a:gd name="T18" fmla="*/ 0 w 253"/>
                <a:gd name="T19" fmla="*/ 0 h 370"/>
                <a:gd name="T20" fmla="*/ 0 w 253"/>
                <a:gd name="T21" fmla="*/ 0 h 370"/>
                <a:gd name="T22" fmla="*/ 0 w 253"/>
                <a:gd name="T23" fmla="*/ 0 h 370"/>
                <a:gd name="T24" fmla="*/ 0 w 253"/>
                <a:gd name="T25" fmla="*/ 0 h 370"/>
                <a:gd name="T26" fmla="*/ 0 w 253"/>
                <a:gd name="T27" fmla="*/ 0 h 370"/>
                <a:gd name="T28" fmla="*/ 0 w 253"/>
                <a:gd name="T29" fmla="*/ 0 h 370"/>
                <a:gd name="T30" fmla="*/ 0 w 253"/>
                <a:gd name="T31" fmla="*/ 0 h 370"/>
                <a:gd name="T32" fmla="*/ 0 w 253"/>
                <a:gd name="T33" fmla="*/ 0 h 370"/>
                <a:gd name="T34" fmla="*/ 0 w 253"/>
                <a:gd name="T35" fmla="*/ 0 h 370"/>
                <a:gd name="T36" fmla="*/ 0 w 253"/>
                <a:gd name="T37" fmla="*/ 0 h 370"/>
                <a:gd name="T38" fmla="*/ 0 w 253"/>
                <a:gd name="T39" fmla="*/ 0 h 370"/>
                <a:gd name="T40" fmla="*/ 0 w 253"/>
                <a:gd name="T41" fmla="*/ 0 h 370"/>
                <a:gd name="T42" fmla="*/ 0 w 253"/>
                <a:gd name="T43" fmla="*/ 0 h 370"/>
                <a:gd name="T44" fmla="*/ 0 w 253"/>
                <a:gd name="T45" fmla="*/ 0 h 370"/>
                <a:gd name="T46" fmla="*/ 0 w 253"/>
                <a:gd name="T47" fmla="*/ 0 h 370"/>
                <a:gd name="T48" fmla="*/ 0 w 253"/>
                <a:gd name="T49" fmla="*/ 0 h 370"/>
                <a:gd name="T50" fmla="*/ 0 w 253"/>
                <a:gd name="T51" fmla="*/ 0 h 370"/>
                <a:gd name="T52" fmla="*/ 0 w 253"/>
                <a:gd name="T53" fmla="*/ 0 h 370"/>
                <a:gd name="T54" fmla="*/ 0 w 253"/>
                <a:gd name="T55" fmla="*/ 0 h 370"/>
                <a:gd name="T56" fmla="*/ 0 w 253"/>
                <a:gd name="T57" fmla="*/ 0 h 370"/>
                <a:gd name="T58" fmla="*/ 0 w 253"/>
                <a:gd name="T59" fmla="*/ 0 h 370"/>
                <a:gd name="T60" fmla="*/ 0 w 253"/>
                <a:gd name="T61" fmla="*/ 0 h 370"/>
                <a:gd name="T62" fmla="*/ 0 w 253"/>
                <a:gd name="T63" fmla="*/ 0 h 370"/>
                <a:gd name="T64" fmla="*/ 0 w 253"/>
                <a:gd name="T65" fmla="*/ 0 h 370"/>
                <a:gd name="T66" fmla="*/ 0 w 253"/>
                <a:gd name="T67" fmla="*/ 0 h 370"/>
                <a:gd name="T68" fmla="*/ 0 w 253"/>
                <a:gd name="T69" fmla="*/ 0 h 370"/>
                <a:gd name="T70" fmla="*/ 0 w 253"/>
                <a:gd name="T71" fmla="*/ 0 h 370"/>
                <a:gd name="T72" fmla="*/ 0 w 253"/>
                <a:gd name="T73" fmla="*/ 0 h 370"/>
                <a:gd name="T74" fmla="*/ 0 w 253"/>
                <a:gd name="T75" fmla="*/ 0 h 370"/>
                <a:gd name="T76" fmla="*/ 0 w 253"/>
                <a:gd name="T77" fmla="*/ 0 h 370"/>
                <a:gd name="T78" fmla="*/ 0 w 253"/>
                <a:gd name="T79" fmla="*/ 0 h 370"/>
                <a:gd name="T80" fmla="*/ 0 w 253"/>
                <a:gd name="T81" fmla="*/ 0 h 370"/>
                <a:gd name="T82" fmla="*/ 0 w 253"/>
                <a:gd name="T83" fmla="*/ 0 h 370"/>
                <a:gd name="T84" fmla="*/ 0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370"/>
                <a:gd name="T131" fmla="*/ 253 w 253"/>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FF0040"/>
            </a:solidFill>
            <a:ln w="12700" cap="rnd">
              <a:solidFill>
                <a:srgbClr val="000000"/>
              </a:solidFill>
              <a:round/>
              <a:headEnd/>
              <a:tailEnd/>
            </a:ln>
          </p:spPr>
          <p:txBody>
            <a:bodyPr/>
            <a:lstStyle/>
            <a:p>
              <a:endParaRPr lang="fr-FR" dirty="0"/>
            </a:p>
          </p:txBody>
        </p:sp>
        <p:sp>
          <p:nvSpPr>
            <p:cNvPr id="8618" name="AutoShape 426"/>
            <p:cNvSpPr>
              <a:spLocks/>
            </p:cNvSpPr>
            <p:nvPr/>
          </p:nvSpPr>
          <p:spPr bwMode="auto">
            <a:xfrm>
              <a:off x="3063" y="1715"/>
              <a:ext cx="56" cy="53"/>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24"/>
                <a:gd name="T53" fmla="*/ 120 w 120"/>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FF0040"/>
            </a:solidFill>
            <a:ln w="12700" cap="rnd">
              <a:solidFill>
                <a:srgbClr val="000000"/>
              </a:solidFill>
              <a:round/>
              <a:headEnd/>
              <a:tailEnd/>
            </a:ln>
          </p:spPr>
          <p:txBody>
            <a:bodyPr/>
            <a:lstStyle/>
            <a:p>
              <a:endParaRPr lang="fr-FR" dirty="0"/>
            </a:p>
          </p:txBody>
        </p:sp>
        <p:sp>
          <p:nvSpPr>
            <p:cNvPr id="8619" name="AutoShape 427"/>
            <p:cNvSpPr>
              <a:spLocks/>
            </p:cNvSpPr>
            <p:nvPr/>
          </p:nvSpPr>
          <p:spPr bwMode="auto">
            <a:xfrm>
              <a:off x="2765" y="1209"/>
              <a:ext cx="457" cy="280"/>
            </a:xfrm>
            <a:custGeom>
              <a:avLst/>
              <a:gdLst>
                <a:gd name="T0" fmla="*/ 0 w 985"/>
                <a:gd name="T1" fmla="*/ 0 h 647"/>
                <a:gd name="T2" fmla="*/ 0 w 985"/>
                <a:gd name="T3" fmla="*/ 0 h 647"/>
                <a:gd name="T4" fmla="*/ 0 w 985"/>
                <a:gd name="T5" fmla="*/ 0 h 647"/>
                <a:gd name="T6" fmla="*/ 0 w 985"/>
                <a:gd name="T7" fmla="*/ 0 h 647"/>
                <a:gd name="T8" fmla="*/ 0 w 985"/>
                <a:gd name="T9" fmla="*/ 0 h 647"/>
                <a:gd name="T10" fmla="*/ 0 w 985"/>
                <a:gd name="T11" fmla="*/ 0 h 647"/>
                <a:gd name="T12" fmla="*/ 0 w 985"/>
                <a:gd name="T13" fmla="*/ 0 h 647"/>
                <a:gd name="T14" fmla="*/ 0 w 985"/>
                <a:gd name="T15" fmla="*/ 0 h 647"/>
                <a:gd name="T16" fmla="*/ 0 w 985"/>
                <a:gd name="T17" fmla="*/ 0 h 647"/>
                <a:gd name="T18" fmla="*/ 0 w 985"/>
                <a:gd name="T19" fmla="*/ 0 h 647"/>
                <a:gd name="T20" fmla="*/ 0 w 985"/>
                <a:gd name="T21" fmla="*/ 0 h 647"/>
                <a:gd name="T22" fmla="*/ 0 w 985"/>
                <a:gd name="T23" fmla="*/ 0 h 647"/>
                <a:gd name="T24" fmla="*/ 0 w 985"/>
                <a:gd name="T25" fmla="*/ 0 h 647"/>
                <a:gd name="T26" fmla="*/ 0 w 985"/>
                <a:gd name="T27" fmla="*/ 0 h 647"/>
                <a:gd name="T28" fmla="*/ 0 w 985"/>
                <a:gd name="T29" fmla="*/ 0 h 647"/>
                <a:gd name="T30" fmla="*/ 0 w 985"/>
                <a:gd name="T31" fmla="*/ 0 h 647"/>
                <a:gd name="T32" fmla="*/ 0 w 985"/>
                <a:gd name="T33" fmla="*/ 0 h 647"/>
                <a:gd name="T34" fmla="*/ 0 w 985"/>
                <a:gd name="T35" fmla="*/ 0 h 647"/>
                <a:gd name="T36" fmla="*/ 0 w 985"/>
                <a:gd name="T37" fmla="*/ 0 h 647"/>
                <a:gd name="T38" fmla="*/ 0 w 985"/>
                <a:gd name="T39" fmla="*/ 0 h 647"/>
                <a:gd name="T40" fmla="*/ 0 w 985"/>
                <a:gd name="T41" fmla="*/ 0 h 647"/>
                <a:gd name="T42" fmla="*/ 0 w 985"/>
                <a:gd name="T43" fmla="*/ 0 h 647"/>
                <a:gd name="T44" fmla="*/ 0 w 985"/>
                <a:gd name="T45" fmla="*/ 0 h 647"/>
                <a:gd name="T46" fmla="*/ 0 w 985"/>
                <a:gd name="T47" fmla="*/ 0 h 647"/>
                <a:gd name="T48" fmla="*/ 0 w 985"/>
                <a:gd name="T49" fmla="*/ 0 h 647"/>
                <a:gd name="T50" fmla="*/ 0 w 985"/>
                <a:gd name="T51" fmla="*/ 0 h 647"/>
                <a:gd name="T52" fmla="*/ 0 w 985"/>
                <a:gd name="T53" fmla="*/ 0 h 647"/>
                <a:gd name="T54" fmla="*/ 0 w 985"/>
                <a:gd name="T55" fmla="*/ 0 h 647"/>
                <a:gd name="T56" fmla="*/ 0 w 985"/>
                <a:gd name="T57" fmla="*/ 0 h 647"/>
                <a:gd name="T58" fmla="*/ 0 w 985"/>
                <a:gd name="T59" fmla="*/ 0 h 647"/>
                <a:gd name="T60" fmla="*/ 0 w 985"/>
                <a:gd name="T61" fmla="*/ 0 h 647"/>
                <a:gd name="T62" fmla="*/ 0 w 985"/>
                <a:gd name="T63" fmla="*/ 0 h 647"/>
                <a:gd name="T64" fmla="*/ 0 w 985"/>
                <a:gd name="T65" fmla="*/ 0 h 647"/>
                <a:gd name="T66" fmla="*/ 0 w 985"/>
                <a:gd name="T67" fmla="*/ 0 h 647"/>
                <a:gd name="T68" fmla="*/ 0 w 985"/>
                <a:gd name="T69" fmla="*/ 0 h 647"/>
                <a:gd name="T70" fmla="*/ 0 w 985"/>
                <a:gd name="T71" fmla="*/ 0 h 647"/>
                <a:gd name="T72" fmla="*/ 0 w 985"/>
                <a:gd name="T73" fmla="*/ 0 h 647"/>
                <a:gd name="T74" fmla="*/ 0 w 985"/>
                <a:gd name="T75" fmla="*/ 0 h 647"/>
                <a:gd name="T76" fmla="*/ 0 w 985"/>
                <a:gd name="T77" fmla="*/ 0 h 647"/>
                <a:gd name="T78" fmla="*/ 0 w 985"/>
                <a:gd name="T79" fmla="*/ 0 h 647"/>
                <a:gd name="T80" fmla="*/ 0 w 985"/>
                <a:gd name="T81" fmla="*/ 0 h 647"/>
                <a:gd name="T82" fmla="*/ 0 w 985"/>
                <a:gd name="T83" fmla="*/ 0 h 647"/>
                <a:gd name="T84" fmla="*/ 0 w 985"/>
                <a:gd name="T85" fmla="*/ 0 h 647"/>
                <a:gd name="T86" fmla="*/ 0 w 985"/>
                <a:gd name="T87" fmla="*/ 0 h 647"/>
                <a:gd name="T88" fmla="*/ 0 w 985"/>
                <a:gd name="T89" fmla="*/ 0 h 647"/>
                <a:gd name="T90" fmla="*/ 0 w 985"/>
                <a:gd name="T91" fmla="*/ 0 h 647"/>
                <a:gd name="T92" fmla="*/ 0 w 985"/>
                <a:gd name="T93" fmla="*/ 0 h 647"/>
                <a:gd name="T94" fmla="*/ 0 w 985"/>
                <a:gd name="T95" fmla="*/ 0 h 647"/>
                <a:gd name="T96" fmla="*/ 0 w 985"/>
                <a:gd name="T97" fmla="*/ 0 h 647"/>
                <a:gd name="T98" fmla="*/ 0 w 985"/>
                <a:gd name="T99" fmla="*/ 0 h 647"/>
                <a:gd name="T100" fmla="*/ 0 w 985"/>
                <a:gd name="T101" fmla="*/ 0 h 647"/>
                <a:gd name="T102" fmla="*/ 0 w 985"/>
                <a:gd name="T103" fmla="*/ 0 h 647"/>
                <a:gd name="T104" fmla="*/ 0 w 985"/>
                <a:gd name="T105" fmla="*/ 0 h 647"/>
                <a:gd name="T106" fmla="*/ 0 w 985"/>
                <a:gd name="T107" fmla="*/ 0 h 647"/>
                <a:gd name="T108" fmla="*/ 0 w 985"/>
                <a:gd name="T109" fmla="*/ 0 h 647"/>
                <a:gd name="T110" fmla="*/ 0 w 985"/>
                <a:gd name="T111" fmla="*/ 0 h 647"/>
                <a:gd name="T112" fmla="*/ 0 w 985"/>
                <a:gd name="T113" fmla="*/ 0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5"/>
                <a:gd name="T172" fmla="*/ 0 h 647"/>
                <a:gd name="T173" fmla="*/ 985 w 985"/>
                <a:gd name="T174" fmla="*/ 647 h 6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12700" cap="rnd">
              <a:solidFill>
                <a:srgbClr val="000000"/>
              </a:solidFill>
              <a:round/>
              <a:headEnd/>
              <a:tailEnd/>
            </a:ln>
          </p:spPr>
          <p:txBody>
            <a:bodyPr/>
            <a:lstStyle/>
            <a:p>
              <a:endParaRPr lang="fr-FR" dirty="0"/>
            </a:p>
          </p:txBody>
        </p:sp>
        <p:sp>
          <p:nvSpPr>
            <p:cNvPr id="8620" name="AutoShape 428"/>
            <p:cNvSpPr>
              <a:spLocks/>
            </p:cNvSpPr>
            <p:nvPr/>
          </p:nvSpPr>
          <p:spPr bwMode="auto">
            <a:xfrm>
              <a:off x="2571" y="856"/>
              <a:ext cx="291" cy="261"/>
            </a:xfrm>
            <a:custGeom>
              <a:avLst/>
              <a:gdLst>
                <a:gd name="T0" fmla="*/ 0 w 627"/>
                <a:gd name="T1" fmla="*/ 0 h 600"/>
                <a:gd name="T2" fmla="*/ 0 w 627"/>
                <a:gd name="T3" fmla="*/ 0 h 600"/>
                <a:gd name="T4" fmla="*/ 0 w 627"/>
                <a:gd name="T5" fmla="*/ 0 h 600"/>
                <a:gd name="T6" fmla="*/ 0 w 627"/>
                <a:gd name="T7" fmla="*/ 0 h 600"/>
                <a:gd name="T8" fmla="*/ 0 w 627"/>
                <a:gd name="T9" fmla="*/ 0 h 600"/>
                <a:gd name="T10" fmla="*/ 0 w 627"/>
                <a:gd name="T11" fmla="*/ 0 h 600"/>
                <a:gd name="T12" fmla="*/ 0 w 627"/>
                <a:gd name="T13" fmla="*/ 0 h 600"/>
                <a:gd name="T14" fmla="*/ 0 w 627"/>
                <a:gd name="T15" fmla="*/ 0 h 600"/>
                <a:gd name="T16" fmla="*/ 0 w 627"/>
                <a:gd name="T17" fmla="*/ 0 h 600"/>
                <a:gd name="T18" fmla="*/ 0 w 627"/>
                <a:gd name="T19" fmla="*/ 0 h 600"/>
                <a:gd name="T20" fmla="*/ 0 w 627"/>
                <a:gd name="T21" fmla="*/ 0 h 600"/>
                <a:gd name="T22" fmla="*/ 0 w 627"/>
                <a:gd name="T23" fmla="*/ 0 h 600"/>
                <a:gd name="T24" fmla="*/ 0 w 627"/>
                <a:gd name="T25" fmla="*/ 0 h 600"/>
                <a:gd name="T26" fmla="*/ 0 w 627"/>
                <a:gd name="T27" fmla="*/ 0 h 600"/>
                <a:gd name="T28" fmla="*/ 0 w 627"/>
                <a:gd name="T29" fmla="*/ 0 h 600"/>
                <a:gd name="T30" fmla="*/ 0 w 627"/>
                <a:gd name="T31" fmla="*/ 0 h 600"/>
                <a:gd name="T32" fmla="*/ 0 w 627"/>
                <a:gd name="T33" fmla="*/ 0 h 600"/>
                <a:gd name="T34" fmla="*/ 0 w 627"/>
                <a:gd name="T35" fmla="*/ 0 h 600"/>
                <a:gd name="T36" fmla="*/ 0 w 627"/>
                <a:gd name="T37" fmla="*/ 0 h 600"/>
                <a:gd name="T38" fmla="*/ 0 w 627"/>
                <a:gd name="T39" fmla="*/ 0 h 600"/>
                <a:gd name="T40" fmla="*/ 0 w 627"/>
                <a:gd name="T41" fmla="*/ 0 h 600"/>
                <a:gd name="T42" fmla="*/ 0 w 627"/>
                <a:gd name="T43" fmla="*/ 0 h 600"/>
                <a:gd name="T44" fmla="*/ 0 w 627"/>
                <a:gd name="T45" fmla="*/ 0 h 600"/>
                <a:gd name="T46" fmla="*/ 0 w 627"/>
                <a:gd name="T47" fmla="*/ 0 h 600"/>
                <a:gd name="T48" fmla="*/ 0 w 627"/>
                <a:gd name="T49" fmla="*/ 0 h 600"/>
                <a:gd name="T50" fmla="*/ 0 w 627"/>
                <a:gd name="T51" fmla="*/ 0 h 600"/>
                <a:gd name="T52" fmla="*/ 0 w 627"/>
                <a:gd name="T53" fmla="*/ 0 h 600"/>
                <a:gd name="T54" fmla="*/ 0 w 627"/>
                <a:gd name="T55" fmla="*/ 0 h 600"/>
                <a:gd name="T56" fmla="*/ 0 w 627"/>
                <a:gd name="T57" fmla="*/ 0 h 600"/>
                <a:gd name="T58" fmla="*/ 0 w 627"/>
                <a:gd name="T59" fmla="*/ 0 h 600"/>
                <a:gd name="T60" fmla="*/ 0 w 627"/>
                <a:gd name="T61" fmla="*/ 0 h 600"/>
                <a:gd name="T62" fmla="*/ 0 w 627"/>
                <a:gd name="T63" fmla="*/ 0 h 600"/>
                <a:gd name="T64" fmla="*/ 0 w 627"/>
                <a:gd name="T65" fmla="*/ 0 h 600"/>
                <a:gd name="T66" fmla="*/ 0 w 627"/>
                <a:gd name="T67" fmla="*/ 0 h 600"/>
                <a:gd name="T68" fmla="*/ 0 w 627"/>
                <a:gd name="T69" fmla="*/ 0 h 600"/>
                <a:gd name="T70" fmla="*/ 0 w 627"/>
                <a:gd name="T71" fmla="*/ 0 h 600"/>
                <a:gd name="T72" fmla="*/ 0 w 627"/>
                <a:gd name="T73" fmla="*/ 0 h 600"/>
                <a:gd name="T74" fmla="*/ 0 w 627"/>
                <a:gd name="T75" fmla="*/ 0 h 600"/>
                <a:gd name="T76" fmla="*/ 0 w 627"/>
                <a:gd name="T77" fmla="*/ 0 h 600"/>
                <a:gd name="T78" fmla="*/ 0 w 627"/>
                <a:gd name="T79" fmla="*/ 0 h 600"/>
                <a:gd name="T80" fmla="*/ 0 w 627"/>
                <a:gd name="T81" fmla="*/ 0 h 600"/>
                <a:gd name="T82" fmla="*/ 0 w 627"/>
                <a:gd name="T83" fmla="*/ 0 h 600"/>
                <a:gd name="T84" fmla="*/ 0 w 627"/>
                <a:gd name="T85" fmla="*/ 0 h 600"/>
                <a:gd name="T86" fmla="*/ 0 w 627"/>
                <a:gd name="T87" fmla="*/ 0 h 600"/>
                <a:gd name="T88" fmla="*/ 0 w 627"/>
                <a:gd name="T89" fmla="*/ 0 h 600"/>
                <a:gd name="T90" fmla="*/ 0 w 627"/>
                <a:gd name="T91" fmla="*/ 0 h 600"/>
                <a:gd name="T92" fmla="*/ 0 w 627"/>
                <a:gd name="T93" fmla="*/ 0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7"/>
                <a:gd name="T142" fmla="*/ 0 h 600"/>
                <a:gd name="T143" fmla="*/ 627 w 627"/>
                <a:gd name="T144" fmla="*/ 600 h 6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12700" cap="rnd">
              <a:solidFill>
                <a:srgbClr val="000000"/>
              </a:solidFill>
              <a:round/>
              <a:headEnd/>
              <a:tailEnd/>
            </a:ln>
          </p:spPr>
          <p:txBody>
            <a:bodyPr/>
            <a:lstStyle/>
            <a:p>
              <a:endParaRPr lang="fr-FR" dirty="0"/>
            </a:p>
          </p:txBody>
        </p:sp>
        <p:sp>
          <p:nvSpPr>
            <p:cNvPr id="8621" name="AutoShape 429"/>
            <p:cNvSpPr>
              <a:spLocks/>
            </p:cNvSpPr>
            <p:nvPr/>
          </p:nvSpPr>
          <p:spPr bwMode="auto">
            <a:xfrm>
              <a:off x="2897" y="982"/>
              <a:ext cx="42" cy="27"/>
            </a:xfrm>
            <a:custGeom>
              <a:avLst/>
              <a:gdLst>
                <a:gd name="T0" fmla="*/ 0 w 90"/>
                <a:gd name="T1" fmla="*/ 0 h 62"/>
                <a:gd name="T2" fmla="*/ 0 w 90"/>
                <a:gd name="T3" fmla="*/ 0 h 62"/>
                <a:gd name="T4" fmla="*/ 0 w 90"/>
                <a:gd name="T5" fmla="*/ 0 h 62"/>
                <a:gd name="T6" fmla="*/ 0 w 90"/>
                <a:gd name="T7" fmla="*/ 0 h 62"/>
                <a:gd name="T8" fmla="*/ 0 w 90"/>
                <a:gd name="T9" fmla="*/ 0 h 62"/>
                <a:gd name="T10" fmla="*/ 0 w 90"/>
                <a:gd name="T11" fmla="*/ 0 h 62"/>
                <a:gd name="T12" fmla="*/ 0 w 90"/>
                <a:gd name="T13" fmla="*/ 0 h 62"/>
                <a:gd name="T14" fmla="*/ 0 w 90"/>
                <a:gd name="T15" fmla="*/ 0 h 62"/>
                <a:gd name="T16" fmla="*/ 0 w 90"/>
                <a:gd name="T17" fmla="*/ 0 h 62"/>
                <a:gd name="T18" fmla="*/ 0 w 90"/>
                <a:gd name="T19" fmla="*/ 0 h 62"/>
                <a:gd name="T20" fmla="*/ 0 w 90"/>
                <a:gd name="T21" fmla="*/ 0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62"/>
                <a:gd name="T38" fmla="*/ 90 w 90"/>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12700" cap="rnd">
              <a:solidFill>
                <a:srgbClr val="000000"/>
              </a:solidFill>
              <a:round/>
              <a:headEnd/>
              <a:tailEnd/>
            </a:ln>
          </p:spPr>
          <p:txBody>
            <a:bodyPr/>
            <a:lstStyle/>
            <a:p>
              <a:endParaRPr lang="fr-FR" dirty="0"/>
            </a:p>
          </p:txBody>
        </p:sp>
        <p:sp>
          <p:nvSpPr>
            <p:cNvPr id="8622" name="AutoShape 430"/>
            <p:cNvSpPr>
              <a:spLocks/>
            </p:cNvSpPr>
            <p:nvPr/>
          </p:nvSpPr>
          <p:spPr bwMode="auto">
            <a:xfrm>
              <a:off x="2910" y="1036"/>
              <a:ext cx="36" cy="27"/>
            </a:xfrm>
            <a:custGeom>
              <a:avLst/>
              <a:gdLst>
                <a:gd name="T0" fmla="*/ 0 w 77"/>
                <a:gd name="T1" fmla="*/ 0 h 63"/>
                <a:gd name="T2" fmla="*/ 0 w 77"/>
                <a:gd name="T3" fmla="*/ 0 h 63"/>
                <a:gd name="T4" fmla="*/ 0 w 77"/>
                <a:gd name="T5" fmla="*/ 0 h 63"/>
                <a:gd name="T6" fmla="*/ 0 w 77"/>
                <a:gd name="T7" fmla="*/ 0 h 63"/>
                <a:gd name="T8" fmla="*/ 0 w 77"/>
                <a:gd name="T9" fmla="*/ 0 h 63"/>
                <a:gd name="T10" fmla="*/ 0 w 77"/>
                <a:gd name="T11" fmla="*/ 0 h 63"/>
                <a:gd name="T12" fmla="*/ 0 w 77"/>
                <a:gd name="T13" fmla="*/ 0 h 63"/>
                <a:gd name="T14" fmla="*/ 0 w 77"/>
                <a:gd name="T15" fmla="*/ 0 h 63"/>
                <a:gd name="T16" fmla="*/ 0 w 77"/>
                <a:gd name="T17" fmla="*/ 0 h 63"/>
                <a:gd name="T18" fmla="*/ 0 w 77"/>
                <a:gd name="T19" fmla="*/ 0 h 63"/>
                <a:gd name="T20" fmla="*/ 0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63"/>
                <a:gd name="T35" fmla="*/ 77 w 7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12700" cap="rnd">
              <a:solidFill>
                <a:srgbClr val="000000"/>
              </a:solidFill>
              <a:round/>
              <a:headEnd/>
              <a:tailEnd/>
            </a:ln>
          </p:spPr>
          <p:txBody>
            <a:bodyPr/>
            <a:lstStyle/>
            <a:p>
              <a:endParaRPr lang="fr-FR" dirty="0"/>
            </a:p>
          </p:txBody>
        </p:sp>
        <p:sp>
          <p:nvSpPr>
            <p:cNvPr id="8623" name="AutoShape 431"/>
            <p:cNvSpPr>
              <a:spLocks/>
            </p:cNvSpPr>
            <p:nvPr/>
          </p:nvSpPr>
          <p:spPr bwMode="auto">
            <a:xfrm>
              <a:off x="2959" y="1182"/>
              <a:ext cx="8" cy="21"/>
            </a:xfrm>
            <a:custGeom>
              <a:avLst/>
              <a:gdLst>
                <a:gd name="T0" fmla="*/ 0 w 17"/>
                <a:gd name="T1" fmla="*/ 0 h 47"/>
                <a:gd name="T2" fmla="*/ 0 w 17"/>
                <a:gd name="T3" fmla="*/ 0 h 47"/>
                <a:gd name="T4" fmla="*/ 0 w 17"/>
                <a:gd name="T5" fmla="*/ 0 h 47"/>
                <a:gd name="T6" fmla="*/ 0 w 17"/>
                <a:gd name="T7" fmla="*/ 0 h 47"/>
                <a:gd name="T8" fmla="*/ 0 60000 65536"/>
                <a:gd name="T9" fmla="*/ 0 60000 65536"/>
                <a:gd name="T10" fmla="*/ 0 60000 65536"/>
                <a:gd name="T11" fmla="*/ 0 60000 65536"/>
                <a:gd name="T12" fmla="*/ 0 w 17"/>
                <a:gd name="T13" fmla="*/ 0 h 47"/>
                <a:gd name="T14" fmla="*/ 17 w 17"/>
                <a:gd name="T15" fmla="*/ 47 h 47"/>
              </a:gdLst>
              <a:ahLst/>
              <a:cxnLst>
                <a:cxn ang="T8">
                  <a:pos x="T0" y="T1"/>
                </a:cxn>
                <a:cxn ang="T9">
                  <a:pos x="T2" y="T3"/>
                </a:cxn>
                <a:cxn ang="T10">
                  <a:pos x="T4" y="T5"/>
                </a:cxn>
                <a:cxn ang="T11">
                  <a:pos x="T6" y="T7"/>
                </a:cxn>
              </a:cxnLst>
              <a:rect l="T12" t="T13" r="T14" b="T15"/>
              <a:pathLst>
                <a:path w="17" h="47">
                  <a:moveTo>
                    <a:pt x="0" y="0"/>
                  </a:moveTo>
                  <a:lnTo>
                    <a:pt x="16" y="0"/>
                  </a:lnTo>
                  <a:lnTo>
                    <a:pt x="16" y="46"/>
                  </a:lnTo>
                  <a:lnTo>
                    <a:pt x="0" y="0"/>
                  </a:lnTo>
                </a:path>
              </a:pathLst>
            </a:custGeom>
            <a:solidFill>
              <a:srgbClr val="C0C0C0"/>
            </a:solidFill>
            <a:ln w="12700" cap="rnd">
              <a:solidFill>
                <a:srgbClr val="000000"/>
              </a:solidFill>
              <a:round/>
              <a:headEnd/>
              <a:tailEnd/>
            </a:ln>
          </p:spPr>
          <p:txBody>
            <a:bodyPr/>
            <a:lstStyle/>
            <a:p>
              <a:endParaRPr lang="fr-FR" dirty="0"/>
            </a:p>
          </p:txBody>
        </p:sp>
        <p:sp>
          <p:nvSpPr>
            <p:cNvPr id="8624" name="AutoShape 432"/>
            <p:cNvSpPr>
              <a:spLocks/>
            </p:cNvSpPr>
            <p:nvPr/>
          </p:nvSpPr>
          <p:spPr bwMode="auto">
            <a:xfrm>
              <a:off x="3021" y="1629"/>
              <a:ext cx="28" cy="27"/>
            </a:xfrm>
            <a:custGeom>
              <a:avLst/>
              <a:gdLst>
                <a:gd name="T0" fmla="*/ 0 w 61"/>
                <a:gd name="T1" fmla="*/ 0 h 62"/>
                <a:gd name="T2" fmla="*/ 0 w 61"/>
                <a:gd name="T3" fmla="*/ 0 h 62"/>
                <a:gd name="T4" fmla="*/ 0 w 61"/>
                <a:gd name="T5" fmla="*/ 0 h 62"/>
                <a:gd name="T6" fmla="*/ 0 w 61"/>
                <a:gd name="T7" fmla="*/ 0 h 62"/>
                <a:gd name="T8" fmla="*/ 0 w 61"/>
                <a:gd name="T9" fmla="*/ 0 h 62"/>
                <a:gd name="T10" fmla="*/ 0 w 61"/>
                <a:gd name="T11" fmla="*/ 0 h 62"/>
                <a:gd name="T12" fmla="*/ 0 w 61"/>
                <a:gd name="T13" fmla="*/ 0 h 62"/>
                <a:gd name="T14" fmla="*/ 0 w 61"/>
                <a:gd name="T15" fmla="*/ 0 h 62"/>
                <a:gd name="T16" fmla="*/ 0 w 61"/>
                <a:gd name="T17" fmla="*/ 0 h 62"/>
                <a:gd name="T18" fmla="*/ 0 w 61"/>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2"/>
                <a:gd name="T32" fmla="*/ 61 w 61"/>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12700" cap="rnd">
              <a:solidFill>
                <a:srgbClr val="000000"/>
              </a:solidFill>
              <a:round/>
              <a:headEnd/>
              <a:tailEnd/>
            </a:ln>
          </p:spPr>
          <p:txBody>
            <a:bodyPr/>
            <a:lstStyle/>
            <a:p>
              <a:endParaRPr lang="fr-FR" dirty="0"/>
            </a:p>
          </p:txBody>
        </p:sp>
        <p:sp>
          <p:nvSpPr>
            <p:cNvPr id="8625" name="AutoShape 433"/>
            <p:cNvSpPr>
              <a:spLocks/>
            </p:cNvSpPr>
            <p:nvPr/>
          </p:nvSpPr>
          <p:spPr bwMode="auto">
            <a:xfrm>
              <a:off x="3007" y="1595"/>
              <a:ext cx="35" cy="34"/>
            </a:xfrm>
            <a:custGeom>
              <a:avLst/>
              <a:gdLst>
                <a:gd name="T0" fmla="*/ 0 w 76"/>
                <a:gd name="T1" fmla="*/ 0 h 78"/>
                <a:gd name="T2" fmla="*/ 0 w 76"/>
                <a:gd name="T3" fmla="*/ 0 h 78"/>
                <a:gd name="T4" fmla="*/ 0 w 76"/>
                <a:gd name="T5" fmla="*/ 0 h 78"/>
                <a:gd name="T6" fmla="*/ 0 w 76"/>
                <a:gd name="T7" fmla="*/ 0 h 78"/>
                <a:gd name="T8" fmla="*/ 0 w 76"/>
                <a:gd name="T9" fmla="*/ 0 h 78"/>
                <a:gd name="T10" fmla="*/ 0 w 76"/>
                <a:gd name="T11" fmla="*/ 0 h 78"/>
                <a:gd name="T12" fmla="*/ 0 w 76"/>
                <a:gd name="T13" fmla="*/ 0 h 78"/>
                <a:gd name="T14" fmla="*/ 0 w 76"/>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78"/>
                <a:gd name="T26" fmla="*/ 76 w 76"/>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12700">
              <a:solidFill>
                <a:srgbClr val="000000"/>
              </a:solidFill>
              <a:round/>
              <a:headEnd/>
              <a:tailEnd/>
            </a:ln>
          </p:spPr>
          <p:txBody>
            <a:bodyPr wrap="none" anchor="ctr"/>
            <a:lstStyle/>
            <a:p>
              <a:endParaRPr lang="fr-FR" dirty="0"/>
            </a:p>
          </p:txBody>
        </p:sp>
        <p:sp>
          <p:nvSpPr>
            <p:cNvPr id="8626" name="AutoShape 434"/>
            <p:cNvSpPr>
              <a:spLocks/>
            </p:cNvSpPr>
            <p:nvPr/>
          </p:nvSpPr>
          <p:spPr bwMode="auto">
            <a:xfrm>
              <a:off x="2993" y="1581"/>
              <a:ext cx="49" cy="28"/>
            </a:xfrm>
            <a:custGeom>
              <a:avLst/>
              <a:gdLst>
                <a:gd name="T0" fmla="*/ 0 w 106"/>
                <a:gd name="T1" fmla="*/ 0 h 63"/>
                <a:gd name="T2" fmla="*/ 0 w 106"/>
                <a:gd name="T3" fmla="*/ 0 h 63"/>
                <a:gd name="T4" fmla="*/ 0 w 106"/>
                <a:gd name="T5" fmla="*/ 0 h 63"/>
                <a:gd name="T6" fmla="*/ 0 w 106"/>
                <a:gd name="T7" fmla="*/ 0 h 63"/>
                <a:gd name="T8" fmla="*/ 0 w 106"/>
                <a:gd name="T9" fmla="*/ 0 h 63"/>
                <a:gd name="T10" fmla="*/ 0 w 106"/>
                <a:gd name="T11" fmla="*/ 0 h 63"/>
                <a:gd name="T12" fmla="*/ 0 w 106"/>
                <a:gd name="T13" fmla="*/ 0 h 63"/>
                <a:gd name="T14" fmla="*/ 0 w 106"/>
                <a:gd name="T15" fmla="*/ 0 h 63"/>
                <a:gd name="T16" fmla="*/ 0 w 10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3"/>
                <a:gd name="T29" fmla="*/ 106 w 10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FF0040"/>
            </a:solidFill>
            <a:ln w="12700" cap="rnd">
              <a:solidFill>
                <a:srgbClr val="000000"/>
              </a:solidFill>
              <a:round/>
              <a:headEnd/>
              <a:tailEnd/>
            </a:ln>
          </p:spPr>
          <p:txBody>
            <a:bodyPr/>
            <a:lstStyle/>
            <a:p>
              <a:endParaRPr lang="fr-FR" dirty="0"/>
            </a:p>
          </p:txBody>
        </p:sp>
        <p:sp>
          <p:nvSpPr>
            <p:cNvPr id="8627" name="AutoShape 435"/>
            <p:cNvSpPr>
              <a:spLocks/>
            </p:cNvSpPr>
            <p:nvPr/>
          </p:nvSpPr>
          <p:spPr bwMode="auto">
            <a:xfrm>
              <a:off x="2986" y="1595"/>
              <a:ext cx="21" cy="14"/>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 name="T18" fmla="*/ 0 w 46"/>
                <a:gd name="T19" fmla="*/ 0 h 32"/>
                <a:gd name="T20" fmla="*/ 46 w 4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6" h="32">
                  <a:moveTo>
                    <a:pt x="45" y="31"/>
                  </a:moveTo>
                  <a:lnTo>
                    <a:pt x="45" y="16"/>
                  </a:lnTo>
                  <a:lnTo>
                    <a:pt x="15" y="0"/>
                  </a:lnTo>
                  <a:lnTo>
                    <a:pt x="0" y="16"/>
                  </a:lnTo>
                  <a:lnTo>
                    <a:pt x="30" y="31"/>
                  </a:lnTo>
                  <a:lnTo>
                    <a:pt x="45" y="31"/>
                  </a:lnTo>
                </a:path>
              </a:pathLst>
            </a:custGeom>
            <a:solidFill>
              <a:srgbClr val="FF0040"/>
            </a:solidFill>
            <a:ln w="12700" cap="rnd">
              <a:solidFill>
                <a:srgbClr val="000000"/>
              </a:solidFill>
              <a:round/>
              <a:headEnd/>
              <a:tailEnd/>
            </a:ln>
          </p:spPr>
          <p:txBody>
            <a:bodyPr/>
            <a:lstStyle/>
            <a:p>
              <a:endParaRPr lang="fr-FR" dirty="0"/>
            </a:p>
          </p:txBody>
        </p:sp>
        <p:sp>
          <p:nvSpPr>
            <p:cNvPr id="8628" name="AutoShape 436"/>
            <p:cNvSpPr>
              <a:spLocks/>
            </p:cNvSpPr>
            <p:nvPr/>
          </p:nvSpPr>
          <p:spPr bwMode="auto">
            <a:xfrm>
              <a:off x="2972" y="1562"/>
              <a:ext cx="35" cy="40"/>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93"/>
                <a:gd name="T41" fmla="*/ 75 w 75"/>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FF0040"/>
            </a:solidFill>
            <a:ln w="12700" cap="rnd">
              <a:solidFill>
                <a:srgbClr val="000000"/>
              </a:solidFill>
              <a:round/>
              <a:headEnd/>
              <a:tailEnd/>
            </a:ln>
          </p:spPr>
          <p:txBody>
            <a:bodyPr/>
            <a:lstStyle/>
            <a:p>
              <a:endParaRPr lang="fr-FR" dirty="0"/>
            </a:p>
          </p:txBody>
        </p:sp>
        <p:sp>
          <p:nvSpPr>
            <p:cNvPr id="8629" name="AutoShape 437"/>
            <p:cNvSpPr>
              <a:spLocks/>
            </p:cNvSpPr>
            <p:nvPr/>
          </p:nvSpPr>
          <p:spPr bwMode="auto">
            <a:xfrm>
              <a:off x="3001" y="1562"/>
              <a:ext cx="8" cy="13"/>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0" y="31"/>
                  </a:lnTo>
                  <a:lnTo>
                    <a:pt x="16" y="31"/>
                  </a:lnTo>
                  <a:lnTo>
                    <a:pt x="16" y="0"/>
                  </a:lnTo>
                  <a:lnTo>
                    <a:pt x="0" y="0"/>
                  </a:lnTo>
                </a:path>
              </a:pathLst>
            </a:custGeom>
            <a:solidFill>
              <a:srgbClr val="FFFF00"/>
            </a:solidFill>
            <a:ln w="12700">
              <a:solidFill>
                <a:srgbClr val="000000"/>
              </a:solidFill>
              <a:round/>
              <a:headEnd/>
              <a:tailEnd/>
            </a:ln>
          </p:spPr>
          <p:txBody>
            <a:bodyPr wrap="none" anchor="ctr"/>
            <a:lstStyle/>
            <a:p>
              <a:endParaRPr lang="fr-FR" dirty="0"/>
            </a:p>
          </p:txBody>
        </p:sp>
        <p:sp>
          <p:nvSpPr>
            <p:cNvPr id="8630" name="AutoShape 438"/>
            <p:cNvSpPr>
              <a:spLocks/>
            </p:cNvSpPr>
            <p:nvPr/>
          </p:nvSpPr>
          <p:spPr bwMode="auto">
            <a:xfrm>
              <a:off x="2793" y="1395"/>
              <a:ext cx="228" cy="201"/>
            </a:xfrm>
            <a:custGeom>
              <a:avLst/>
              <a:gdLst>
                <a:gd name="T0" fmla="*/ 0 w 492"/>
                <a:gd name="T1" fmla="*/ 0 h 462"/>
                <a:gd name="T2" fmla="*/ 0 w 492"/>
                <a:gd name="T3" fmla="*/ 0 h 462"/>
                <a:gd name="T4" fmla="*/ 0 w 492"/>
                <a:gd name="T5" fmla="*/ 0 h 462"/>
                <a:gd name="T6" fmla="*/ 0 w 492"/>
                <a:gd name="T7" fmla="*/ 0 h 462"/>
                <a:gd name="T8" fmla="*/ 0 w 492"/>
                <a:gd name="T9" fmla="*/ 0 h 462"/>
                <a:gd name="T10" fmla="*/ 0 w 492"/>
                <a:gd name="T11" fmla="*/ 0 h 462"/>
                <a:gd name="T12" fmla="*/ 0 w 492"/>
                <a:gd name="T13" fmla="*/ 0 h 462"/>
                <a:gd name="T14" fmla="*/ 0 w 492"/>
                <a:gd name="T15" fmla="*/ 0 h 462"/>
                <a:gd name="T16" fmla="*/ 0 w 492"/>
                <a:gd name="T17" fmla="*/ 0 h 462"/>
                <a:gd name="T18" fmla="*/ 0 w 492"/>
                <a:gd name="T19" fmla="*/ 0 h 462"/>
                <a:gd name="T20" fmla="*/ 0 w 492"/>
                <a:gd name="T21" fmla="*/ 0 h 462"/>
                <a:gd name="T22" fmla="*/ 0 w 492"/>
                <a:gd name="T23" fmla="*/ 0 h 462"/>
                <a:gd name="T24" fmla="*/ 0 w 492"/>
                <a:gd name="T25" fmla="*/ 0 h 462"/>
                <a:gd name="T26" fmla="*/ 0 w 492"/>
                <a:gd name="T27" fmla="*/ 0 h 462"/>
                <a:gd name="T28" fmla="*/ 0 w 492"/>
                <a:gd name="T29" fmla="*/ 0 h 462"/>
                <a:gd name="T30" fmla="*/ 0 w 492"/>
                <a:gd name="T31" fmla="*/ 0 h 462"/>
                <a:gd name="T32" fmla="*/ 0 w 492"/>
                <a:gd name="T33" fmla="*/ 0 h 462"/>
                <a:gd name="T34" fmla="*/ 0 w 492"/>
                <a:gd name="T35" fmla="*/ 0 h 462"/>
                <a:gd name="T36" fmla="*/ 0 w 492"/>
                <a:gd name="T37" fmla="*/ 0 h 462"/>
                <a:gd name="T38" fmla="*/ 0 w 492"/>
                <a:gd name="T39" fmla="*/ 0 h 462"/>
                <a:gd name="T40" fmla="*/ 0 w 492"/>
                <a:gd name="T41" fmla="*/ 0 h 462"/>
                <a:gd name="T42" fmla="*/ 0 w 492"/>
                <a:gd name="T43" fmla="*/ 0 h 462"/>
                <a:gd name="T44" fmla="*/ 0 w 492"/>
                <a:gd name="T45" fmla="*/ 0 h 462"/>
                <a:gd name="T46" fmla="*/ 0 w 492"/>
                <a:gd name="T47" fmla="*/ 0 h 462"/>
                <a:gd name="T48" fmla="*/ 0 w 492"/>
                <a:gd name="T49" fmla="*/ 0 h 462"/>
                <a:gd name="T50" fmla="*/ 0 w 492"/>
                <a:gd name="T51" fmla="*/ 0 h 462"/>
                <a:gd name="T52" fmla="*/ 0 w 492"/>
                <a:gd name="T53" fmla="*/ 0 h 462"/>
                <a:gd name="T54" fmla="*/ 0 w 492"/>
                <a:gd name="T55" fmla="*/ 0 h 462"/>
                <a:gd name="T56" fmla="*/ 0 w 492"/>
                <a:gd name="T57" fmla="*/ 0 h 462"/>
                <a:gd name="T58" fmla="*/ 0 w 492"/>
                <a:gd name="T59" fmla="*/ 0 h 462"/>
                <a:gd name="T60" fmla="*/ 0 w 492"/>
                <a:gd name="T61" fmla="*/ 0 h 462"/>
                <a:gd name="T62" fmla="*/ 0 w 492"/>
                <a:gd name="T63" fmla="*/ 0 h 462"/>
                <a:gd name="T64" fmla="*/ 0 w 492"/>
                <a:gd name="T65" fmla="*/ 0 h 462"/>
                <a:gd name="T66" fmla="*/ 0 w 492"/>
                <a:gd name="T67" fmla="*/ 0 h 462"/>
                <a:gd name="T68" fmla="*/ 0 w 492"/>
                <a:gd name="T69" fmla="*/ 0 h 462"/>
                <a:gd name="T70" fmla="*/ 0 w 492"/>
                <a:gd name="T71" fmla="*/ 0 h 462"/>
                <a:gd name="T72" fmla="*/ 0 w 492"/>
                <a:gd name="T73" fmla="*/ 0 h 462"/>
                <a:gd name="T74" fmla="*/ 0 w 492"/>
                <a:gd name="T75" fmla="*/ 0 h 462"/>
                <a:gd name="T76" fmla="*/ 0 w 492"/>
                <a:gd name="T77" fmla="*/ 0 h 462"/>
                <a:gd name="T78" fmla="*/ 0 w 492"/>
                <a:gd name="T79" fmla="*/ 0 h 462"/>
                <a:gd name="T80" fmla="*/ 0 w 492"/>
                <a:gd name="T81" fmla="*/ 0 h 462"/>
                <a:gd name="T82" fmla="*/ 0 w 492"/>
                <a:gd name="T83" fmla="*/ 0 h 462"/>
                <a:gd name="T84" fmla="*/ 0 w 492"/>
                <a:gd name="T85" fmla="*/ 0 h 462"/>
                <a:gd name="T86" fmla="*/ 0 w 492"/>
                <a:gd name="T87" fmla="*/ 0 h 462"/>
                <a:gd name="T88" fmla="*/ 0 w 492"/>
                <a:gd name="T89" fmla="*/ 0 h 462"/>
                <a:gd name="T90" fmla="*/ 0 w 492"/>
                <a:gd name="T91" fmla="*/ 0 h 462"/>
                <a:gd name="T92" fmla="*/ 0 w 492"/>
                <a:gd name="T93" fmla="*/ 0 h 462"/>
                <a:gd name="T94" fmla="*/ 0 w 492"/>
                <a:gd name="T95" fmla="*/ 0 h 462"/>
                <a:gd name="T96" fmla="*/ 0 w 492"/>
                <a:gd name="T97" fmla="*/ 0 h 462"/>
                <a:gd name="T98" fmla="*/ 0 w 492"/>
                <a:gd name="T99" fmla="*/ 0 h 462"/>
                <a:gd name="T100" fmla="*/ 0 w 492"/>
                <a:gd name="T101" fmla="*/ 0 h 462"/>
                <a:gd name="T102" fmla="*/ 0 w 492"/>
                <a:gd name="T103" fmla="*/ 0 h 462"/>
                <a:gd name="T104" fmla="*/ 0 w 492"/>
                <a:gd name="T105" fmla="*/ 0 h 462"/>
                <a:gd name="T106" fmla="*/ 0 w 492"/>
                <a:gd name="T107" fmla="*/ 0 h 462"/>
                <a:gd name="T108" fmla="*/ 0 w 492"/>
                <a:gd name="T109" fmla="*/ 0 h 462"/>
                <a:gd name="T110" fmla="*/ 0 w 492"/>
                <a:gd name="T111" fmla="*/ 0 h 462"/>
                <a:gd name="T112" fmla="*/ 0 w 492"/>
                <a:gd name="T113" fmla="*/ 0 h 462"/>
                <a:gd name="T114" fmla="*/ 0 w 492"/>
                <a:gd name="T115" fmla="*/ 0 h 462"/>
                <a:gd name="T116" fmla="*/ 0 w 492"/>
                <a:gd name="T117" fmla="*/ 0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2"/>
                <a:gd name="T178" fmla="*/ 0 h 462"/>
                <a:gd name="T179" fmla="*/ 492 w 492"/>
                <a:gd name="T180" fmla="*/ 462 h 4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FF0040"/>
            </a:solidFill>
            <a:ln w="12700" cap="rnd">
              <a:solidFill>
                <a:srgbClr val="000000"/>
              </a:solidFill>
              <a:round/>
              <a:headEnd/>
              <a:tailEnd/>
            </a:ln>
          </p:spPr>
          <p:txBody>
            <a:bodyPr/>
            <a:lstStyle/>
            <a:p>
              <a:endParaRPr lang="fr-FR" dirty="0"/>
            </a:p>
          </p:txBody>
        </p:sp>
        <p:sp>
          <p:nvSpPr>
            <p:cNvPr id="8631" name="AutoShape 439"/>
            <p:cNvSpPr>
              <a:spLocks/>
            </p:cNvSpPr>
            <p:nvPr/>
          </p:nvSpPr>
          <p:spPr bwMode="auto">
            <a:xfrm>
              <a:off x="3041" y="1515"/>
              <a:ext cx="84" cy="33"/>
            </a:xfrm>
            <a:custGeom>
              <a:avLst/>
              <a:gdLst>
                <a:gd name="T0" fmla="*/ 0 w 180"/>
                <a:gd name="T1" fmla="*/ 0 h 78"/>
                <a:gd name="T2" fmla="*/ 0 w 180"/>
                <a:gd name="T3" fmla="*/ 0 h 78"/>
                <a:gd name="T4" fmla="*/ 0 w 180"/>
                <a:gd name="T5" fmla="*/ 0 h 78"/>
                <a:gd name="T6" fmla="*/ 0 w 180"/>
                <a:gd name="T7" fmla="*/ 0 h 78"/>
                <a:gd name="T8" fmla="*/ 0 w 180"/>
                <a:gd name="T9" fmla="*/ 0 h 78"/>
                <a:gd name="T10" fmla="*/ 0 w 180"/>
                <a:gd name="T11" fmla="*/ 0 h 78"/>
                <a:gd name="T12" fmla="*/ 0 w 180"/>
                <a:gd name="T13" fmla="*/ 0 h 78"/>
                <a:gd name="T14" fmla="*/ 0 w 180"/>
                <a:gd name="T15" fmla="*/ 0 h 78"/>
                <a:gd name="T16" fmla="*/ 0 w 180"/>
                <a:gd name="T17" fmla="*/ 0 h 78"/>
                <a:gd name="T18" fmla="*/ 0 w 180"/>
                <a:gd name="T19" fmla="*/ 0 h 78"/>
                <a:gd name="T20" fmla="*/ 0 w 180"/>
                <a:gd name="T21" fmla="*/ 0 h 78"/>
                <a:gd name="T22" fmla="*/ 0 w 180"/>
                <a:gd name="T23" fmla="*/ 0 h 78"/>
                <a:gd name="T24" fmla="*/ 0 w 180"/>
                <a:gd name="T25" fmla="*/ 0 h 78"/>
                <a:gd name="T26" fmla="*/ 0 w 180"/>
                <a:gd name="T27" fmla="*/ 0 h 78"/>
                <a:gd name="T28" fmla="*/ 0 w 180"/>
                <a:gd name="T29" fmla="*/ 0 h 78"/>
                <a:gd name="T30" fmla="*/ 0 w 180"/>
                <a:gd name="T31" fmla="*/ 0 h 78"/>
                <a:gd name="T32" fmla="*/ 0 w 180"/>
                <a:gd name="T33" fmla="*/ 0 h 78"/>
                <a:gd name="T34" fmla="*/ 0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0"/>
                <a:gd name="T61" fmla="*/ 0 h 78"/>
                <a:gd name="T62" fmla="*/ 180 w 180"/>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12700" cap="rnd">
              <a:solidFill>
                <a:srgbClr val="000000"/>
              </a:solidFill>
              <a:round/>
              <a:headEnd/>
              <a:tailEnd/>
            </a:ln>
          </p:spPr>
          <p:txBody>
            <a:bodyPr/>
            <a:lstStyle/>
            <a:p>
              <a:endParaRPr lang="fr-FR" dirty="0"/>
            </a:p>
          </p:txBody>
        </p:sp>
        <p:sp>
          <p:nvSpPr>
            <p:cNvPr id="8632" name="AutoShape 440"/>
            <p:cNvSpPr>
              <a:spLocks/>
            </p:cNvSpPr>
            <p:nvPr/>
          </p:nvSpPr>
          <p:spPr bwMode="auto">
            <a:xfrm>
              <a:off x="3049" y="1528"/>
              <a:ext cx="7" cy="8"/>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fr-FR" dirty="0"/>
            </a:p>
          </p:txBody>
        </p:sp>
        <p:sp>
          <p:nvSpPr>
            <p:cNvPr id="8633" name="AutoShape 441"/>
            <p:cNvSpPr>
              <a:spLocks/>
            </p:cNvSpPr>
            <p:nvPr/>
          </p:nvSpPr>
          <p:spPr bwMode="auto">
            <a:xfrm>
              <a:off x="3090" y="1562"/>
              <a:ext cx="14" cy="7"/>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 name="T18" fmla="*/ 0 w 30"/>
                <a:gd name="T19" fmla="*/ 0 h 17"/>
                <a:gd name="T20" fmla="*/ 30 w 3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0" h="17">
                  <a:moveTo>
                    <a:pt x="0" y="16"/>
                  </a:moveTo>
                  <a:lnTo>
                    <a:pt x="15" y="16"/>
                  </a:lnTo>
                  <a:lnTo>
                    <a:pt x="29" y="16"/>
                  </a:lnTo>
                  <a:lnTo>
                    <a:pt x="29" y="0"/>
                  </a:lnTo>
                  <a:lnTo>
                    <a:pt x="0" y="0"/>
                  </a:lnTo>
                  <a:lnTo>
                    <a:pt x="0" y="16"/>
                  </a:lnTo>
                </a:path>
              </a:pathLst>
            </a:custGeom>
            <a:solidFill>
              <a:srgbClr val="C0C0C0"/>
            </a:solidFill>
            <a:ln w="12700" cap="rnd">
              <a:solidFill>
                <a:srgbClr val="000000"/>
              </a:solidFill>
              <a:round/>
              <a:headEnd/>
              <a:tailEnd/>
            </a:ln>
          </p:spPr>
          <p:txBody>
            <a:bodyPr/>
            <a:lstStyle/>
            <a:p>
              <a:endParaRPr lang="fr-FR" dirty="0"/>
            </a:p>
          </p:txBody>
        </p:sp>
        <p:sp>
          <p:nvSpPr>
            <p:cNvPr id="8634" name="AutoShape 442"/>
            <p:cNvSpPr>
              <a:spLocks/>
            </p:cNvSpPr>
            <p:nvPr/>
          </p:nvSpPr>
          <p:spPr bwMode="auto">
            <a:xfrm>
              <a:off x="3118" y="1548"/>
              <a:ext cx="28" cy="27"/>
            </a:xfrm>
            <a:custGeom>
              <a:avLst/>
              <a:gdLst>
                <a:gd name="T0" fmla="*/ 0 w 61"/>
                <a:gd name="T1" fmla="*/ 0 h 63"/>
                <a:gd name="T2" fmla="*/ 0 w 61"/>
                <a:gd name="T3" fmla="*/ 0 h 63"/>
                <a:gd name="T4" fmla="*/ 0 w 61"/>
                <a:gd name="T5" fmla="*/ 0 h 63"/>
                <a:gd name="T6" fmla="*/ 0 w 61"/>
                <a:gd name="T7" fmla="*/ 0 h 63"/>
                <a:gd name="T8" fmla="*/ 0 w 61"/>
                <a:gd name="T9" fmla="*/ 0 h 63"/>
                <a:gd name="T10" fmla="*/ 0 w 61"/>
                <a:gd name="T11" fmla="*/ 0 h 63"/>
                <a:gd name="T12" fmla="*/ 0 w 61"/>
                <a:gd name="T13" fmla="*/ 0 h 63"/>
                <a:gd name="T14" fmla="*/ 0 w 61"/>
                <a:gd name="T15" fmla="*/ 0 h 63"/>
                <a:gd name="T16" fmla="*/ 0 w 61"/>
                <a:gd name="T17" fmla="*/ 0 h 63"/>
                <a:gd name="T18" fmla="*/ 0 w 61"/>
                <a:gd name="T19" fmla="*/ 0 h 63"/>
                <a:gd name="T20" fmla="*/ 0 w 61"/>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3"/>
                <a:gd name="T35" fmla="*/ 61 w 61"/>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FF0040"/>
            </a:solidFill>
            <a:ln w="12700" cap="rnd">
              <a:solidFill>
                <a:srgbClr val="000000"/>
              </a:solidFill>
              <a:round/>
              <a:headEnd/>
              <a:tailEnd/>
            </a:ln>
          </p:spPr>
          <p:txBody>
            <a:bodyPr/>
            <a:lstStyle/>
            <a:p>
              <a:endParaRPr lang="fr-FR" dirty="0"/>
            </a:p>
          </p:txBody>
        </p:sp>
        <p:sp>
          <p:nvSpPr>
            <p:cNvPr id="8635" name="AutoShape 443"/>
            <p:cNvSpPr>
              <a:spLocks/>
            </p:cNvSpPr>
            <p:nvPr/>
          </p:nvSpPr>
          <p:spPr bwMode="auto">
            <a:xfrm>
              <a:off x="3090" y="1501"/>
              <a:ext cx="8" cy="8"/>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C0C0C0"/>
            </a:solidFill>
            <a:ln w="12700" cap="rnd">
              <a:solidFill>
                <a:srgbClr val="000000"/>
              </a:solidFill>
              <a:round/>
              <a:headEnd/>
              <a:tailEnd/>
            </a:ln>
          </p:spPr>
          <p:txBody>
            <a:bodyPr/>
            <a:lstStyle/>
            <a:p>
              <a:endParaRPr lang="fr-FR" dirty="0"/>
            </a:p>
          </p:txBody>
        </p:sp>
        <p:sp>
          <p:nvSpPr>
            <p:cNvPr id="8636" name="Line 444"/>
            <p:cNvSpPr>
              <a:spLocks noChangeShapeType="1"/>
            </p:cNvSpPr>
            <p:nvPr/>
          </p:nvSpPr>
          <p:spPr bwMode="auto">
            <a:xfrm>
              <a:off x="3132" y="1535"/>
              <a:ext cx="0" cy="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8637" name="AutoShape 445"/>
            <p:cNvSpPr>
              <a:spLocks/>
            </p:cNvSpPr>
            <p:nvPr/>
          </p:nvSpPr>
          <p:spPr bwMode="auto">
            <a:xfrm>
              <a:off x="2765" y="896"/>
              <a:ext cx="554" cy="426"/>
            </a:xfrm>
            <a:custGeom>
              <a:avLst/>
              <a:gdLst>
                <a:gd name="T0" fmla="*/ 0 w 1193"/>
                <a:gd name="T1" fmla="*/ 0 h 985"/>
                <a:gd name="T2" fmla="*/ 0 w 1193"/>
                <a:gd name="T3" fmla="*/ 0 h 985"/>
                <a:gd name="T4" fmla="*/ 0 w 1193"/>
                <a:gd name="T5" fmla="*/ 0 h 985"/>
                <a:gd name="T6" fmla="*/ 0 w 1193"/>
                <a:gd name="T7" fmla="*/ 0 h 985"/>
                <a:gd name="T8" fmla="*/ 0 w 1193"/>
                <a:gd name="T9" fmla="*/ 0 h 985"/>
                <a:gd name="T10" fmla="*/ 0 w 1193"/>
                <a:gd name="T11" fmla="*/ 0 h 985"/>
                <a:gd name="T12" fmla="*/ 0 w 1193"/>
                <a:gd name="T13" fmla="*/ 0 h 985"/>
                <a:gd name="T14" fmla="*/ 0 w 1193"/>
                <a:gd name="T15" fmla="*/ 0 h 985"/>
                <a:gd name="T16" fmla="*/ 0 w 1193"/>
                <a:gd name="T17" fmla="*/ 0 h 985"/>
                <a:gd name="T18" fmla="*/ 0 w 1193"/>
                <a:gd name="T19" fmla="*/ 0 h 985"/>
                <a:gd name="T20" fmla="*/ 0 w 1193"/>
                <a:gd name="T21" fmla="*/ 0 h 985"/>
                <a:gd name="T22" fmla="*/ 0 w 1193"/>
                <a:gd name="T23" fmla="*/ 0 h 985"/>
                <a:gd name="T24" fmla="*/ 0 w 1193"/>
                <a:gd name="T25" fmla="*/ 0 h 985"/>
                <a:gd name="T26" fmla="*/ 0 w 1193"/>
                <a:gd name="T27" fmla="*/ 0 h 985"/>
                <a:gd name="T28" fmla="*/ 0 w 1193"/>
                <a:gd name="T29" fmla="*/ 0 h 985"/>
                <a:gd name="T30" fmla="*/ 0 w 1193"/>
                <a:gd name="T31" fmla="*/ 0 h 985"/>
                <a:gd name="T32" fmla="*/ 0 w 1193"/>
                <a:gd name="T33" fmla="*/ 0 h 985"/>
                <a:gd name="T34" fmla="*/ 0 w 1193"/>
                <a:gd name="T35" fmla="*/ 0 h 985"/>
                <a:gd name="T36" fmla="*/ 0 w 1193"/>
                <a:gd name="T37" fmla="*/ 0 h 985"/>
                <a:gd name="T38" fmla="*/ 0 w 1193"/>
                <a:gd name="T39" fmla="*/ 0 h 985"/>
                <a:gd name="T40" fmla="*/ 0 w 1193"/>
                <a:gd name="T41" fmla="*/ 0 h 985"/>
                <a:gd name="T42" fmla="*/ 0 w 1193"/>
                <a:gd name="T43" fmla="*/ 0 h 985"/>
                <a:gd name="T44" fmla="*/ 0 w 1193"/>
                <a:gd name="T45" fmla="*/ 0 h 985"/>
                <a:gd name="T46" fmla="*/ 0 w 1193"/>
                <a:gd name="T47" fmla="*/ 0 h 985"/>
                <a:gd name="T48" fmla="*/ 0 w 1193"/>
                <a:gd name="T49" fmla="*/ 0 h 985"/>
                <a:gd name="T50" fmla="*/ 0 w 1193"/>
                <a:gd name="T51" fmla="*/ 0 h 985"/>
                <a:gd name="T52" fmla="*/ 0 w 1193"/>
                <a:gd name="T53" fmla="*/ 0 h 985"/>
                <a:gd name="T54" fmla="*/ 0 w 1193"/>
                <a:gd name="T55" fmla="*/ 0 h 985"/>
                <a:gd name="T56" fmla="*/ 0 w 1193"/>
                <a:gd name="T57" fmla="*/ 0 h 985"/>
                <a:gd name="T58" fmla="*/ 0 w 1193"/>
                <a:gd name="T59" fmla="*/ 0 h 985"/>
                <a:gd name="T60" fmla="*/ 0 w 1193"/>
                <a:gd name="T61" fmla="*/ 0 h 985"/>
                <a:gd name="T62" fmla="*/ 0 w 1193"/>
                <a:gd name="T63" fmla="*/ 0 h 985"/>
                <a:gd name="T64" fmla="*/ 0 w 1193"/>
                <a:gd name="T65" fmla="*/ 0 h 985"/>
                <a:gd name="T66" fmla="*/ 0 w 1193"/>
                <a:gd name="T67" fmla="*/ 0 h 985"/>
                <a:gd name="T68" fmla="*/ 0 w 1193"/>
                <a:gd name="T69" fmla="*/ 0 h 985"/>
                <a:gd name="T70" fmla="*/ 0 w 1193"/>
                <a:gd name="T71" fmla="*/ 0 h 985"/>
                <a:gd name="T72" fmla="*/ 0 w 1193"/>
                <a:gd name="T73" fmla="*/ 0 h 985"/>
                <a:gd name="T74" fmla="*/ 0 w 1193"/>
                <a:gd name="T75" fmla="*/ 0 h 985"/>
                <a:gd name="T76" fmla="*/ 0 w 1193"/>
                <a:gd name="T77" fmla="*/ 0 h 985"/>
                <a:gd name="T78" fmla="*/ 0 w 1193"/>
                <a:gd name="T79" fmla="*/ 0 h 985"/>
                <a:gd name="T80" fmla="*/ 0 w 1193"/>
                <a:gd name="T81" fmla="*/ 0 h 985"/>
                <a:gd name="T82" fmla="*/ 0 w 1193"/>
                <a:gd name="T83" fmla="*/ 0 h 985"/>
                <a:gd name="T84" fmla="*/ 0 w 1193"/>
                <a:gd name="T85" fmla="*/ 0 h 985"/>
                <a:gd name="T86" fmla="*/ 0 w 1193"/>
                <a:gd name="T87" fmla="*/ 0 h 985"/>
                <a:gd name="T88" fmla="*/ 0 w 1193"/>
                <a:gd name="T89" fmla="*/ 0 h 985"/>
                <a:gd name="T90" fmla="*/ 0 w 1193"/>
                <a:gd name="T91" fmla="*/ 0 h 985"/>
                <a:gd name="T92" fmla="*/ 0 w 1193"/>
                <a:gd name="T93" fmla="*/ 0 h 985"/>
                <a:gd name="T94" fmla="*/ 0 w 1193"/>
                <a:gd name="T95" fmla="*/ 0 h 985"/>
                <a:gd name="T96" fmla="*/ 0 w 1193"/>
                <a:gd name="T97" fmla="*/ 0 h 985"/>
                <a:gd name="T98" fmla="*/ 0 w 1193"/>
                <a:gd name="T99" fmla="*/ 0 h 985"/>
                <a:gd name="T100" fmla="*/ 0 w 1193"/>
                <a:gd name="T101" fmla="*/ 0 h 985"/>
                <a:gd name="T102" fmla="*/ 0 w 1193"/>
                <a:gd name="T103" fmla="*/ 0 h 985"/>
                <a:gd name="T104" fmla="*/ 0 w 1193"/>
                <a:gd name="T105" fmla="*/ 0 h 985"/>
                <a:gd name="T106" fmla="*/ 0 w 1193"/>
                <a:gd name="T107" fmla="*/ 0 h 985"/>
                <a:gd name="T108" fmla="*/ 0 w 1193"/>
                <a:gd name="T109" fmla="*/ 0 h 985"/>
                <a:gd name="T110" fmla="*/ 0 w 1193"/>
                <a:gd name="T111" fmla="*/ 0 h 985"/>
                <a:gd name="T112" fmla="*/ 0 w 1193"/>
                <a:gd name="T113" fmla="*/ 0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3"/>
                <a:gd name="T172" fmla="*/ 0 h 985"/>
                <a:gd name="T173" fmla="*/ 1193 w 1193"/>
                <a:gd name="T174" fmla="*/ 985 h 9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12700" cap="rnd">
              <a:solidFill>
                <a:srgbClr val="000000"/>
              </a:solidFill>
              <a:round/>
              <a:headEnd/>
              <a:tailEnd/>
            </a:ln>
          </p:spPr>
          <p:txBody>
            <a:bodyPr/>
            <a:lstStyle/>
            <a:p>
              <a:endParaRPr lang="fr-FR" dirty="0"/>
            </a:p>
          </p:txBody>
        </p:sp>
        <p:sp>
          <p:nvSpPr>
            <p:cNvPr id="8638" name="AutoShape 446"/>
            <p:cNvSpPr>
              <a:spLocks/>
            </p:cNvSpPr>
            <p:nvPr/>
          </p:nvSpPr>
          <p:spPr bwMode="auto">
            <a:xfrm>
              <a:off x="2765" y="896"/>
              <a:ext cx="560" cy="433"/>
            </a:xfrm>
            <a:custGeom>
              <a:avLst/>
              <a:gdLst>
                <a:gd name="T0" fmla="*/ 0 w 1208"/>
                <a:gd name="T1" fmla="*/ 0 h 1000"/>
                <a:gd name="T2" fmla="*/ 0 w 1208"/>
                <a:gd name="T3" fmla="*/ 0 h 1000"/>
                <a:gd name="T4" fmla="*/ 0 w 1208"/>
                <a:gd name="T5" fmla="*/ 0 h 1000"/>
                <a:gd name="T6" fmla="*/ 0 w 1208"/>
                <a:gd name="T7" fmla="*/ 0 h 1000"/>
                <a:gd name="T8" fmla="*/ 0 w 1208"/>
                <a:gd name="T9" fmla="*/ 0 h 1000"/>
                <a:gd name="T10" fmla="*/ 0 w 1208"/>
                <a:gd name="T11" fmla="*/ 0 h 1000"/>
                <a:gd name="T12" fmla="*/ 0 w 1208"/>
                <a:gd name="T13" fmla="*/ 0 h 1000"/>
                <a:gd name="T14" fmla="*/ 0 w 1208"/>
                <a:gd name="T15" fmla="*/ 0 h 1000"/>
                <a:gd name="T16" fmla="*/ 0 w 1208"/>
                <a:gd name="T17" fmla="*/ 0 h 1000"/>
                <a:gd name="T18" fmla="*/ 0 w 1208"/>
                <a:gd name="T19" fmla="*/ 0 h 1000"/>
                <a:gd name="T20" fmla="*/ 0 w 1208"/>
                <a:gd name="T21" fmla="*/ 0 h 1000"/>
                <a:gd name="T22" fmla="*/ 0 w 1208"/>
                <a:gd name="T23" fmla="*/ 0 h 1000"/>
                <a:gd name="T24" fmla="*/ 0 w 1208"/>
                <a:gd name="T25" fmla="*/ 0 h 1000"/>
                <a:gd name="T26" fmla="*/ 0 w 1208"/>
                <a:gd name="T27" fmla="*/ 0 h 1000"/>
                <a:gd name="T28" fmla="*/ 0 w 1208"/>
                <a:gd name="T29" fmla="*/ 0 h 1000"/>
                <a:gd name="T30" fmla="*/ 0 w 1208"/>
                <a:gd name="T31" fmla="*/ 0 h 1000"/>
                <a:gd name="T32" fmla="*/ 0 w 1208"/>
                <a:gd name="T33" fmla="*/ 0 h 1000"/>
                <a:gd name="T34" fmla="*/ 0 w 1208"/>
                <a:gd name="T35" fmla="*/ 0 h 1000"/>
                <a:gd name="T36" fmla="*/ 0 w 1208"/>
                <a:gd name="T37" fmla="*/ 0 h 1000"/>
                <a:gd name="T38" fmla="*/ 0 w 1208"/>
                <a:gd name="T39" fmla="*/ 0 h 1000"/>
                <a:gd name="T40" fmla="*/ 0 w 1208"/>
                <a:gd name="T41" fmla="*/ 0 h 1000"/>
                <a:gd name="T42" fmla="*/ 0 w 1208"/>
                <a:gd name="T43" fmla="*/ 0 h 1000"/>
                <a:gd name="T44" fmla="*/ 0 w 1208"/>
                <a:gd name="T45" fmla="*/ 0 h 1000"/>
                <a:gd name="T46" fmla="*/ 0 w 1208"/>
                <a:gd name="T47" fmla="*/ 0 h 1000"/>
                <a:gd name="T48" fmla="*/ 0 w 1208"/>
                <a:gd name="T49" fmla="*/ 0 h 1000"/>
                <a:gd name="T50" fmla="*/ 0 w 1208"/>
                <a:gd name="T51" fmla="*/ 0 h 1000"/>
                <a:gd name="T52" fmla="*/ 0 w 1208"/>
                <a:gd name="T53" fmla="*/ 0 h 1000"/>
                <a:gd name="T54" fmla="*/ 0 w 1208"/>
                <a:gd name="T55" fmla="*/ 0 h 1000"/>
                <a:gd name="T56" fmla="*/ 0 w 1208"/>
                <a:gd name="T57" fmla="*/ 0 h 1000"/>
                <a:gd name="T58" fmla="*/ 0 w 1208"/>
                <a:gd name="T59" fmla="*/ 0 h 1000"/>
                <a:gd name="T60" fmla="*/ 0 w 1208"/>
                <a:gd name="T61" fmla="*/ 0 h 1000"/>
                <a:gd name="T62" fmla="*/ 0 w 1208"/>
                <a:gd name="T63" fmla="*/ 0 h 1000"/>
                <a:gd name="T64" fmla="*/ 0 w 1208"/>
                <a:gd name="T65" fmla="*/ 0 h 1000"/>
                <a:gd name="T66" fmla="*/ 0 w 1208"/>
                <a:gd name="T67" fmla="*/ 0 h 1000"/>
                <a:gd name="T68" fmla="*/ 0 w 1208"/>
                <a:gd name="T69" fmla="*/ 0 h 1000"/>
                <a:gd name="T70" fmla="*/ 0 w 1208"/>
                <a:gd name="T71" fmla="*/ 0 h 1000"/>
                <a:gd name="T72" fmla="*/ 0 w 1208"/>
                <a:gd name="T73" fmla="*/ 0 h 1000"/>
                <a:gd name="T74" fmla="*/ 0 w 1208"/>
                <a:gd name="T75" fmla="*/ 0 h 1000"/>
                <a:gd name="T76" fmla="*/ 0 w 1208"/>
                <a:gd name="T77" fmla="*/ 0 h 1000"/>
                <a:gd name="T78" fmla="*/ 0 w 1208"/>
                <a:gd name="T79" fmla="*/ 0 h 1000"/>
                <a:gd name="T80" fmla="*/ 0 w 1208"/>
                <a:gd name="T81" fmla="*/ 0 h 1000"/>
                <a:gd name="T82" fmla="*/ 0 w 1208"/>
                <a:gd name="T83" fmla="*/ 0 h 1000"/>
                <a:gd name="T84" fmla="*/ 0 w 1208"/>
                <a:gd name="T85" fmla="*/ 0 h 1000"/>
                <a:gd name="T86" fmla="*/ 0 w 1208"/>
                <a:gd name="T87" fmla="*/ 0 h 1000"/>
                <a:gd name="T88" fmla="*/ 0 w 1208"/>
                <a:gd name="T89" fmla="*/ 0 h 1000"/>
                <a:gd name="T90" fmla="*/ 0 w 1208"/>
                <a:gd name="T91" fmla="*/ 0 h 1000"/>
                <a:gd name="T92" fmla="*/ 0 w 1208"/>
                <a:gd name="T93" fmla="*/ 0 h 1000"/>
                <a:gd name="T94" fmla="*/ 0 w 1208"/>
                <a:gd name="T95" fmla="*/ 0 h 1000"/>
                <a:gd name="T96" fmla="*/ 0 w 1208"/>
                <a:gd name="T97" fmla="*/ 0 h 1000"/>
                <a:gd name="T98" fmla="*/ 0 w 1208"/>
                <a:gd name="T99" fmla="*/ 0 h 1000"/>
                <a:gd name="T100" fmla="*/ 0 w 1208"/>
                <a:gd name="T101" fmla="*/ 0 h 1000"/>
                <a:gd name="T102" fmla="*/ 0 w 1208"/>
                <a:gd name="T103" fmla="*/ 0 h 1000"/>
                <a:gd name="T104" fmla="*/ 0 w 1208"/>
                <a:gd name="T105" fmla="*/ 0 h 1000"/>
                <a:gd name="T106" fmla="*/ 0 w 1208"/>
                <a:gd name="T107" fmla="*/ 0 h 1000"/>
                <a:gd name="T108" fmla="*/ 0 w 1208"/>
                <a:gd name="T109" fmla="*/ 0 h 1000"/>
                <a:gd name="T110" fmla="*/ 0 w 1208"/>
                <a:gd name="T111" fmla="*/ 0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8"/>
                <a:gd name="T169" fmla="*/ 0 h 1000"/>
                <a:gd name="T170" fmla="*/ 1208 w 1208"/>
                <a:gd name="T171" fmla="*/ 1000 h 1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12700">
              <a:solidFill>
                <a:srgbClr val="000000"/>
              </a:solidFill>
              <a:round/>
              <a:headEnd/>
              <a:tailEnd/>
            </a:ln>
          </p:spPr>
          <p:txBody>
            <a:bodyPr wrap="none" anchor="ctr"/>
            <a:lstStyle/>
            <a:p>
              <a:endParaRPr lang="fr-FR" dirty="0"/>
            </a:p>
          </p:txBody>
        </p:sp>
        <p:sp>
          <p:nvSpPr>
            <p:cNvPr id="8639" name="Line 447"/>
            <p:cNvSpPr>
              <a:spLocks noChangeShapeType="1"/>
            </p:cNvSpPr>
            <p:nvPr/>
          </p:nvSpPr>
          <p:spPr bwMode="auto">
            <a:xfrm flipH="1">
              <a:off x="3269" y="1263"/>
              <a:ext cx="7"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8640" name="AutoShape 448"/>
            <p:cNvSpPr>
              <a:spLocks/>
            </p:cNvSpPr>
            <p:nvPr/>
          </p:nvSpPr>
          <p:spPr bwMode="auto">
            <a:xfrm>
              <a:off x="3188" y="949"/>
              <a:ext cx="151" cy="174"/>
            </a:xfrm>
            <a:custGeom>
              <a:avLst/>
              <a:gdLst>
                <a:gd name="T0" fmla="*/ 0 w 328"/>
                <a:gd name="T1" fmla="*/ 0 h 401"/>
                <a:gd name="T2" fmla="*/ 0 w 328"/>
                <a:gd name="T3" fmla="*/ 0 h 401"/>
                <a:gd name="T4" fmla="*/ 0 w 328"/>
                <a:gd name="T5" fmla="*/ 0 h 401"/>
                <a:gd name="T6" fmla="*/ 0 w 328"/>
                <a:gd name="T7" fmla="*/ 0 h 401"/>
                <a:gd name="T8" fmla="*/ 0 w 328"/>
                <a:gd name="T9" fmla="*/ 0 h 401"/>
                <a:gd name="T10" fmla="*/ 0 w 328"/>
                <a:gd name="T11" fmla="*/ 0 h 401"/>
                <a:gd name="T12" fmla="*/ 0 w 328"/>
                <a:gd name="T13" fmla="*/ 0 h 401"/>
                <a:gd name="T14" fmla="*/ 0 w 328"/>
                <a:gd name="T15" fmla="*/ 0 h 401"/>
                <a:gd name="T16" fmla="*/ 0 w 328"/>
                <a:gd name="T17" fmla="*/ 0 h 401"/>
                <a:gd name="T18" fmla="*/ 0 w 328"/>
                <a:gd name="T19" fmla="*/ 0 h 401"/>
                <a:gd name="T20" fmla="*/ 0 w 328"/>
                <a:gd name="T21" fmla="*/ 0 h 401"/>
                <a:gd name="T22" fmla="*/ 0 w 328"/>
                <a:gd name="T23" fmla="*/ 0 h 401"/>
                <a:gd name="T24" fmla="*/ 0 w 328"/>
                <a:gd name="T25" fmla="*/ 0 h 401"/>
                <a:gd name="T26" fmla="*/ 0 w 328"/>
                <a:gd name="T27" fmla="*/ 0 h 401"/>
                <a:gd name="T28" fmla="*/ 0 w 328"/>
                <a:gd name="T29" fmla="*/ 0 h 401"/>
                <a:gd name="T30" fmla="*/ 0 w 328"/>
                <a:gd name="T31" fmla="*/ 0 h 401"/>
                <a:gd name="T32" fmla="*/ 0 w 328"/>
                <a:gd name="T33" fmla="*/ 0 h 401"/>
                <a:gd name="T34" fmla="*/ 0 w 328"/>
                <a:gd name="T35" fmla="*/ 0 h 401"/>
                <a:gd name="T36" fmla="*/ 0 w 328"/>
                <a:gd name="T37" fmla="*/ 0 h 401"/>
                <a:gd name="T38" fmla="*/ 0 w 328"/>
                <a:gd name="T39" fmla="*/ 0 h 401"/>
                <a:gd name="T40" fmla="*/ 0 w 328"/>
                <a:gd name="T41" fmla="*/ 0 h 401"/>
                <a:gd name="T42" fmla="*/ 0 w 328"/>
                <a:gd name="T43" fmla="*/ 0 h 401"/>
                <a:gd name="T44" fmla="*/ 0 w 328"/>
                <a:gd name="T45" fmla="*/ 0 h 401"/>
                <a:gd name="T46" fmla="*/ 0 w 328"/>
                <a:gd name="T47" fmla="*/ 0 h 401"/>
                <a:gd name="T48" fmla="*/ 0 w 328"/>
                <a:gd name="T49" fmla="*/ 0 h 401"/>
                <a:gd name="T50" fmla="*/ 0 w 328"/>
                <a:gd name="T51" fmla="*/ 0 h 401"/>
                <a:gd name="T52" fmla="*/ 0 w 328"/>
                <a:gd name="T53" fmla="*/ 0 h 401"/>
                <a:gd name="T54" fmla="*/ 0 w 328"/>
                <a:gd name="T55" fmla="*/ 0 h 401"/>
                <a:gd name="T56" fmla="*/ 0 w 328"/>
                <a:gd name="T57" fmla="*/ 0 h 401"/>
                <a:gd name="T58" fmla="*/ 0 w 328"/>
                <a:gd name="T59" fmla="*/ 0 h 401"/>
                <a:gd name="T60" fmla="*/ 0 w 328"/>
                <a:gd name="T61" fmla="*/ 0 h 401"/>
                <a:gd name="T62" fmla="*/ 0 w 328"/>
                <a:gd name="T63" fmla="*/ 0 h 401"/>
                <a:gd name="T64" fmla="*/ 0 w 328"/>
                <a:gd name="T65" fmla="*/ 0 h 401"/>
                <a:gd name="T66" fmla="*/ 0 w 328"/>
                <a:gd name="T67" fmla="*/ 0 h 401"/>
                <a:gd name="T68" fmla="*/ 0 w 328"/>
                <a:gd name="T69" fmla="*/ 0 h 401"/>
                <a:gd name="T70" fmla="*/ 0 w 328"/>
                <a:gd name="T71" fmla="*/ 0 h 401"/>
                <a:gd name="T72" fmla="*/ 0 w 328"/>
                <a:gd name="T73" fmla="*/ 0 h 401"/>
                <a:gd name="T74" fmla="*/ 0 w 328"/>
                <a:gd name="T75" fmla="*/ 0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401"/>
                <a:gd name="T116" fmla="*/ 328 w 328"/>
                <a:gd name="T117" fmla="*/ 401 h 4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12700" cap="rnd">
              <a:solidFill>
                <a:srgbClr val="000000"/>
              </a:solidFill>
              <a:round/>
              <a:headEnd/>
              <a:tailEnd/>
            </a:ln>
          </p:spPr>
          <p:txBody>
            <a:bodyPr/>
            <a:lstStyle/>
            <a:p>
              <a:endParaRPr lang="fr-FR" dirty="0"/>
            </a:p>
          </p:txBody>
        </p:sp>
        <p:sp>
          <p:nvSpPr>
            <p:cNvPr id="8641" name="AutoShape 449"/>
            <p:cNvSpPr>
              <a:spLocks/>
            </p:cNvSpPr>
            <p:nvPr/>
          </p:nvSpPr>
          <p:spPr bwMode="auto">
            <a:xfrm>
              <a:off x="3283" y="836"/>
              <a:ext cx="147" cy="87"/>
            </a:xfrm>
            <a:custGeom>
              <a:avLst/>
              <a:gdLst>
                <a:gd name="T0" fmla="*/ 0 w 315"/>
                <a:gd name="T1" fmla="*/ 0 h 200"/>
                <a:gd name="T2" fmla="*/ 0 w 315"/>
                <a:gd name="T3" fmla="*/ 0 h 200"/>
                <a:gd name="T4" fmla="*/ 0 w 315"/>
                <a:gd name="T5" fmla="*/ 0 h 200"/>
                <a:gd name="T6" fmla="*/ 0 w 315"/>
                <a:gd name="T7" fmla="*/ 0 h 200"/>
                <a:gd name="T8" fmla="*/ 0 w 315"/>
                <a:gd name="T9" fmla="*/ 0 h 200"/>
                <a:gd name="T10" fmla="*/ 0 w 315"/>
                <a:gd name="T11" fmla="*/ 0 h 200"/>
                <a:gd name="T12" fmla="*/ 0 w 315"/>
                <a:gd name="T13" fmla="*/ 0 h 200"/>
                <a:gd name="T14" fmla="*/ 0 w 315"/>
                <a:gd name="T15" fmla="*/ 0 h 200"/>
                <a:gd name="T16" fmla="*/ 0 w 315"/>
                <a:gd name="T17" fmla="*/ 0 h 200"/>
                <a:gd name="T18" fmla="*/ 0 w 315"/>
                <a:gd name="T19" fmla="*/ 0 h 200"/>
                <a:gd name="T20" fmla="*/ 0 w 315"/>
                <a:gd name="T21" fmla="*/ 0 h 200"/>
                <a:gd name="T22" fmla="*/ 0 w 315"/>
                <a:gd name="T23" fmla="*/ 0 h 200"/>
                <a:gd name="T24" fmla="*/ 0 w 315"/>
                <a:gd name="T25" fmla="*/ 0 h 200"/>
                <a:gd name="T26" fmla="*/ 0 w 315"/>
                <a:gd name="T27" fmla="*/ 0 h 200"/>
                <a:gd name="T28" fmla="*/ 0 w 315"/>
                <a:gd name="T29" fmla="*/ 0 h 200"/>
                <a:gd name="T30" fmla="*/ 0 w 315"/>
                <a:gd name="T31" fmla="*/ 0 h 200"/>
                <a:gd name="T32" fmla="*/ 0 w 315"/>
                <a:gd name="T33" fmla="*/ 0 h 200"/>
                <a:gd name="T34" fmla="*/ 0 w 315"/>
                <a:gd name="T35" fmla="*/ 0 h 200"/>
                <a:gd name="T36" fmla="*/ 0 w 315"/>
                <a:gd name="T37" fmla="*/ 0 h 200"/>
                <a:gd name="T38" fmla="*/ 0 w 315"/>
                <a:gd name="T39" fmla="*/ 0 h 200"/>
                <a:gd name="T40" fmla="*/ 0 w 315"/>
                <a:gd name="T41" fmla="*/ 0 h 200"/>
                <a:gd name="T42" fmla="*/ 0 w 315"/>
                <a:gd name="T43" fmla="*/ 0 h 200"/>
                <a:gd name="T44" fmla="*/ 0 w 315"/>
                <a:gd name="T45" fmla="*/ 0 h 200"/>
                <a:gd name="T46" fmla="*/ 0 w 315"/>
                <a:gd name="T47" fmla="*/ 0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5"/>
                <a:gd name="T73" fmla="*/ 0 h 200"/>
                <a:gd name="T74" fmla="*/ 315 w 315"/>
                <a:gd name="T75" fmla="*/ 200 h 2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12700" cap="rnd">
              <a:solidFill>
                <a:srgbClr val="000000"/>
              </a:solidFill>
              <a:round/>
              <a:headEnd/>
              <a:tailEnd/>
            </a:ln>
          </p:spPr>
          <p:txBody>
            <a:bodyPr/>
            <a:lstStyle/>
            <a:p>
              <a:endParaRPr lang="fr-FR" dirty="0"/>
            </a:p>
          </p:txBody>
        </p:sp>
        <p:sp>
          <p:nvSpPr>
            <p:cNvPr id="8642" name="AutoShape 450"/>
            <p:cNvSpPr>
              <a:spLocks/>
            </p:cNvSpPr>
            <p:nvPr/>
          </p:nvSpPr>
          <p:spPr bwMode="auto">
            <a:xfrm>
              <a:off x="3021" y="903"/>
              <a:ext cx="76" cy="74"/>
            </a:xfrm>
            <a:custGeom>
              <a:avLst/>
              <a:gdLst>
                <a:gd name="T0" fmla="*/ 0 w 165"/>
                <a:gd name="T1" fmla="*/ 0 h 171"/>
                <a:gd name="T2" fmla="*/ 0 w 165"/>
                <a:gd name="T3" fmla="*/ 0 h 171"/>
                <a:gd name="T4" fmla="*/ 0 w 165"/>
                <a:gd name="T5" fmla="*/ 0 h 171"/>
                <a:gd name="T6" fmla="*/ 0 w 165"/>
                <a:gd name="T7" fmla="*/ 0 h 171"/>
                <a:gd name="T8" fmla="*/ 0 w 165"/>
                <a:gd name="T9" fmla="*/ 0 h 171"/>
                <a:gd name="T10" fmla="*/ 0 w 165"/>
                <a:gd name="T11" fmla="*/ 0 h 171"/>
                <a:gd name="T12" fmla="*/ 0 w 165"/>
                <a:gd name="T13" fmla="*/ 0 h 171"/>
                <a:gd name="T14" fmla="*/ 0 w 165"/>
                <a:gd name="T15" fmla="*/ 0 h 171"/>
                <a:gd name="T16" fmla="*/ 0 w 165"/>
                <a:gd name="T17" fmla="*/ 0 h 171"/>
                <a:gd name="T18" fmla="*/ 0 w 165"/>
                <a:gd name="T19" fmla="*/ 0 h 171"/>
                <a:gd name="T20" fmla="*/ 0 w 165"/>
                <a:gd name="T21" fmla="*/ 0 h 171"/>
                <a:gd name="T22" fmla="*/ 0 w 165"/>
                <a:gd name="T23" fmla="*/ 0 h 171"/>
                <a:gd name="T24" fmla="*/ 0 w 165"/>
                <a:gd name="T25" fmla="*/ 0 h 171"/>
                <a:gd name="T26" fmla="*/ 0 w 165"/>
                <a:gd name="T27" fmla="*/ 0 h 171"/>
                <a:gd name="T28" fmla="*/ 0 w 165"/>
                <a:gd name="T29" fmla="*/ 0 h 171"/>
                <a:gd name="T30" fmla="*/ 0 w 165"/>
                <a:gd name="T31" fmla="*/ 0 h 171"/>
                <a:gd name="T32" fmla="*/ 0 w 165"/>
                <a:gd name="T33" fmla="*/ 0 h 171"/>
                <a:gd name="T34" fmla="*/ 0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1"/>
                <a:gd name="T56" fmla="*/ 165 w 165"/>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12700" cap="rnd">
              <a:solidFill>
                <a:srgbClr val="000000"/>
              </a:solidFill>
              <a:round/>
              <a:headEnd/>
              <a:tailEnd/>
            </a:ln>
          </p:spPr>
          <p:txBody>
            <a:bodyPr/>
            <a:lstStyle/>
            <a:p>
              <a:endParaRPr lang="fr-FR" dirty="0"/>
            </a:p>
          </p:txBody>
        </p:sp>
        <p:sp>
          <p:nvSpPr>
            <p:cNvPr id="8643" name="AutoShape 451"/>
            <p:cNvSpPr>
              <a:spLocks/>
            </p:cNvSpPr>
            <p:nvPr/>
          </p:nvSpPr>
          <p:spPr bwMode="auto">
            <a:xfrm>
              <a:off x="3222" y="896"/>
              <a:ext cx="97" cy="59"/>
            </a:xfrm>
            <a:custGeom>
              <a:avLst/>
              <a:gdLst>
                <a:gd name="T0" fmla="*/ 0 w 209"/>
                <a:gd name="T1" fmla="*/ 0 h 139"/>
                <a:gd name="T2" fmla="*/ 0 w 209"/>
                <a:gd name="T3" fmla="*/ 0 h 139"/>
                <a:gd name="T4" fmla="*/ 0 w 209"/>
                <a:gd name="T5" fmla="*/ 0 h 139"/>
                <a:gd name="T6" fmla="*/ 0 w 209"/>
                <a:gd name="T7" fmla="*/ 0 h 139"/>
                <a:gd name="T8" fmla="*/ 0 w 209"/>
                <a:gd name="T9" fmla="*/ 0 h 139"/>
                <a:gd name="T10" fmla="*/ 0 w 209"/>
                <a:gd name="T11" fmla="*/ 0 h 139"/>
                <a:gd name="T12" fmla="*/ 0 w 209"/>
                <a:gd name="T13" fmla="*/ 0 h 139"/>
                <a:gd name="T14" fmla="*/ 0 w 209"/>
                <a:gd name="T15" fmla="*/ 0 h 139"/>
                <a:gd name="T16" fmla="*/ 0 w 209"/>
                <a:gd name="T17" fmla="*/ 0 h 139"/>
                <a:gd name="T18" fmla="*/ 0 w 209"/>
                <a:gd name="T19" fmla="*/ 0 h 139"/>
                <a:gd name="T20" fmla="*/ 0 w 209"/>
                <a:gd name="T21" fmla="*/ 0 h 139"/>
                <a:gd name="T22" fmla="*/ 0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9"/>
                <a:gd name="T40" fmla="*/ 0 h 139"/>
                <a:gd name="T41" fmla="*/ 209 w 209"/>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12700" cap="rnd">
              <a:solidFill>
                <a:srgbClr val="000000"/>
              </a:solidFill>
              <a:round/>
              <a:headEnd/>
              <a:tailEnd/>
            </a:ln>
          </p:spPr>
          <p:txBody>
            <a:bodyPr/>
            <a:lstStyle/>
            <a:p>
              <a:endParaRPr lang="fr-FR" dirty="0"/>
            </a:p>
          </p:txBody>
        </p:sp>
        <p:sp>
          <p:nvSpPr>
            <p:cNvPr id="8644" name="AutoShape 452"/>
            <p:cNvSpPr>
              <a:spLocks/>
            </p:cNvSpPr>
            <p:nvPr/>
          </p:nvSpPr>
          <p:spPr bwMode="auto">
            <a:xfrm>
              <a:off x="2972" y="883"/>
              <a:ext cx="57" cy="40"/>
            </a:xfrm>
            <a:custGeom>
              <a:avLst/>
              <a:gdLst>
                <a:gd name="T0" fmla="*/ 0 w 121"/>
                <a:gd name="T1" fmla="*/ 0 h 93"/>
                <a:gd name="T2" fmla="*/ 0 w 121"/>
                <a:gd name="T3" fmla="*/ 0 h 93"/>
                <a:gd name="T4" fmla="*/ 0 w 121"/>
                <a:gd name="T5" fmla="*/ 0 h 93"/>
                <a:gd name="T6" fmla="*/ 0 w 121"/>
                <a:gd name="T7" fmla="*/ 0 h 93"/>
                <a:gd name="T8" fmla="*/ 0 w 121"/>
                <a:gd name="T9" fmla="*/ 0 h 93"/>
                <a:gd name="T10" fmla="*/ 0 w 121"/>
                <a:gd name="T11" fmla="*/ 0 h 93"/>
                <a:gd name="T12" fmla="*/ 0 w 121"/>
                <a:gd name="T13" fmla="*/ 0 h 93"/>
                <a:gd name="T14" fmla="*/ 0 w 121"/>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3"/>
                <a:gd name="T26" fmla="*/ 121 w 121"/>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12700" cap="rnd">
              <a:solidFill>
                <a:srgbClr val="000000"/>
              </a:solidFill>
              <a:round/>
              <a:headEnd/>
              <a:tailEnd/>
            </a:ln>
          </p:spPr>
          <p:txBody>
            <a:bodyPr/>
            <a:lstStyle/>
            <a:p>
              <a:endParaRPr lang="fr-FR" dirty="0"/>
            </a:p>
          </p:txBody>
        </p:sp>
        <p:sp>
          <p:nvSpPr>
            <p:cNvPr id="8645" name="AutoShape 453"/>
            <p:cNvSpPr>
              <a:spLocks/>
            </p:cNvSpPr>
            <p:nvPr/>
          </p:nvSpPr>
          <p:spPr bwMode="auto">
            <a:xfrm>
              <a:off x="3070" y="862"/>
              <a:ext cx="69" cy="41"/>
            </a:xfrm>
            <a:custGeom>
              <a:avLst/>
              <a:gdLst>
                <a:gd name="T0" fmla="*/ 0 w 150"/>
                <a:gd name="T1" fmla="*/ 0 h 93"/>
                <a:gd name="T2" fmla="*/ 0 w 150"/>
                <a:gd name="T3" fmla="*/ 0 h 93"/>
                <a:gd name="T4" fmla="*/ 0 w 150"/>
                <a:gd name="T5" fmla="*/ 0 h 93"/>
                <a:gd name="T6" fmla="*/ 0 w 150"/>
                <a:gd name="T7" fmla="*/ 0 h 93"/>
                <a:gd name="T8" fmla="*/ 0 w 150"/>
                <a:gd name="T9" fmla="*/ 0 h 93"/>
                <a:gd name="T10" fmla="*/ 0 w 150"/>
                <a:gd name="T11" fmla="*/ 0 h 93"/>
                <a:gd name="T12" fmla="*/ 0 w 150"/>
                <a:gd name="T13" fmla="*/ 0 h 93"/>
                <a:gd name="T14" fmla="*/ 0 w 150"/>
                <a:gd name="T15" fmla="*/ 0 h 93"/>
                <a:gd name="T16" fmla="*/ 0 w 150"/>
                <a:gd name="T17" fmla="*/ 0 h 93"/>
                <a:gd name="T18" fmla="*/ 0 w 150"/>
                <a:gd name="T19" fmla="*/ 0 h 93"/>
                <a:gd name="T20" fmla="*/ 0 w 150"/>
                <a:gd name="T21" fmla="*/ 0 h 93"/>
                <a:gd name="T22" fmla="*/ 0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93"/>
                <a:gd name="T38" fmla="*/ 150 w 150"/>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12700" cap="rnd">
              <a:solidFill>
                <a:srgbClr val="000000"/>
              </a:solidFill>
              <a:round/>
              <a:headEnd/>
              <a:tailEnd/>
            </a:ln>
          </p:spPr>
          <p:txBody>
            <a:bodyPr/>
            <a:lstStyle/>
            <a:p>
              <a:endParaRPr lang="fr-FR" dirty="0"/>
            </a:p>
          </p:txBody>
        </p:sp>
        <p:sp>
          <p:nvSpPr>
            <p:cNvPr id="8646" name="AutoShape 454"/>
            <p:cNvSpPr>
              <a:spLocks/>
            </p:cNvSpPr>
            <p:nvPr/>
          </p:nvSpPr>
          <p:spPr bwMode="auto">
            <a:xfrm>
              <a:off x="3283" y="1248"/>
              <a:ext cx="56" cy="55"/>
            </a:xfrm>
            <a:custGeom>
              <a:avLst/>
              <a:gdLst>
                <a:gd name="T0" fmla="*/ 0 w 120"/>
                <a:gd name="T1" fmla="*/ 0 h 125"/>
                <a:gd name="T2" fmla="*/ 0 w 120"/>
                <a:gd name="T3" fmla="*/ 0 h 125"/>
                <a:gd name="T4" fmla="*/ 0 w 120"/>
                <a:gd name="T5" fmla="*/ 0 h 125"/>
                <a:gd name="T6" fmla="*/ 0 w 120"/>
                <a:gd name="T7" fmla="*/ 0 h 125"/>
                <a:gd name="T8" fmla="*/ 0 w 120"/>
                <a:gd name="T9" fmla="*/ 0 h 125"/>
                <a:gd name="T10" fmla="*/ 0 w 120"/>
                <a:gd name="T11" fmla="*/ 0 h 125"/>
                <a:gd name="T12" fmla="*/ 0 w 120"/>
                <a:gd name="T13" fmla="*/ 0 h 125"/>
                <a:gd name="T14" fmla="*/ 0 w 120"/>
                <a:gd name="T15" fmla="*/ 0 h 125"/>
                <a:gd name="T16" fmla="*/ 0 w 120"/>
                <a:gd name="T17" fmla="*/ 0 h 125"/>
                <a:gd name="T18" fmla="*/ 0 w 120"/>
                <a:gd name="T19" fmla="*/ 0 h 125"/>
                <a:gd name="T20" fmla="*/ 0 w 120"/>
                <a:gd name="T21" fmla="*/ 0 h 125"/>
                <a:gd name="T22" fmla="*/ 0 w 120"/>
                <a:gd name="T23" fmla="*/ 0 h 125"/>
                <a:gd name="T24" fmla="*/ 0 w 120"/>
                <a:gd name="T25" fmla="*/ 0 h 125"/>
                <a:gd name="T26" fmla="*/ 0 w 120"/>
                <a:gd name="T27" fmla="*/ 0 h 125"/>
                <a:gd name="T28" fmla="*/ 0 w 120"/>
                <a:gd name="T29" fmla="*/ 0 h 125"/>
                <a:gd name="T30" fmla="*/ 0 w 120"/>
                <a:gd name="T31" fmla="*/ 0 h 125"/>
                <a:gd name="T32" fmla="*/ 0 w 120"/>
                <a:gd name="T33" fmla="*/ 0 h 125"/>
                <a:gd name="T34" fmla="*/ 0 w 120"/>
                <a:gd name="T35" fmla="*/ 0 h 125"/>
                <a:gd name="T36" fmla="*/ 0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25"/>
                <a:gd name="T59" fmla="*/ 120 w 120"/>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12700" cap="rnd">
              <a:solidFill>
                <a:srgbClr val="000000"/>
              </a:solidFill>
              <a:round/>
              <a:headEnd/>
              <a:tailEnd/>
            </a:ln>
          </p:spPr>
          <p:txBody>
            <a:bodyPr/>
            <a:lstStyle/>
            <a:p>
              <a:endParaRPr lang="fr-FR" dirty="0"/>
            </a:p>
          </p:txBody>
        </p:sp>
        <p:sp>
          <p:nvSpPr>
            <p:cNvPr id="8647" name="AutoShape 455"/>
            <p:cNvSpPr>
              <a:spLocks/>
            </p:cNvSpPr>
            <p:nvPr/>
          </p:nvSpPr>
          <p:spPr bwMode="auto">
            <a:xfrm>
              <a:off x="3257" y="850"/>
              <a:ext cx="33" cy="53"/>
            </a:xfrm>
            <a:custGeom>
              <a:avLst/>
              <a:gdLst>
                <a:gd name="T0" fmla="*/ 0 w 75"/>
                <a:gd name="T1" fmla="*/ 0 h 123"/>
                <a:gd name="T2" fmla="*/ 0 w 75"/>
                <a:gd name="T3" fmla="*/ 0 h 123"/>
                <a:gd name="T4" fmla="*/ 0 w 75"/>
                <a:gd name="T5" fmla="*/ 0 h 123"/>
                <a:gd name="T6" fmla="*/ 0 w 75"/>
                <a:gd name="T7" fmla="*/ 0 h 123"/>
                <a:gd name="T8" fmla="*/ 0 w 75"/>
                <a:gd name="T9" fmla="*/ 0 h 123"/>
                <a:gd name="T10" fmla="*/ 0 w 75"/>
                <a:gd name="T11" fmla="*/ 0 h 123"/>
                <a:gd name="T12" fmla="*/ 0 60000 65536"/>
                <a:gd name="T13" fmla="*/ 0 60000 65536"/>
                <a:gd name="T14" fmla="*/ 0 60000 65536"/>
                <a:gd name="T15" fmla="*/ 0 60000 65536"/>
                <a:gd name="T16" fmla="*/ 0 60000 65536"/>
                <a:gd name="T17" fmla="*/ 0 60000 65536"/>
                <a:gd name="T18" fmla="*/ 0 w 75"/>
                <a:gd name="T19" fmla="*/ 0 h 123"/>
                <a:gd name="T20" fmla="*/ 75 w 75"/>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75" h="123">
                  <a:moveTo>
                    <a:pt x="30" y="0"/>
                  </a:moveTo>
                  <a:lnTo>
                    <a:pt x="74" y="76"/>
                  </a:lnTo>
                  <a:lnTo>
                    <a:pt x="59" y="122"/>
                  </a:lnTo>
                  <a:lnTo>
                    <a:pt x="0" y="107"/>
                  </a:lnTo>
                  <a:lnTo>
                    <a:pt x="15" y="46"/>
                  </a:lnTo>
                  <a:lnTo>
                    <a:pt x="30" y="0"/>
                  </a:lnTo>
                </a:path>
              </a:pathLst>
            </a:custGeom>
            <a:solidFill>
              <a:srgbClr val="C0C0C0"/>
            </a:solidFill>
            <a:ln w="12700" cap="rnd">
              <a:solidFill>
                <a:srgbClr val="000000"/>
              </a:solidFill>
              <a:round/>
              <a:headEnd/>
              <a:tailEnd/>
            </a:ln>
          </p:spPr>
          <p:txBody>
            <a:bodyPr/>
            <a:lstStyle/>
            <a:p>
              <a:endParaRPr lang="fr-FR" dirty="0"/>
            </a:p>
          </p:txBody>
        </p:sp>
        <p:sp>
          <p:nvSpPr>
            <p:cNvPr id="8648" name="AutoShape 456"/>
            <p:cNvSpPr>
              <a:spLocks/>
            </p:cNvSpPr>
            <p:nvPr/>
          </p:nvSpPr>
          <p:spPr bwMode="auto">
            <a:xfrm>
              <a:off x="3166" y="922"/>
              <a:ext cx="43" cy="33"/>
            </a:xfrm>
            <a:custGeom>
              <a:avLst/>
              <a:gdLst>
                <a:gd name="T0" fmla="*/ 0 w 90"/>
                <a:gd name="T1" fmla="*/ 0 h 78"/>
                <a:gd name="T2" fmla="*/ 0 w 90"/>
                <a:gd name="T3" fmla="*/ 0 h 78"/>
                <a:gd name="T4" fmla="*/ 0 w 90"/>
                <a:gd name="T5" fmla="*/ 0 h 78"/>
                <a:gd name="T6" fmla="*/ 0 w 90"/>
                <a:gd name="T7" fmla="*/ 0 h 78"/>
                <a:gd name="T8" fmla="*/ 0 w 90"/>
                <a:gd name="T9" fmla="*/ 0 h 78"/>
                <a:gd name="T10" fmla="*/ 0 w 90"/>
                <a:gd name="T11" fmla="*/ 0 h 78"/>
                <a:gd name="T12" fmla="*/ 0 w 90"/>
                <a:gd name="T13" fmla="*/ 0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0" y="46"/>
                  </a:moveTo>
                  <a:lnTo>
                    <a:pt x="15" y="0"/>
                  </a:lnTo>
                  <a:lnTo>
                    <a:pt x="89" y="0"/>
                  </a:lnTo>
                  <a:lnTo>
                    <a:pt x="74" y="46"/>
                  </a:lnTo>
                  <a:lnTo>
                    <a:pt x="30" y="46"/>
                  </a:lnTo>
                  <a:lnTo>
                    <a:pt x="15" y="77"/>
                  </a:lnTo>
                  <a:lnTo>
                    <a:pt x="0" y="46"/>
                  </a:lnTo>
                </a:path>
              </a:pathLst>
            </a:custGeom>
            <a:solidFill>
              <a:srgbClr val="C0C0C0"/>
            </a:solidFill>
            <a:ln w="12700" cap="rnd">
              <a:solidFill>
                <a:srgbClr val="000000"/>
              </a:solidFill>
              <a:round/>
              <a:headEnd/>
              <a:tailEnd/>
            </a:ln>
          </p:spPr>
          <p:txBody>
            <a:bodyPr/>
            <a:lstStyle/>
            <a:p>
              <a:endParaRPr lang="fr-FR" dirty="0"/>
            </a:p>
          </p:txBody>
        </p:sp>
        <p:sp>
          <p:nvSpPr>
            <p:cNvPr id="8649" name="AutoShape 457"/>
            <p:cNvSpPr>
              <a:spLocks/>
            </p:cNvSpPr>
            <p:nvPr/>
          </p:nvSpPr>
          <p:spPr bwMode="auto">
            <a:xfrm>
              <a:off x="3041" y="850"/>
              <a:ext cx="43" cy="27"/>
            </a:xfrm>
            <a:custGeom>
              <a:avLst/>
              <a:gdLst>
                <a:gd name="T0" fmla="*/ 0 w 91"/>
                <a:gd name="T1" fmla="*/ 0 h 62"/>
                <a:gd name="T2" fmla="*/ 0 w 91"/>
                <a:gd name="T3" fmla="*/ 0 h 62"/>
                <a:gd name="T4" fmla="*/ 0 w 91"/>
                <a:gd name="T5" fmla="*/ 0 h 62"/>
                <a:gd name="T6" fmla="*/ 0 w 91"/>
                <a:gd name="T7" fmla="*/ 0 h 62"/>
                <a:gd name="T8" fmla="*/ 0 w 91"/>
                <a:gd name="T9" fmla="*/ 0 h 62"/>
                <a:gd name="T10" fmla="*/ 0 w 91"/>
                <a:gd name="T11" fmla="*/ 0 h 62"/>
                <a:gd name="T12" fmla="*/ 0 60000 65536"/>
                <a:gd name="T13" fmla="*/ 0 60000 65536"/>
                <a:gd name="T14" fmla="*/ 0 60000 65536"/>
                <a:gd name="T15" fmla="*/ 0 60000 65536"/>
                <a:gd name="T16" fmla="*/ 0 60000 65536"/>
                <a:gd name="T17" fmla="*/ 0 60000 65536"/>
                <a:gd name="T18" fmla="*/ 0 w 91"/>
                <a:gd name="T19" fmla="*/ 0 h 62"/>
                <a:gd name="T20" fmla="*/ 91 w 91"/>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91" h="62">
                  <a:moveTo>
                    <a:pt x="0" y="31"/>
                  </a:moveTo>
                  <a:lnTo>
                    <a:pt x="15" y="61"/>
                  </a:lnTo>
                  <a:lnTo>
                    <a:pt x="90" y="31"/>
                  </a:lnTo>
                  <a:lnTo>
                    <a:pt x="90" y="0"/>
                  </a:lnTo>
                  <a:lnTo>
                    <a:pt x="30" y="0"/>
                  </a:lnTo>
                  <a:lnTo>
                    <a:pt x="0" y="31"/>
                  </a:lnTo>
                </a:path>
              </a:pathLst>
            </a:custGeom>
            <a:solidFill>
              <a:srgbClr val="C0C0C0"/>
            </a:solidFill>
            <a:ln w="12700" cap="rnd">
              <a:solidFill>
                <a:srgbClr val="000000"/>
              </a:solidFill>
              <a:round/>
              <a:headEnd/>
              <a:tailEnd/>
            </a:ln>
          </p:spPr>
          <p:txBody>
            <a:bodyPr/>
            <a:lstStyle/>
            <a:p>
              <a:endParaRPr lang="fr-FR" dirty="0"/>
            </a:p>
          </p:txBody>
        </p:sp>
        <p:sp>
          <p:nvSpPr>
            <p:cNvPr id="8650" name="AutoShape 458"/>
            <p:cNvSpPr>
              <a:spLocks/>
            </p:cNvSpPr>
            <p:nvPr/>
          </p:nvSpPr>
          <p:spPr bwMode="auto">
            <a:xfrm>
              <a:off x="3152" y="876"/>
              <a:ext cx="42" cy="34"/>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60000 65536"/>
                <a:gd name="T15" fmla="*/ 0 60000 65536"/>
                <a:gd name="T16" fmla="*/ 0 60000 65536"/>
                <a:gd name="T17" fmla="*/ 0 60000 65536"/>
                <a:gd name="T18" fmla="*/ 0 60000 65536"/>
                <a:gd name="T19" fmla="*/ 0 60000 65536"/>
                <a:gd name="T20" fmla="*/ 0 60000 65536"/>
                <a:gd name="T21" fmla="*/ 0 w 91"/>
                <a:gd name="T22" fmla="*/ 0 h 78"/>
                <a:gd name="T23" fmla="*/ 91 w 91"/>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78">
                  <a:moveTo>
                    <a:pt x="0" y="0"/>
                  </a:moveTo>
                  <a:lnTo>
                    <a:pt x="0" y="46"/>
                  </a:lnTo>
                  <a:lnTo>
                    <a:pt x="45" y="77"/>
                  </a:lnTo>
                  <a:lnTo>
                    <a:pt x="90" y="31"/>
                  </a:lnTo>
                  <a:lnTo>
                    <a:pt x="75" y="0"/>
                  </a:lnTo>
                  <a:lnTo>
                    <a:pt x="45" y="31"/>
                  </a:lnTo>
                  <a:lnTo>
                    <a:pt x="0" y="0"/>
                  </a:lnTo>
                </a:path>
              </a:pathLst>
            </a:custGeom>
            <a:solidFill>
              <a:srgbClr val="C0C0C0"/>
            </a:solidFill>
            <a:ln w="12700" cap="rnd">
              <a:solidFill>
                <a:srgbClr val="000000"/>
              </a:solidFill>
              <a:round/>
              <a:headEnd/>
              <a:tailEnd/>
            </a:ln>
          </p:spPr>
          <p:txBody>
            <a:bodyPr/>
            <a:lstStyle/>
            <a:p>
              <a:endParaRPr lang="fr-FR" dirty="0"/>
            </a:p>
          </p:txBody>
        </p:sp>
        <p:sp>
          <p:nvSpPr>
            <p:cNvPr id="8651" name="AutoShape 459"/>
            <p:cNvSpPr>
              <a:spLocks/>
            </p:cNvSpPr>
            <p:nvPr/>
          </p:nvSpPr>
          <p:spPr bwMode="auto">
            <a:xfrm>
              <a:off x="3152" y="1049"/>
              <a:ext cx="42" cy="34"/>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w 91"/>
                <a:gd name="T19" fmla="*/ 0 h 78"/>
                <a:gd name="T20" fmla="*/ 0 w 91"/>
                <a:gd name="T21" fmla="*/ 0 h 78"/>
                <a:gd name="T22" fmla="*/ 0 w 91"/>
                <a:gd name="T23" fmla="*/ 0 h 78"/>
                <a:gd name="T24" fmla="*/ 0 w 91"/>
                <a:gd name="T25" fmla="*/ 0 h 78"/>
                <a:gd name="T26" fmla="*/ 0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78"/>
                <a:gd name="T44" fmla="*/ 91 w 91"/>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12700" cap="rnd">
              <a:solidFill>
                <a:srgbClr val="000000"/>
              </a:solidFill>
              <a:round/>
              <a:headEnd/>
              <a:tailEnd/>
            </a:ln>
          </p:spPr>
          <p:txBody>
            <a:bodyPr/>
            <a:lstStyle/>
            <a:p>
              <a:endParaRPr lang="fr-FR" dirty="0"/>
            </a:p>
          </p:txBody>
        </p:sp>
        <p:sp>
          <p:nvSpPr>
            <p:cNvPr id="8652" name="AutoShape 460"/>
            <p:cNvSpPr>
              <a:spLocks/>
            </p:cNvSpPr>
            <p:nvPr/>
          </p:nvSpPr>
          <p:spPr bwMode="auto">
            <a:xfrm>
              <a:off x="3124" y="916"/>
              <a:ext cx="22" cy="39"/>
            </a:xfrm>
            <a:custGeom>
              <a:avLst/>
              <a:gdLst>
                <a:gd name="T0" fmla="*/ 0 w 46"/>
                <a:gd name="T1" fmla="*/ 0 h 93"/>
                <a:gd name="T2" fmla="*/ 0 w 46"/>
                <a:gd name="T3" fmla="*/ 0 h 93"/>
                <a:gd name="T4" fmla="*/ 0 w 46"/>
                <a:gd name="T5" fmla="*/ 0 h 93"/>
                <a:gd name="T6" fmla="*/ 0 w 46"/>
                <a:gd name="T7" fmla="*/ 0 h 93"/>
                <a:gd name="T8" fmla="*/ 0 w 46"/>
                <a:gd name="T9" fmla="*/ 0 h 93"/>
                <a:gd name="T10" fmla="*/ 0 60000 65536"/>
                <a:gd name="T11" fmla="*/ 0 60000 65536"/>
                <a:gd name="T12" fmla="*/ 0 60000 65536"/>
                <a:gd name="T13" fmla="*/ 0 60000 65536"/>
                <a:gd name="T14" fmla="*/ 0 60000 65536"/>
                <a:gd name="T15" fmla="*/ 0 w 46"/>
                <a:gd name="T16" fmla="*/ 0 h 93"/>
                <a:gd name="T17" fmla="*/ 46 w 46"/>
                <a:gd name="T18" fmla="*/ 93 h 93"/>
              </a:gdLst>
              <a:ahLst/>
              <a:cxnLst>
                <a:cxn ang="T10">
                  <a:pos x="T0" y="T1"/>
                </a:cxn>
                <a:cxn ang="T11">
                  <a:pos x="T2" y="T3"/>
                </a:cxn>
                <a:cxn ang="T12">
                  <a:pos x="T4" y="T5"/>
                </a:cxn>
                <a:cxn ang="T13">
                  <a:pos x="T6" y="T7"/>
                </a:cxn>
                <a:cxn ang="T14">
                  <a:pos x="T8" y="T9"/>
                </a:cxn>
              </a:cxnLst>
              <a:rect l="T15" t="T16" r="T17" b="T18"/>
              <a:pathLst>
                <a:path w="46" h="93">
                  <a:moveTo>
                    <a:pt x="0" y="31"/>
                  </a:moveTo>
                  <a:lnTo>
                    <a:pt x="45" y="0"/>
                  </a:lnTo>
                  <a:lnTo>
                    <a:pt x="45" y="61"/>
                  </a:lnTo>
                  <a:lnTo>
                    <a:pt x="0" y="92"/>
                  </a:lnTo>
                  <a:lnTo>
                    <a:pt x="0" y="31"/>
                  </a:lnTo>
                </a:path>
              </a:pathLst>
            </a:custGeom>
            <a:solidFill>
              <a:srgbClr val="C0C0C0"/>
            </a:solidFill>
            <a:ln w="12700" cap="rnd">
              <a:solidFill>
                <a:srgbClr val="000000"/>
              </a:solidFill>
              <a:round/>
              <a:headEnd/>
              <a:tailEnd/>
            </a:ln>
          </p:spPr>
          <p:txBody>
            <a:bodyPr/>
            <a:lstStyle/>
            <a:p>
              <a:endParaRPr lang="fr-FR" dirty="0"/>
            </a:p>
          </p:txBody>
        </p:sp>
        <p:sp>
          <p:nvSpPr>
            <p:cNvPr id="8653" name="AutoShape 461"/>
            <p:cNvSpPr>
              <a:spLocks/>
            </p:cNvSpPr>
            <p:nvPr/>
          </p:nvSpPr>
          <p:spPr bwMode="auto">
            <a:xfrm>
              <a:off x="3104" y="836"/>
              <a:ext cx="21" cy="14"/>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0" y="16"/>
                  </a:moveTo>
                  <a:lnTo>
                    <a:pt x="0" y="31"/>
                  </a:lnTo>
                  <a:lnTo>
                    <a:pt x="45" y="31"/>
                  </a:lnTo>
                  <a:lnTo>
                    <a:pt x="45" y="0"/>
                  </a:lnTo>
                  <a:lnTo>
                    <a:pt x="30" y="16"/>
                  </a:lnTo>
                  <a:lnTo>
                    <a:pt x="15" y="16"/>
                  </a:lnTo>
                  <a:lnTo>
                    <a:pt x="0" y="16"/>
                  </a:lnTo>
                </a:path>
              </a:pathLst>
            </a:custGeom>
            <a:solidFill>
              <a:srgbClr val="C0C0C0"/>
            </a:solidFill>
            <a:ln w="12700" cap="rnd">
              <a:solidFill>
                <a:srgbClr val="000000"/>
              </a:solidFill>
              <a:round/>
              <a:headEnd/>
              <a:tailEnd/>
            </a:ln>
          </p:spPr>
          <p:txBody>
            <a:bodyPr/>
            <a:lstStyle/>
            <a:p>
              <a:endParaRPr lang="fr-FR" dirty="0"/>
            </a:p>
          </p:txBody>
        </p:sp>
        <p:sp>
          <p:nvSpPr>
            <p:cNvPr id="8654" name="AutoShape 462"/>
            <p:cNvSpPr>
              <a:spLocks/>
            </p:cNvSpPr>
            <p:nvPr/>
          </p:nvSpPr>
          <p:spPr bwMode="auto">
            <a:xfrm>
              <a:off x="2786" y="1182"/>
              <a:ext cx="21" cy="27"/>
            </a:xfrm>
            <a:custGeom>
              <a:avLst/>
              <a:gdLst>
                <a:gd name="T0" fmla="*/ 0 w 45"/>
                <a:gd name="T1" fmla="*/ 0 h 62"/>
                <a:gd name="T2" fmla="*/ 0 w 45"/>
                <a:gd name="T3" fmla="*/ 0 h 62"/>
                <a:gd name="T4" fmla="*/ 0 w 45"/>
                <a:gd name="T5" fmla="*/ 0 h 62"/>
                <a:gd name="T6" fmla="*/ 0 w 45"/>
                <a:gd name="T7" fmla="*/ 0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 name="T18" fmla="*/ 0 w 45"/>
                <a:gd name="T19" fmla="*/ 0 h 62"/>
                <a:gd name="T20" fmla="*/ 45 w 4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5" h="62">
                  <a:moveTo>
                    <a:pt x="0" y="0"/>
                  </a:moveTo>
                  <a:lnTo>
                    <a:pt x="29" y="31"/>
                  </a:lnTo>
                  <a:lnTo>
                    <a:pt x="44" y="61"/>
                  </a:lnTo>
                  <a:lnTo>
                    <a:pt x="29" y="61"/>
                  </a:lnTo>
                  <a:lnTo>
                    <a:pt x="0" y="15"/>
                  </a:lnTo>
                  <a:lnTo>
                    <a:pt x="0" y="0"/>
                  </a:lnTo>
                </a:path>
              </a:pathLst>
            </a:custGeom>
            <a:solidFill>
              <a:srgbClr val="C0C0C0"/>
            </a:solidFill>
            <a:ln w="12700" cap="rnd">
              <a:solidFill>
                <a:srgbClr val="000000"/>
              </a:solidFill>
              <a:round/>
              <a:headEnd/>
              <a:tailEnd/>
            </a:ln>
          </p:spPr>
          <p:txBody>
            <a:bodyPr/>
            <a:lstStyle/>
            <a:p>
              <a:endParaRPr lang="fr-FR" dirty="0"/>
            </a:p>
          </p:txBody>
        </p:sp>
        <p:sp>
          <p:nvSpPr>
            <p:cNvPr id="8655" name="AutoShape 463"/>
            <p:cNvSpPr>
              <a:spLocks/>
            </p:cNvSpPr>
            <p:nvPr/>
          </p:nvSpPr>
          <p:spPr bwMode="auto">
            <a:xfrm>
              <a:off x="3152" y="836"/>
              <a:ext cx="15" cy="27"/>
            </a:xfrm>
            <a:custGeom>
              <a:avLst/>
              <a:gdLst>
                <a:gd name="T0" fmla="*/ 0 w 32"/>
                <a:gd name="T1" fmla="*/ 0 h 62"/>
                <a:gd name="T2" fmla="*/ 0 w 32"/>
                <a:gd name="T3" fmla="*/ 0 h 62"/>
                <a:gd name="T4" fmla="*/ 0 w 32"/>
                <a:gd name="T5" fmla="*/ 0 h 62"/>
                <a:gd name="T6" fmla="*/ 0 w 32"/>
                <a:gd name="T7" fmla="*/ 0 h 62"/>
                <a:gd name="T8" fmla="*/ 0 w 32"/>
                <a:gd name="T9" fmla="*/ 0 h 62"/>
                <a:gd name="T10" fmla="*/ 0 60000 65536"/>
                <a:gd name="T11" fmla="*/ 0 60000 65536"/>
                <a:gd name="T12" fmla="*/ 0 60000 65536"/>
                <a:gd name="T13" fmla="*/ 0 60000 65536"/>
                <a:gd name="T14" fmla="*/ 0 60000 65536"/>
                <a:gd name="T15" fmla="*/ 0 w 32"/>
                <a:gd name="T16" fmla="*/ 0 h 62"/>
                <a:gd name="T17" fmla="*/ 32 w 32"/>
                <a:gd name="T18" fmla="*/ 62 h 62"/>
              </a:gdLst>
              <a:ahLst/>
              <a:cxnLst>
                <a:cxn ang="T10">
                  <a:pos x="T0" y="T1"/>
                </a:cxn>
                <a:cxn ang="T11">
                  <a:pos x="T2" y="T3"/>
                </a:cxn>
                <a:cxn ang="T12">
                  <a:pos x="T4" y="T5"/>
                </a:cxn>
                <a:cxn ang="T13">
                  <a:pos x="T6" y="T7"/>
                </a:cxn>
                <a:cxn ang="T14">
                  <a:pos x="T8" y="T9"/>
                </a:cxn>
              </a:cxnLst>
              <a:rect l="T15" t="T16" r="T17" b="T18"/>
              <a:pathLst>
                <a:path w="32" h="62">
                  <a:moveTo>
                    <a:pt x="0" y="15"/>
                  </a:moveTo>
                  <a:lnTo>
                    <a:pt x="16" y="61"/>
                  </a:lnTo>
                  <a:lnTo>
                    <a:pt x="31" y="31"/>
                  </a:lnTo>
                  <a:lnTo>
                    <a:pt x="31" y="0"/>
                  </a:lnTo>
                  <a:lnTo>
                    <a:pt x="0" y="15"/>
                  </a:lnTo>
                </a:path>
              </a:pathLst>
            </a:custGeom>
            <a:solidFill>
              <a:srgbClr val="C0C0C0"/>
            </a:solidFill>
            <a:ln w="12700" cap="rnd">
              <a:solidFill>
                <a:srgbClr val="000000"/>
              </a:solidFill>
              <a:round/>
              <a:headEnd/>
              <a:tailEnd/>
            </a:ln>
          </p:spPr>
          <p:txBody>
            <a:bodyPr/>
            <a:lstStyle/>
            <a:p>
              <a:endParaRPr lang="fr-FR" dirty="0"/>
            </a:p>
          </p:txBody>
        </p:sp>
        <p:sp>
          <p:nvSpPr>
            <p:cNvPr id="8656" name="AutoShape 464"/>
            <p:cNvSpPr>
              <a:spLocks/>
            </p:cNvSpPr>
            <p:nvPr/>
          </p:nvSpPr>
          <p:spPr bwMode="auto">
            <a:xfrm>
              <a:off x="3166" y="1090"/>
              <a:ext cx="14" cy="13"/>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29" y="0"/>
                  </a:moveTo>
                  <a:lnTo>
                    <a:pt x="0" y="31"/>
                  </a:lnTo>
                  <a:lnTo>
                    <a:pt x="0" y="16"/>
                  </a:lnTo>
                  <a:lnTo>
                    <a:pt x="15" y="0"/>
                  </a:lnTo>
                  <a:lnTo>
                    <a:pt x="29" y="0"/>
                  </a:lnTo>
                </a:path>
              </a:pathLst>
            </a:custGeom>
            <a:solidFill>
              <a:srgbClr val="C0C0C0"/>
            </a:solidFill>
            <a:ln w="12700" cap="rnd">
              <a:solidFill>
                <a:srgbClr val="000000"/>
              </a:solidFill>
              <a:round/>
              <a:headEnd/>
              <a:tailEnd/>
            </a:ln>
          </p:spPr>
          <p:txBody>
            <a:bodyPr/>
            <a:lstStyle/>
            <a:p>
              <a:endParaRPr lang="fr-FR" dirty="0"/>
            </a:p>
          </p:txBody>
        </p:sp>
        <p:sp>
          <p:nvSpPr>
            <p:cNvPr id="8657" name="AutoShape 465"/>
            <p:cNvSpPr>
              <a:spLocks/>
            </p:cNvSpPr>
            <p:nvPr/>
          </p:nvSpPr>
          <p:spPr bwMode="auto">
            <a:xfrm>
              <a:off x="3270" y="1288"/>
              <a:ext cx="8" cy="15"/>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6" y="16"/>
                  </a:lnTo>
                  <a:lnTo>
                    <a:pt x="16" y="31"/>
                  </a:lnTo>
                  <a:lnTo>
                    <a:pt x="0" y="31"/>
                  </a:lnTo>
                  <a:lnTo>
                    <a:pt x="0" y="0"/>
                  </a:lnTo>
                </a:path>
              </a:pathLst>
            </a:custGeom>
            <a:solidFill>
              <a:srgbClr val="C0C0C0"/>
            </a:solidFill>
            <a:ln w="12700" cap="rnd">
              <a:solidFill>
                <a:srgbClr val="000000"/>
              </a:solidFill>
              <a:round/>
              <a:headEnd/>
              <a:tailEnd/>
            </a:ln>
          </p:spPr>
          <p:txBody>
            <a:bodyPr/>
            <a:lstStyle/>
            <a:p>
              <a:endParaRPr lang="fr-FR" dirty="0"/>
            </a:p>
          </p:txBody>
        </p:sp>
        <p:sp>
          <p:nvSpPr>
            <p:cNvPr id="8658" name="AutoShape 466"/>
            <p:cNvSpPr>
              <a:spLocks/>
            </p:cNvSpPr>
            <p:nvPr/>
          </p:nvSpPr>
          <p:spPr bwMode="auto">
            <a:xfrm>
              <a:off x="3270" y="1036"/>
              <a:ext cx="14" cy="20"/>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15" y="0"/>
                  </a:moveTo>
                  <a:lnTo>
                    <a:pt x="0" y="31"/>
                  </a:lnTo>
                  <a:lnTo>
                    <a:pt x="0" y="46"/>
                  </a:lnTo>
                  <a:lnTo>
                    <a:pt x="30" y="31"/>
                  </a:lnTo>
                  <a:lnTo>
                    <a:pt x="15" y="0"/>
                  </a:lnTo>
                </a:path>
              </a:pathLst>
            </a:custGeom>
            <a:solidFill>
              <a:srgbClr val="C0C0C0"/>
            </a:solidFill>
            <a:ln w="12700" cap="rnd">
              <a:solidFill>
                <a:srgbClr val="000000"/>
              </a:solidFill>
              <a:round/>
              <a:headEnd/>
              <a:tailEnd/>
            </a:ln>
          </p:spPr>
          <p:txBody>
            <a:bodyPr/>
            <a:lstStyle/>
            <a:p>
              <a:endParaRPr lang="fr-FR" dirty="0"/>
            </a:p>
          </p:txBody>
        </p:sp>
        <p:sp>
          <p:nvSpPr>
            <p:cNvPr id="8659" name="AutoShape 467"/>
            <p:cNvSpPr>
              <a:spLocks/>
            </p:cNvSpPr>
            <p:nvPr/>
          </p:nvSpPr>
          <p:spPr bwMode="auto">
            <a:xfrm>
              <a:off x="3257" y="1674"/>
              <a:ext cx="33" cy="34"/>
            </a:xfrm>
            <a:custGeom>
              <a:avLst/>
              <a:gdLst>
                <a:gd name="T0" fmla="*/ 0 w 75"/>
                <a:gd name="T1" fmla="*/ 0 h 78"/>
                <a:gd name="T2" fmla="*/ 0 w 75"/>
                <a:gd name="T3" fmla="*/ 0 h 78"/>
                <a:gd name="T4" fmla="*/ 0 w 75"/>
                <a:gd name="T5" fmla="*/ 0 h 78"/>
                <a:gd name="T6" fmla="*/ 0 w 75"/>
                <a:gd name="T7" fmla="*/ 0 h 78"/>
                <a:gd name="T8" fmla="*/ 0 w 75"/>
                <a:gd name="T9" fmla="*/ 0 h 78"/>
                <a:gd name="T10" fmla="*/ 0 w 75"/>
                <a:gd name="T11" fmla="*/ 0 h 78"/>
                <a:gd name="T12" fmla="*/ 0 w 75"/>
                <a:gd name="T13" fmla="*/ 0 h 78"/>
                <a:gd name="T14" fmla="*/ 0 w 75"/>
                <a:gd name="T15" fmla="*/ 0 h 78"/>
                <a:gd name="T16" fmla="*/ 0 w 75"/>
                <a:gd name="T17" fmla="*/ 0 h 78"/>
                <a:gd name="T18" fmla="*/ 0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78"/>
                <a:gd name="T35" fmla="*/ 75 w 75"/>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12700">
              <a:solidFill>
                <a:srgbClr val="000000"/>
              </a:solidFill>
              <a:round/>
              <a:headEnd/>
              <a:tailEnd/>
            </a:ln>
          </p:spPr>
          <p:txBody>
            <a:bodyPr wrap="none" anchor="ctr"/>
            <a:lstStyle/>
            <a:p>
              <a:endParaRPr lang="fr-FR" dirty="0"/>
            </a:p>
          </p:txBody>
        </p:sp>
        <p:sp>
          <p:nvSpPr>
            <p:cNvPr id="8660" name="AutoShape 468"/>
            <p:cNvSpPr>
              <a:spLocks/>
            </p:cNvSpPr>
            <p:nvPr/>
          </p:nvSpPr>
          <p:spPr bwMode="auto">
            <a:xfrm>
              <a:off x="3077" y="1615"/>
              <a:ext cx="103" cy="147"/>
            </a:xfrm>
            <a:custGeom>
              <a:avLst/>
              <a:gdLst>
                <a:gd name="T0" fmla="*/ 0 w 224"/>
                <a:gd name="T1" fmla="*/ 0 h 339"/>
                <a:gd name="T2" fmla="*/ 0 w 224"/>
                <a:gd name="T3" fmla="*/ 0 h 339"/>
                <a:gd name="T4" fmla="*/ 0 w 224"/>
                <a:gd name="T5" fmla="*/ 0 h 339"/>
                <a:gd name="T6" fmla="*/ 0 w 224"/>
                <a:gd name="T7" fmla="*/ 0 h 339"/>
                <a:gd name="T8" fmla="*/ 0 w 224"/>
                <a:gd name="T9" fmla="*/ 0 h 339"/>
                <a:gd name="T10" fmla="*/ 0 w 224"/>
                <a:gd name="T11" fmla="*/ 0 h 339"/>
                <a:gd name="T12" fmla="*/ 0 w 224"/>
                <a:gd name="T13" fmla="*/ 0 h 339"/>
                <a:gd name="T14" fmla="*/ 0 w 224"/>
                <a:gd name="T15" fmla="*/ 0 h 339"/>
                <a:gd name="T16" fmla="*/ 0 w 224"/>
                <a:gd name="T17" fmla="*/ 0 h 339"/>
                <a:gd name="T18" fmla="*/ 0 w 224"/>
                <a:gd name="T19" fmla="*/ 0 h 339"/>
                <a:gd name="T20" fmla="*/ 0 w 224"/>
                <a:gd name="T21" fmla="*/ 0 h 339"/>
                <a:gd name="T22" fmla="*/ 0 w 224"/>
                <a:gd name="T23" fmla="*/ 0 h 339"/>
                <a:gd name="T24" fmla="*/ 0 w 224"/>
                <a:gd name="T25" fmla="*/ 0 h 339"/>
                <a:gd name="T26" fmla="*/ 0 w 224"/>
                <a:gd name="T27" fmla="*/ 0 h 339"/>
                <a:gd name="T28" fmla="*/ 0 w 224"/>
                <a:gd name="T29" fmla="*/ 0 h 339"/>
                <a:gd name="T30" fmla="*/ 0 w 224"/>
                <a:gd name="T31" fmla="*/ 0 h 339"/>
                <a:gd name="T32" fmla="*/ 0 w 224"/>
                <a:gd name="T33" fmla="*/ 0 h 339"/>
                <a:gd name="T34" fmla="*/ 0 w 224"/>
                <a:gd name="T35" fmla="*/ 0 h 339"/>
                <a:gd name="T36" fmla="*/ 0 w 224"/>
                <a:gd name="T37" fmla="*/ 0 h 339"/>
                <a:gd name="T38" fmla="*/ 0 w 224"/>
                <a:gd name="T39" fmla="*/ 0 h 339"/>
                <a:gd name="T40" fmla="*/ 0 w 224"/>
                <a:gd name="T41" fmla="*/ 0 h 339"/>
                <a:gd name="T42" fmla="*/ 0 w 224"/>
                <a:gd name="T43" fmla="*/ 0 h 339"/>
                <a:gd name="T44" fmla="*/ 0 w 224"/>
                <a:gd name="T45" fmla="*/ 0 h 339"/>
                <a:gd name="T46" fmla="*/ 0 w 224"/>
                <a:gd name="T47" fmla="*/ 0 h 339"/>
                <a:gd name="T48" fmla="*/ 0 w 224"/>
                <a:gd name="T49" fmla="*/ 0 h 339"/>
                <a:gd name="T50" fmla="*/ 0 w 224"/>
                <a:gd name="T51" fmla="*/ 0 h 339"/>
                <a:gd name="T52" fmla="*/ 0 w 224"/>
                <a:gd name="T53" fmla="*/ 0 h 339"/>
                <a:gd name="T54" fmla="*/ 0 w 224"/>
                <a:gd name="T55" fmla="*/ 0 h 339"/>
                <a:gd name="T56" fmla="*/ 0 w 224"/>
                <a:gd name="T57" fmla="*/ 0 h 339"/>
                <a:gd name="T58" fmla="*/ 0 w 224"/>
                <a:gd name="T59" fmla="*/ 0 h 339"/>
                <a:gd name="T60" fmla="*/ 0 w 224"/>
                <a:gd name="T61" fmla="*/ 0 h 339"/>
                <a:gd name="T62" fmla="*/ 0 w 224"/>
                <a:gd name="T63" fmla="*/ 0 h 339"/>
                <a:gd name="T64" fmla="*/ 0 w 224"/>
                <a:gd name="T65" fmla="*/ 0 h 339"/>
                <a:gd name="T66" fmla="*/ 0 w 224"/>
                <a:gd name="T67" fmla="*/ 0 h 339"/>
                <a:gd name="T68" fmla="*/ 0 w 224"/>
                <a:gd name="T69" fmla="*/ 0 h 339"/>
                <a:gd name="T70" fmla="*/ 0 w 224"/>
                <a:gd name="T71" fmla="*/ 0 h 339"/>
                <a:gd name="T72" fmla="*/ 0 w 224"/>
                <a:gd name="T73" fmla="*/ 0 h 339"/>
                <a:gd name="T74" fmla="*/ 0 w 224"/>
                <a:gd name="T75" fmla="*/ 0 h 339"/>
                <a:gd name="T76" fmla="*/ 0 w 224"/>
                <a:gd name="T77" fmla="*/ 0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4"/>
                <a:gd name="T118" fmla="*/ 0 h 339"/>
                <a:gd name="T119" fmla="*/ 224 w 224"/>
                <a:gd name="T120" fmla="*/ 339 h 3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FF0040"/>
            </a:solidFill>
            <a:ln w="12700" cap="rnd">
              <a:solidFill>
                <a:srgbClr val="000000"/>
              </a:solidFill>
              <a:round/>
              <a:headEnd/>
              <a:tailEnd/>
            </a:ln>
          </p:spPr>
          <p:txBody>
            <a:bodyPr/>
            <a:lstStyle/>
            <a:p>
              <a:endParaRPr lang="fr-FR" dirty="0"/>
            </a:p>
          </p:txBody>
        </p:sp>
        <p:sp>
          <p:nvSpPr>
            <p:cNvPr id="8661" name="AutoShape 469"/>
            <p:cNvSpPr>
              <a:spLocks/>
            </p:cNvSpPr>
            <p:nvPr/>
          </p:nvSpPr>
          <p:spPr bwMode="auto">
            <a:xfrm>
              <a:off x="3124" y="1615"/>
              <a:ext cx="119" cy="100"/>
            </a:xfrm>
            <a:custGeom>
              <a:avLst/>
              <a:gdLst>
                <a:gd name="T0" fmla="*/ 0 w 255"/>
                <a:gd name="T1" fmla="*/ 0 h 231"/>
                <a:gd name="T2" fmla="*/ 0 w 255"/>
                <a:gd name="T3" fmla="*/ 0 h 231"/>
                <a:gd name="T4" fmla="*/ 0 w 255"/>
                <a:gd name="T5" fmla="*/ 0 h 231"/>
                <a:gd name="T6" fmla="*/ 0 w 255"/>
                <a:gd name="T7" fmla="*/ 0 h 231"/>
                <a:gd name="T8" fmla="*/ 0 w 255"/>
                <a:gd name="T9" fmla="*/ 0 h 231"/>
                <a:gd name="T10" fmla="*/ 0 w 255"/>
                <a:gd name="T11" fmla="*/ 0 h 231"/>
                <a:gd name="T12" fmla="*/ 0 w 255"/>
                <a:gd name="T13" fmla="*/ 0 h 231"/>
                <a:gd name="T14" fmla="*/ 0 w 255"/>
                <a:gd name="T15" fmla="*/ 0 h 231"/>
                <a:gd name="T16" fmla="*/ 0 w 255"/>
                <a:gd name="T17" fmla="*/ 0 h 231"/>
                <a:gd name="T18" fmla="*/ 0 w 255"/>
                <a:gd name="T19" fmla="*/ 0 h 231"/>
                <a:gd name="T20" fmla="*/ 0 w 255"/>
                <a:gd name="T21" fmla="*/ 0 h 231"/>
                <a:gd name="T22" fmla="*/ 0 w 255"/>
                <a:gd name="T23" fmla="*/ 0 h 231"/>
                <a:gd name="T24" fmla="*/ 0 w 255"/>
                <a:gd name="T25" fmla="*/ 0 h 231"/>
                <a:gd name="T26" fmla="*/ 0 w 255"/>
                <a:gd name="T27" fmla="*/ 0 h 231"/>
                <a:gd name="T28" fmla="*/ 0 w 255"/>
                <a:gd name="T29" fmla="*/ 0 h 231"/>
                <a:gd name="T30" fmla="*/ 0 w 255"/>
                <a:gd name="T31" fmla="*/ 0 h 231"/>
                <a:gd name="T32" fmla="*/ 0 w 255"/>
                <a:gd name="T33" fmla="*/ 0 h 231"/>
                <a:gd name="T34" fmla="*/ 0 w 255"/>
                <a:gd name="T35" fmla="*/ 0 h 231"/>
                <a:gd name="T36" fmla="*/ 0 w 255"/>
                <a:gd name="T37" fmla="*/ 0 h 231"/>
                <a:gd name="T38" fmla="*/ 0 w 255"/>
                <a:gd name="T39" fmla="*/ 0 h 231"/>
                <a:gd name="T40" fmla="*/ 0 w 255"/>
                <a:gd name="T41" fmla="*/ 0 h 231"/>
                <a:gd name="T42" fmla="*/ 0 w 255"/>
                <a:gd name="T43" fmla="*/ 0 h 231"/>
                <a:gd name="T44" fmla="*/ 0 w 255"/>
                <a:gd name="T45" fmla="*/ 0 h 231"/>
                <a:gd name="T46" fmla="*/ 0 w 255"/>
                <a:gd name="T47" fmla="*/ 0 h 231"/>
                <a:gd name="T48" fmla="*/ 0 w 255"/>
                <a:gd name="T49" fmla="*/ 0 h 231"/>
                <a:gd name="T50" fmla="*/ 0 w 255"/>
                <a:gd name="T51" fmla="*/ 0 h 231"/>
                <a:gd name="T52" fmla="*/ 0 w 255"/>
                <a:gd name="T53" fmla="*/ 0 h 231"/>
                <a:gd name="T54" fmla="*/ 0 w 255"/>
                <a:gd name="T55" fmla="*/ 0 h 231"/>
                <a:gd name="T56" fmla="*/ 0 w 255"/>
                <a:gd name="T57" fmla="*/ 0 h 231"/>
                <a:gd name="T58" fmla="*/ 0 w 255"/>
                <a:gd name="T59" fmla="*/ 0 h 231"/>
                <a:gd name="T60" fmla="*/ 0 w 255"/>
                <a:gd name="T61" fmla="*/ 0 h 231"/>
                <a:gd name="T62" fmla="*/ 0 w 255"/>
                <a:gd name="T63" fmla="*/ 0 h 231"/>
                <a:gd name="T64" fmla="*/ 0 w 255"/>
                <a:gd name="T65" fmla="*/ 0 h 231"/>
                <a:gd name="T66" fmla="*/ 0 w 255"/>
                <a:gd name="T67" fmla="*/ 0 h 231"/>
                <a:gd name="T68" fmla="*/ 0 w 255"/>
                <a:gd name="T69" fmla="*/ 0 h 231"/>
                <a:gd name="T70" fmla="*/ 0 w 255"/>
                <a:gd name="T71" fmla="*/ 0 h 231"/>
                <a:gd name="T72" fmla="*/ 0 w 255"/>
                <a:gd name="T73" fmla="*/ 0 h 231"/>
                <a:gd name="T74" fmla="*/ 0 w 255"/>
                <a:gd name="T75" fmla="*/ 0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5"/>
                <a:gd name="T115" fmla="*/ 0 h 231"/>
                <a:gd name="T116" fmla="*/ 255 w 255"/>
                <a:gd name="T117" fmla="*/ 231 h 2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FF0040"/>
            </a:solidFill>
            <a:ln w="12700" cap="rnd">
              <a:solidFill>
                <a:srgbClr val="000000"/>
              </a:solidFill>
              <a:round/>
              <a:headEnd/>
              <a:tailEnd/>
            </a:ln>
          </p:spPr>
          <p:txBody>
            <a:bodyPr/>
            <a:lstStyle/>
            <a:p>
              <a:endParaRPr lang="fr-FR" dirty="0"/>
            </a:p>
          </p:txBody>
        </p:sp>
        <p:sp>
          <p:nvSpPr>
            <p:cNvPr id="8662" name="AutoShape 470"/>
            <p:cNvSpPr>
              <a:spLocks/>
            </p:cNvSpPr>
            <p:nvPr/>
          </p:nvSpPr>
          <p:spPr bwMode="auto">
            <a:xfrm>
              <a:off x="3228" y="1656"/>
              <a:ext cx="43" cy="59"/>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w 91"/>
                <a:gd name="T25" fmla="*/ 0 h 139"/>
                <a:gd name="T26" fmla="*/ 0 w 91"/>
                <a:gd name="T27" fmla="*/ 0 h 139"/>
                <a:gd name="T28" fmla="*/ 0 w 91"/>
                <a:gd name="T29" fmla="*/ 0 h 139"/>
                <a:gd name="T30" fmla="*/ 0 w 91"/>
                <a:gd name="T31" fmla="*/ 0 h 139"/>
                <a:gd name="T32" fmla="*/ 0 w 91"/>
                <a:gd name="T33" fmla="*/ 0 h 139"/>
                <a:gd name="T34" fmla="*/ 0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39"/>
                <a:gd name="T56" fmla="*/ 91 w 91"/>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12700">
              <a:solidFill>
                <a:srgbClr val="000000"/>
              </a:solidFill>
              <a:round/>
              <a:headEnd/>
              <a:tailEnd/>
            </a:ln>
          </p:spPr>
          <p:txBody>
            <a:bodyPr wrap="none" anchor="ctr"/>
            <a:lstStyle/>
            <a:p>
              <a:endParaRPr lang="fr-FR" dirty="0"/>
            </a:p>
          </p:txBody>
        </p:sp>
        <p:sp>
          <p:nvSpPr>
            <p:cNvPr id="8663" name="AutoShape 471"/>
            <p:cNvSpPr>
              <a:spLocks/>
            </p:cNvSpPr>
            <p:nvPr/>
          </p:nvSpPr>
          <p:spPr bwMode="auto">
            <a:xfrm>
              <a:off x="3041" y="1642"/>
              <a:ext cx="56" cy="20"/>
            </a:xfrm>
            <a:custGeom>
              <a:avLst/>
              <a:gdLst>
                <a:gd name="T0" fmla="*/ 0 w 120"/>
                <a:gd name="T1" fmla="*/ 0 h 47"/>
                <a:gd name="T2" fmla="*/ 0 w 120"/>
                <a:gd name="T3" fmla="*/ 0 h 47"/>
                <a:gd name="T4" fmla="*/ 0 w 120"/>
                <a:gd name="T5" fmla="*/ 0 h 47"/>
                <a:gd name="T6" fmla="*/ 0 w 120"/>
                <a:gd name="T7" fmla="*/ 0 h 47"/>
                <a:gd name="T8" fmla="*/ 0 w 120"/>
                <a:gd name="T9" fmla="*/ 0 h 47"/>
                <a:gd name="T10" fmla="*/ 0 w 120"/>
                <a:gd name="T11" fmla="*/ 0 h 47"/>
                <a:gd name="T12" fmla="*/ 0 w 120"/>
                <a:gd name="T13" fmla="*/ 0 h 47"/>
                <a:gd name="T14" fmla="*/ 0 w 120"/>
                <a:gd name="T15" fmla="*/ 0 h 47"/>
                <a:gd name="T16" fmla="*/ 0 w 120"/>
                <a:gd name="T17" fmla="*/ 0 h 47"/>
                <a:gd name="T18" fmla="*/ 0 w 120"/>
                <a:gd name="T19" fmla="*/ 0 h 47"/>
                <a:gd name="T20" fmla="*/ 0 w 120"/>
                <a:gd name="T21" fmla="*/ 0 h 47"/>
                <a:gd name="T22" fmla="*/ 0 w 120"/>
                <a:gd name="T23" fmla="*/ 0 h 47"/>
                <a:gd name="T24" fmla="*/ 0 w 120"/>
                <a:gd name="T25" fmla="*/ 0 h 47"/>
                <a:gd name="T26" fmla="*/ 0 w 120"/>
                <a:gd name="T27" fmla="*/ 0 h 47"/>
                <a:gd name="T28" fmla="*/ 0 w 120"/>
                <a:gd name="T29" fmla="*/ 0 h 47"/>
                <a:gd name="T30" fmla="*/ 0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47"/>
                <a:gd name="T50" fmla="*/ 120 w 12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12700" cap="rnd">
              <a:solidFill>
                <a:srgbClr val="000000"/>
              </a:solidFill>
              <a:round/>
              <a:headEnd/>
              <a:tailEnd/>
            </a:ln>
          </p:spPr>
          <p:txBody>
            <a:bodyPr/>
            <a:lstStyle/>
            <a:p>
              <a:endParaRPr lang="fr-FR" dirty="0"/>
            </a:p>
          </p:txBody>
        </p:sp>
        <p:sp>
          <p:nvSpPr>
            <p:cNvPr id="8664" name="Line 472"/>
            <p:cNvSpPr>
              <a:spLocks noChangeShapeType="1"/>
            </p:cNvSpPr>
            <p:nvPr/>
          </p:nvSpPr>
          <p:spPr bwMode="auto">
            <a:xfrm>
              <a:off x="3228" y="1615"/>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665" name="Line 473"/>
            <p:cNvSpPr>
              <a:spLocks noChangeShapeType="1"/>
            </p:cNvSpPr>
            <p:nvPr/>
          </p:nvSpPr>
          <p:spPr bwMode="auto">
            <a:xfrm>
              <a:off x="3215" y="1581"/>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666" name="Line 474"/>
            <p:cNvSpPr>
              <a:spLocks noChangeShapeType="1"/>
            </p:cNvSpPr>
            <p:nvPr/>
          </p:nvSpPr>
          <p:spPr bwMode="auto">
            <a:xfrm>
              <a:off x="3215" y="1562"/>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667" name="AutoShape 475"/>
            <p:cNvSpPr>
              <a:spLocks/>
            </p:cNvSpPr>
            <p:nvPr/>
          </p:nvSpPr>
          <p:spPr bwMode="auto">
            <a:xfrm>
              <a:off x="3146" y="1555"/>
              <a:ext cx="27" cy="20"/>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7"/>
                <a:gd name="T32" fmla="*/ 60 w 6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668" name="AutoShape 476"/>
            <p:cNvSpPr>
              <a:spLocks/>
            </p:cNvSpPr>
            <p:nvPr/>
          </p:nvSpPr>
          <p:spPr bwMode="auto">
            <a:xfrm>
              <a:off x="3228" y="1629"/>
              <a:ext cx="8"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C0C0C0"/>
            </a:solidFill>
            <a:ln w="12700" cap="rnd">
              <a:solidFill>
                <a:srgbClr val="000000"/>
              </a:solidFill>
              <a:round/>
              <a:headEnd/>
              <a:tailEnd/>
            </a:ln>
          </p:spPr>
          <p:txBody>
            <a:bodyPr/>
            <a:lstStyle/>
            <a:p>
              <a:endParaRPr lang="fr-FR" dirty="0"/>
            </a:p>
          </p:txBody>
        </p:sp>
        <p:sp>
          <p:nvSpPr>
            <p:cNvPr id="8669" name="AutoShape 477"/>
            <p:cNvSpPr>
              <a:spLocks/>
            </p:cNvSpPr>
            <p:nvPr/>
          </p:nvSpPr>
          <p:spPr bwMode="auto">
            <a:xfrm>
              <a:off x="3180" y="1562"/>
              <a:ext cx="8"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fr-FR" dirty="0"/>
            </a:p>
          </p:txBody>
        </p:sp>
        <p:sp>
          <p:nvSpPr>
            <p:cNvPr id="8670" name="AutoShape 478"/>
            <p:cNvSpPr>
              <a:spLocks/>
            </p:cNvSpPr>
            <p:nvPr/>
          </p:nvSpPr>
          <p:spPr bwMode="auto">
            <a:xfrm>
              <a:off x="3228" y="1595"/>
              <a:ext cx="8"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FF00"/>
            </a:solidFill>
            <a:ln w="12700" cap="rnd">
              <a:solidFill>
                <a:srgbClr val="000000"/>
              </a:solidFill>
              <a:round/>
              <a:headEnd/>
              <a:tailEnd/>
            </a:ln>
          </p:spPr>
          <p:txBody>
            <a:bodyPr/>
            <a:lstStyle/>
            <a:p>
              <a:endParaRPr lang="fr-FR" dirty="0"/>
            </a:p>
          </p:txBody>
        </p:sp>
        <p:sp>
          <p:nvSpPr>
            <p:cNvPr id="8671" name="Line 479"/>
            <p:cNvSpPr>
              <a:spLocks noChangeShapeType="1"/>
            </p:cNvSpPr>
            <p:nvPr/>
          </p:nvSpPr>
          <p:spPr bwMode="auto">
            <a:xfrm flipH="1">
              <a:off x="3222" y="1595"/>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672" name="Line 480"/>
            <p:cNvSpPr>
              <a:spLocks noChangeShapeType="1"/>
            </p:cNvSpPr>
            <p:nvPr/>
          </p:nvSpPr>
          <p:spPr bwMode="auto">
            <a:xfrm>
              <a:off x="3222" y="1589"/>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673" name="AutoShape 481"/>
            <p:cNvSpPr>
              <a:spLocks/>
            </p:cNvSpPr>
            <p:nvPr/>
          </p:nvSpPr>
          <p:spPr bwMode="auto">
            <a:xfrm>
              <a:off x="3208" y="1569"/>
              <a:ext cx="7" cy="8"/>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FF00"/>
            </a:solidFill>
            <a:ln w="12700" cap="rnd">
              <a:solidFill>
                <a:srgbClr val="000000"/>
              </a:solidFill>
              <a:round/>
              <a:headEnd/>
              <a:tailEnd/>
            </a:ln>
          </p:spPr>
          <p:txBody>
            <a:bodyPr/>
            <a:lstStyle/>
            <a:p>
              <a:endParaRPr lang="fr-FR" dirty="0"/>
            </a:p>
          </p:txBody>
        </p:sp>
        <p:sp>
          <p:nvSpPr>
            <p:cNvPr id="8674" name="Line 482"/>
            <p:cNvSpPr>
              <a:spLocks noChangeShapeType="1"/>
            </p:cNvSpPr>
            <p:nvPr/>
          </p:nvSpPr>
          <p:spPr bwMode="auto">
            <a:xfrm>
              <a:off x="3194" y="1569"/>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675" name="AutoShape 483"/>
            <p:cNvSpPr>
              <a:spLocks/>
            </p:cNvSpPr>
            <p:nvPr/>
          </p:nvSpPr>
          <p:spPr bwMode="auto">
            <a:xfrm>
              <a:off x="3215" y="1575"/>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00FF00"/>
            </a:solidFill>
            <a:ln w="12700" cap="rnd">
              <a:solidFill>
                <a:srgbClr val="000000"/>
              </a:solidFill>
              <a:round/>
              <a:headEnd/>
              <a:tailEnd/>
            </a:ln>
          </p:spPr>
          <p:txBody>
            <a:bodyPr/>
            <a:lstStyle/>
            <a:p>
              <a:endParaRPr lang="fr-FR" dirty="0"/>
            </a:p>
          </p:txBody>
        </p:sp>
        <p:sp>
          <p:nvSpPr>
            <p:cNvPr id="8676" name="AutoShape 484"/>
            <p:cNvSpPr>
              <a:spLocks/>
            </p:cNvSpPr>
            <p:nvPr/>
          </p:nvSpPr>
          <p:spPr bwMode="auto">
            <a:xfrm>
              <a:off x="3290" y="2201"/>
              <a:ext cx="14" cy="14"/>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15" y="0"/>
                  </a:moveTo>
                  <a:lnTo>
                    <a:pt x="0" y="31"/>
                  </a:lnTo>
                  <a:lnTo>
                    <a:pt x="15" y="31"/>
                  </a:lnTo>
                  <a:lnTo>
                    <a:pt x="15" y="16"/>
                  </a:lnTo>
                  <a:lnTo>
                    <a:pt x="30" y="16"/>
                  </a:lnTo>
                  <a:lnTo>
                    <a:pt x="15" y="0"/>
                  </a:lnTo>
                </a:path>
              </a:pathLst>
            </a:custGeom>
            <a:solidFill>
              <a:srgbClr val="C0C0C0"/>
            </a:solidFill>
            <a:ln w="12700">
              <a:solidFill>
                <a:srgbClr val="000000"/>
              </a:solidFill>
              <a:round/>
              <a:headEnd/>
              <a:tailEnd/>
            </a:ln>
          </p:spPr>
          <p:txBody>
            <a:bodyPr wrap="none" anchor="ctr"/>
            <a:lstStyle/>
            <a:p>
              <a:endParaRPr lang="fr-FR" dirty="0"/>
            </a:p>
          </p:txBody>
        </p:sp>
        <p:sp>
          <p:nvSpPr>
            <p:cNvPr id="8677" name="AutoShape 485"/>
            <p:cNvSpPr>
              <a:spLocks/>
            </p:cNvSpPr>
            <p:nvPr/>
          </p:nvSpPr>
          <p:spPr bwMode="auto">
            <a:xfrm>
              <a:off x="3283" y="2201"/>
              <a:ext cx="9" cy="7"/>
            </a:xfrm>
            <a:custGeom>
              <a:avLst/>
              <a:gdLst>
                <a:gd name="T0" fmla="*/ 1 w 18"/>
                <a:gd name="T1" fmla="*/ 0 h 17"/>
                <a:gd name="T2" fmla="*/ 0 w 18"/>
                <a:gd name="T3" fmla="*/ 0 h 17"/>
                <a:gd name="T4" fmla="*/ 0 w 18"/>
                <a:gd name="T5" fmla="*/ 0 h 17"/>
                <a:gd name="T6" fmla="*/ 1 w 18"/>
                <a:gd name="T7" fmla="*/ 0 h 17"/>
                <a:gd name="T8" fmla="*/ 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lnTo>
                    <a:pt x="0" y="0"/>
                  </a:lnTo>
                  <a:lnTo>
                    <a:pt x="0" y="16"/>
                  </a:lnTo>
                  <a:lnTo>
                    <a:pt x="17" y="16"/>
                  </a:lnTo>
                  <a:lnTo>
                    <a:pt x="17" y="0"/>
                  </a:lnTo>
                </a:path>
              </a:pathLst>
            </a:custGeom>
            <a:solidFill>
              <a:srgbClr val="C0C0C0"/>
            </a:solidFill>
            <a:ln w="12700">
              <a:solidFill>
                <a:srgbClr val="000000"/>
              </a:solidFill>
              <a:round/>
              <a:headEnd/>
              <a:tailEnd/>
            </a:ln>
          </p:spPr>
          <p:txBody>
            <a:bodyPr wrap="none" anchor="ctr"/>
            <a:lstStyle/>
            <a:p>
              <a:endParaRPr lang="fr-FR" dirty="0"/>
            </a:p>
          </p:txBody>
        </p:sp>
        <p:sp>
          <p:nvSpPr>
            <p:cNvPr id="8678" name="AutoShape 486"/>
            <p:cNvSpPr>
              <a:spLocks/>
            </p:cNvSpPr>
            <p:nvPr/>
          </p:nvSpPr>
          <p:spPr bwMode="auto">
            <a:xfrm>
              <a:off x="3173" y="1914"/>
              <a:ext cx="131" cy="308"/>
            </a:xfrm>
            <a:custGeom>
              <a:avLst/>
              <a:gdLst>
                <a:gd name="T0" fmla="*/ 0 w 284"/>
                <a:gd name="T1" fmla="*/ 0 h 708"/>
                <a:gd name="T2" fmla="*/ 0 w 284"/>
                <a:gd name="T3" fmla="*/ 0 h 708"/>
                <a:gd name="T4" fmla="*/ 0 w 284"/>
                <a:gd name="T5" fmla="*/ 0 h 708"/>
                <a:gd name="T6" fmla="*/ 0 w 284"/>
                <a:gd name="T7" fmla="*/ 0 h 708"/>
                <a:gd name="T8" fmla="*/ 0 w 284"/>
                <a:gd name="T9" fmla="*/ 0 h 708"/>
                <a:gd name="T10" fmla="*/ 0 w 284"/>
                <a:gd name="T11" fmla="*/ 0 h 708"/>
                <a:gd name="T12" fmla="*/ 0 w 284"/>
                <a:gd name="T13" fmla="*/ 0 h 708"/>
                <a:gd name="T14" fmla="*/ 0 w 284"/>
                <a:gd name="T15" fmla="*/ 0 h 708"/>
                <a:gd name="T16" fmla="*/ 0 w 284"/>
                <a:gd name="T17" fmla="*/ 0 h 708"/>
                <a:gd name="T18" fmla="*/ 0 w 284"/>
                <a:gd name="T19" fmla="*/ 0 h 708"/>
                <a:gd name="T20" fmla="*/ 0 w 284"/>
                <a:gd name="T21" fmla="*/ 0 h 708"/>
                <a:gd name="T22" fmla="*/ 0 w 284"/>
                <a:gd name="T23" fmla="*/ 0 h 708"/>
                <a:gd name="T24" fmla="*/ 0 w 284"/>
                <a:gd name="T25" fmla="*/ 0 h 708"/>
                <a:gd name="T26" fmla="*/ 0 w 284"/>
                <a:gd name="T27" fmla="*/ 0 h 708"/>
                <a:gd name="T28" fmla="*/ 0 w 284"/>
                <a:gd name="T29" fmla="*/ 0 h 708"/>
                <a:gd name="T30" fmla="*/ 0 w 284"/>
                <a:gd name="T31" fmla="*/ 0 h 708"/>
                <a:gd name="T32" fmla="*/ 0 w 284"/>
                <a:gd name="T33" fmla="*/ 0 h 708"/>
                <a:gd name="T34" fmla="*/ 0 w 284"/>
                <a:gd name="T35" fmla="*/ 0 h 708"/>
                <a:gd name="T36" fmla="*/ 0 w 284"/>
                <a:gd name="T37" fmla="*/ 0 h 708"/>
                <a:gd name="T38" fmla="*/ 0 w 284"/>
                <a:gd name="T39" fmla="*/ 0 h 708"/>
                <a:gd name="T40" fmla="*/ 0 w 284"/>
                <a:gd name="T41" fmla="*/ 0 h 708"/>
                <a:gd name="T42" fmla="*/ 0 w 284"/>
                <a:gd name="T43" fmla="*/ 0 h 708"/>
                <a:gd name="T44" fmla="*/ 0 w 284"/>
                <a:gd name="T45" fmla="*/ 0 h 708"/>
                <a:gd name="T46" fmla="*/ 0 w 284"/>
                <a:gd name="T47" fmla="*/ 0 h 708"/>
                <a:gd name="T48" fmla="*/ 0 w 284"/>
                <a:gd name="T49" fmla="*/ 0 h 708"/>
                <a:gd name="T50" fmla="*/ 0 w 284"/>
                <a:gd name="T51" fmla="*/ 0 h 708"/>
                <a:gd name="T52" fmla="*/ 0 w 284"/>
                <a:gd name="T53" fmla="*/ 0 h 708"/>
                <a:gd name="T54" fmla="*/ 0 w 284"/>
                <a:gd name="T55" fmla="*/ 0 h 708"/>
                <a:gd name="T56" fmla="*/ 0 w 284"/>
                <a:gd name="T57" fmla="*/ 0 h 708"/>
                <a:gd name="T58" fmla="*/ 0 w 284"/>
                <a:gd name="T59" fmla="*/ 0 h 708"/>
                <a:gd name="T60" fmla="*/ 0 w 284"/>
                <a:gd name="T61" fmla="*/ 0 h 708"/>
                <a:gd name="T62" fmla="*/ 0 w 284"/>
                <a:gd name="T63" fmla="*/ 0 h 708"/>
                <a:gd name="T64" fmla="*/ 0 w 284"/>
                <a:gd name="T65" fmla="*/ 0 h 708"/>
                <a:gd name="T66" fmla="*/ 0 w 284"/>
                <a:gd name="T67" fmla="*/ 0 h 708"/>
                <a:gd name="T68" fmla="*/ 0 w 284"/>
                <a:gd name="T69" fmla="*/ 0 h 708"/>
                <a:gd name="T70" fmla="*/ 0 w 284"/>
                <a:gd name="T71" fmla="*/ 0 h 708"/>
                <a:gd name="T72" fmla="*/ 0 w 284"/>
                <a:gd name="T73" fmla="*/ 0 h 708"/>
                <a:gd name="T74" fmla="*/ 0 w 284"/>
                <a:gd name="T75" fmla="*/ 0 h 708"/>
                <a:gd name="T76" fmla="*/ 0 w 284"/>
                <a:gd name="T77" fmla="*/ 0 h 708"/>
                <a:gd name="T78" fmla="*/ 0 w 284"/>
                <a:gd name="T79" fmla="*/ 0 h 708"/>
                <a:gd name="T80" fmla="*/ 0 w 284"/>
                <a:gd name="T81" fmla="*/ 0 h 708"/>
                <a:gd name="T82" fmla="*/ 0 w 284"/>
                <a:gd name="T83" fmla="*/ 0 h 708"/>
                <a:gd name="T84" fmla="*/ 0 w 284"/>
                <a:gd name="T85" fmla="*/ 0 h 708"/>
                <a:gd name="T86" fmla="*/ 0 w 284"/>
                <a:gd name="T87" fmla="*/ 0 h 708"/>
                <a:gd name="T88" fmla="*/ 0 w 284"/>
                <a:gd name="T89" fmla="*/ 0 h 708"/>
                <a:gd name="T90" fmla="*/ 0 w 284"/>
                <a:gd name="T91" fmla="*/ 0 h 708"/>
                <a:gd name="T92" fmla="*/ 0 w 284"/>
                <a:gd name="T93" fmla="*/ 0 h 708"/>
                <a:gd name="T94" fmla="*/ 0 w 284"/>
                <a:gd name="T95" fmla="*/ 0 h 708"/>
                <a:gd name="T96" fmla="*/ 0 w 284"/>
                <a:gd name="T97" fmla="*/ 0 h 708"/>
                <a:gd name="T98" fmla="*/ 0 w 284"/>
                <a:gd name="T99" fmla="*/ 0 h 708"/>
                <a:gd name="T100" fmla="*/ 0 w 284"/>
                <a:gd name="T101" fmla="*/ 0 h 708"/>
                <a:gd name="T102" fmla="*/ 0 w 284"/>
                <a:gd name="T103" fmla="*/ 0 h 708"/>
                <a:gd name="T104" fmla="*/ 0 w 284"/>
                <a:gd name="T105" fmla="*/ 0 h 708"/>
                <a:gd name="T106" fmla="*/ 0 w 284"/>
                <a:gd name="T107" fmla="*/ 0 h 708"/>
                <a:gd name="T108" fmla="*/ 0 w 284"/>
                <a:gd name="T109" fmla="*/ 0 h 708"/>
                <a:gd name="T110" fmla="*/ 0 w 284"/>
                <a:gd name="T111" fmla="*/ 0 h 708"/>
                <a:gd name="T112" fmla="*/ 0 w 284"/>
                <a:gd name="T113" fmla="*/ 0 h 708"/>
                <a:gd name="T114" fmla="*/ 0 w 284"/>
                <a:gd name="T115" fmla="*/ 0 h 708"/>
                <a:gd name="T116" fmla="*/ 0 w 284"/>
                <a:gd name="T117" fmla="*/ 0 h 708"/>
                <a:gd name="T118" fmla="*/ 0 w 284"/>
                <a:gd name="T119" fmla="*/ 0 h 708"/>
                <a:gd name="T120" fmla="*/ 0 w 284"/>
                <a:gd name="T121" fmla="*/ 0 h 708"/>
                <a:gd name="T122" fmla="*/ 0 w 284"/>
                <a:gd name="T123" fmla="*/ 0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708"/>
                <a:gd name="T188" fmla="*/ 284 w 284"/>
                <a:gd name="T189" fmla="*/ 708 h 7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12700" cap="rnd">
              <a:solidFill>
                <a:srgbClr val="000000"/>
              </a:solidFill>
              <a:round/>
              <a:headEnd/>
              <a:tailEnd/>
            </a:ln>
          </p:spPr>
          <p:txBody>
            <a:bodyPr/>
            <a:lstStyle/>
            <a:p>
              <a:endParaRPr lang="fr-FR" dirty="0"/>
            </a:p>
          </p:txBody>
        </p:sp>
        <p:sp>
          <p:nvSpPr>
            <p:cNvPr id="8679" name="AutoShape 487"/>
            <p:cNvSpPr>
              <a:spLocks/>
            </p:cNvSpPr>
            <p:nvPr/>
          </p:nvSpPr>
          <p:spPr bwMode="auto">
            <a:xfrm>
              <a:off x="3236" y="2234"/>
              <a:ext cx="27" cy="21"/>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60000 65536"/>
                <a:gd name="T13" fmla="*/ 0 60000 65536"/>
                <a:gd name="T14" fmla="*/ 0 60000 65536"/>
                <a:gd name="T15" fmla="*/ 0 60000 65536"/>
                <a:gd name="T16" fmla="*/ 0 60000 65536"/>
                <a:gd name="T17" fmla="*/ 0 60000 65536"/>
                <a:gd name="T18" fmla="*/ 0 w 61"/>
                <a:gd name="T19" fmla="*/ 0 h 47"/>
                <a:gd name="T20" fmla="*/ 61 w 6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1" h="47">
                  <a:moveTo>
                    <a:pt x="0" y="0"/>
                  </a:moveTo>
                  <a:lnTo>
                    <a:pt x="0" y="46"/>
                  </a:lnTo>
                  <a:lnTo>
                    <a:pt x="30" y="46"/>
                  </a:lnTo>
                  <a:lnTo>
                    <a:pt x="60" y="31"/>
                  </a:lnTo>
                  <a:lnTo>
                    <a:pt x="30" y="31"/>
                  </a:lnTo>
                  <a:lnTo>
                    <a:pt x="0" y="0"/>
                  </a:lnTo>
                </a:path>
              </a:pathLst>
            </a:custGeom>
            <a:solidFill>
              <a:srgbClr val="C0C0C0"/>
            </a:solidFill>
            <a:ln w="12700">
              <a:solidFill>
                <a:srgbClr val="000000"/>
              </a:solidFill>
              <a:round/>
              <a:headEnd/>
              <a:tailEnd/>
            </a:ln>
          </p:spPr>
          <p:txBody>
            <a:bodyPr wrap="none" anchor="ctr"/>
            <a:lstStyle/>
            <a:p>
              <a:endParaRPr lang="fr-FR" dirty="0"/>
            </a:p>
          </p:txBody>
        </p:sp>
        <p:sp>
          <p:nvSpPr>
            <p:cNvPr id="8680" name="AutoShape 488"/>
            <p:cNvSpPr>
              <a:spLocks/>
            </p:cNvSpPr>
            <p:nvPr/>
          </p:nvSpPr>
          <p:spPr bwMode="auto">
            <a:xfrm>
              <a:off x="3277" y="1988"/>
              <a:ext cx="35" cy="47"/>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09"/>
                <a:gd name="T29" fmla="*/ 75 w 75"/>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12700" cap="rnd">
              <a:solidFill>
                <a:srgbClr val="000000"/>
              </a:solidFill>
              <a:round/>
              <a:headEnd/>
              <a:tailEnd/>
            </a:ln>
          </p:spPr>
          <p:txBody>
            <a:bodyPr/>
            <a:lstStyle/>
            <a:p>
              <a:endParaRPr lang="fr-FR" dirty="0"/>
            </a:p>
          </p:txBody>
        </p:sp>
        <p:sp>
          <p:nvSpPr>
            <p:cNvPr id="8681" name="AutoShape 489"/>
            <p:cNvSpPr>
              <a:spLocks/>
            </p:cNvSpPr>
            <p:nvPr/>
          </p:nvSpPr>
          <p:spPr bwMode="auto">
            <a:xfrm>
              <a:off x="3222" y="1894"/>
              <a:ext cx="77" cy="74"/>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0"/>
                <a:gd name="T56" fmla="*/ 165 w 165"/>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FF0040"/>
            </a:solidFill>
            <a:ln w="12700" cap="rnd">
              <a:solidFill>
                <a:srgbClr val="000000"/>
              </a:solidFill>
              <a:round/>
              <a:headEnd/>
              <a:tailEnd/>
            </a:ln>
          </p:spPr>
          <p:txBody>
            <a:bodyPr/>
            <a:lstStyle/>
            <a:p>
              <a:endParaRPr lang="fr-FR" dirty="0"/>
            </a:p>
          </p:txBody>
        </p:sp>
        <p:sp>
          <p:nvSpPr>
            <p:cNvPr id="8682" name="AutoShape 490"/>
            <p:cNvSpPr>
              <a:spLocks/>
            </p:cNvSpPr>
            <p:nvPr/>
          </p:nvSpPr>
          <p:spPr bwMode="auto">
            <a:xfrm>
              <a:off x="3152" y="1881"/>
              <a:ext cx="77" cy="361"/>
            </a:xfrm>
            <a:custGeom>
              <a:avLst/>
              <a:gdLst>
                <a:gd name="T0" fmla="*/ 0 w 165"/>
                <a:gd name="T1" fmla="*/ 0 h 830"/>
                <a:gd name="T2" fmla="*/ 0 w 165"/>
                <a:gd name="T3" fmla="*/ 0 h 830"/>
                <a:gd name="T4" fmla="*/ 0 w 165"/>
                <a:gd name="T5" fmla="*/ 0 h 830"/>
                <a:gd name="T6" fmla="*/ 0 w 165"/>
                <a:gd name="T7" fmla="*/ 0 h 830"/>
                <a:gd name="T8" fmla="*/ 0 w 165"/>
                <a:gd name="T9" fmla="*/ 0 h 830"/>
                <a:gd name="T10" fmla="*/ 0 w 165"/>
                <a:gd name="T11" fmla="*/ 0 h 830"/>
                <a:gd name="T12" fmla="*/ 0 w 165"/>
                <a:gd name="T13" fmla="*/ 0 h 830"/>
                <a:gd name="T14" fmla="*/ 0 w 165"/>
                <a:gd name="T15" fmla="*/ 0 h 830"/>
                <a:gd name="T16" fmla="*/ 0 w 165"/>
                <a:gd name="T17" fmla="*/ 0 h 830"/>
                <a:gd name="T18" fmla="*/ 0 w 165"/>
                <a:gd name="T19" fmla="*/ 0 h 830"/>
                <a:gd name="T20" fmla="*/ 0 w 165"/>
                <a:gd name="T21" fmla="*/ 0 h 830"/>
                <a:gd name="T22" fmla="*/ 0 w 165"/>
                <a:gd name="T23" fmla="*/ 0 h 830"/>
                <a:gd name="T24" fmla="*/ 0 w 165"/>
                <a:gd name="T25" fmla="*/ 0 h 830"/>
                <a:gd name="T26" fmla="*/ 0 w 165"/>
                <a:gd name="T27" fmla="*/ 0 h 830"/>
                <a:gd name="T28" fmla="*/ 0 w 165"/>
                <a:gd name="T29" fmla="*/ 0 h 830"/>
                <a:gd name="T30" fmla="*/ 0 w 165"/>
                <a:gd name="T31" fmla="*/ 0 h 830"/>
                <a:gd name="T32" fmla="*/ 0 w 165"/>
                <a:gd name="T33" fmla="*/ 0 h 830"/>
                <a:gd name="T34" fmla="*/ 0 w 165"/>
                <a:gd name="T35" fmla="*/ 0 h 830"/>
                <a:gd name="T36" fmla="*/ 0 w 165"/>
                <a:gd name="T37" fmla="*/ 0 h 830"/>
                <a:gd name="T38" fmla="*/ 0 w 165"/>
                <a:gd name="T39" fmla="*/ 0 h 830"/>
                <a:gd name="T40" fmla="*/ 0 w 165"/>
                <a:gd name="T41" fmla="*/ 0 h 830"/>
                <a:gd name="T42" fmla="*/ 0 w 165"/>
                <a:gd name="T43" fmla="*/ 0 h 830"/>
                <a:gd name="T44" fmla="*/ 0 w 165"/>
                <a:gd name="T45" fmla="*/ 0 h 830"/>
                <a:gd name="T46" fmla="*/ 0 w 165"/>
                <a:gd name="T47" fmla="*/ 0 h 830"/>
                <a:gd name="T48" fmla="*/ 0 w 165"/>
                <a:gd name="T49" fmla="*/ 0 h 830"/>
                <a:gd name="T50" fmla="*/ 0 w 165"/>
                <a:gd name="T51" fmla="*/ 0 h 830"/>
                <a:gd name="T52" fmla="*/ 0 w 165"/>
                <a:gd name="T53" fmla="*/ 0 h 830"/>
                <a:gd name="T54" fmla="*/ 0 w 165"/>
                <a:gd name="T55" fmla="*/ 0 h 830"/>
                <a:gd name="T56" fmla="*/ 0 w 165"/>
                <a:gd name="T57" fmla="*/ 0 h 830"/>
                <a:gd name="T58" fmla="*/ 0 w 165"/>
                <a:gd name="T59" fmla="*/ 0 h 830"/>
                <a:gd name="T60" fmla="*/ 0 w 165"/>
                <a:gd name="T61" fmla="*/ 0 h 830"/>
                <a:gd name="T62" fmla="*/ 0 w 165"/>
                <a:gd name="T63" fmla="*/ 0 h 830"/>
                <a:gd name="T64" fmla="*/ 0 w 165"/>
                <a:gd name="T65" fmla="*/ 0 h 830"/>
                <a:gd name="T66" fmla="*/ 0 w 165"/>
                <a:gd name="T67" fmla="*/ 0 h 830"/>
                <a:gd name="T68" fmla="*/ 0 w 165"/>
                <a:gd name="T69" fmla="*/ 0 h 830"/>
                <a:gd name="T70" fmla="*/ 0 w 165"/>
                <a:gd name="T71" fmla="*/ 0 h 830"/>
                <a:gd name="T72" fmla="*/ 0 w 165"/>
                <a:gd name="T73" fmla="*/ 0 h 830"/>
                <a:gd name="T74" fmla="*/ 0 w 165"/>
                <a:gd name="T75" fmla="*/ 0 h 830"/>
                <a:gd name="T76" fmla="*/ 0 w 165"/>
                <a:gd name="T77" fmla="*/ 0 h 830"/>
                <a:gd name="T78" fmla="*/ 0 w 165"/>
                <a:gd name="T79" fmla="*/ 0 h 830"/>
                <a:gd name="T80" fmla="*/ 0 w 165"/>
                <a:gd name="T81" fmla="*/ 0 h 830"/>
                <a:gd name="T82" fmla="*/ 0 w 165"/>
                <a:gd name="T83" fmla="*/ 0 h 830"/>
                <a:gd name="T84" fmla="*/ 0 w 165"/>
                <a:gd name="T85" fmla="*/ 0 h 830"/>
                <a:gd name="T86" fmla="*/ 0 w 165"/>
                <a:gd name="T87" fmla="*/ 0 h 830"/>
                <a:gd name="T88" fmla="*/ 0 w 165"/>
                <a:gd name="T89" fmla="*/ 0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5"/>
                <a:gd name="T136" fmla="*/ 0 h 830"/>
                <a:gd name="T137" fmla="*/ 165 w 165"/>
                <a:gd name="T138" fmla="*/ 830 h 8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12700">
              <a:solidFill>
                <a:srgbClr val="000000"/>
              </a:solidFill>
              <a:round/>
              <a:headEnd/>
              <a:tailEnd/>
            </a:ln>
          </p:spPr>
          <p:txBody>
            <a:bodyPr wrap="none" anchor="ctr"/>
            <a:lstStyle/>
            <a:p>
              <a:endParaRPr lang="fr-FR" dirty="0"/>
            </a:p>
          </p:txBody>
        </p:sp>
        <p:sp>
          <p:nvSpPr>
            <p:cNvPr id="8683" name="AutoShape 491"/>
            <p:cNvSpPr>
              <a:spLocks/>
            </p:cNvSpPr>
            <p:nvPr/>
          </p:nvSpPr>
          <p:spPr bwMode="auto">
            <a:xfrm>
              <a:off x="3222" y="2228"/>
              <a:ext cx="14" cy="27"/>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12700">
              <a:solidFill>
                <a:srgbClr val="000000"/>
              </a:solidFill>
              <a:round/>
              <a:headEnd/>
              <a:tailEnd/>
            </a:ln>
          </p:spPr>
          <p:txBody>
            <a:bodyPr wrap="none" anchor="ctr"/>
            <a:lstStyle/>
            <a:p>
              <a:endParaRPr lang="fr-FR" dirty="0"/>
            </a:p>
          </p:txBody>
        </p:sp>
        <p:sp>
          <p:nvSpPr>
            <p:cNvPr id="8684" name="AutoShape 492"/>
            <p:cNvSpPr>
              <a:spLocks/>
            </p:cNvSpPr>
            <p:nvPr/>
          </p:nvSpPr>
          <p:spPr bwMode="auto">
            <a:xfrm>
              <a:off x="3201" y="2247"/>
              <a:ext cx="21" cy="14"/>
            </a:xfrm>
            <a:custGeom>
              <a:avLst/>
              <a:gdLst>
                <a:gd name="T0" fmla="*/ 0 w 45"/>
                <a:gd name="T1" fmla="*/ 0 h 31"/>
                <a:gd name="T2" fmla="*/ 0 w 45"/>
                <a:gd name="T3" fmla="*/ 0 h 31"/>
                <a:gd name="T4" fmla="*/ 0 w 45"/>
                <a:gd name="T5" fmla="*/ 0 h 31"/>
                <a:gd name="T6" fmla="*/ 0 w 45"/>
                <a:gd name="T7" fmla="*/ 0 h 31"/>
                <a:gd name="T8" fmla="*/ 0 w 45"/>
                <a:gd name="T9" fmla="*/ 0 h 31"/>
                <a:gd name="T10" fmla="*/ 0 w 45"/>
                <a:gd name="T11" fmla="*/ 0 h 31"/>
                <a:gd name="T12" fmla="*/ 0 w 45"/>
                <a:gd name="T13" fmla="*/ 0 h 31"/>
                <a:gd name="T14" fmla="*/ 0 60000 65536"/>
                <a:gd name="T15" fmla="*/ 0 60000 65536"/>
                <a:gd name="T16" fmla="*/ 0 60000 65536"/>
                <a:gd name="T17" fmla="*/ 0 60000 65536"/>
                <a:gd name="T18" fmla="*/ 0 60000 65536"/>
                <a:gd name="T19" fmla="*/ 0 60000 65536"/>
                <a:gd name="T20" fmla="*/ 0 60000 65536"/>
                <a:gd name="T21" fmla="*/ 0 w 45"/>
                <a:gd name="T22" fmla="*/ 0 h 31"/>
                <a:gd name="T23" fmla="*/ 45 w 4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1">
                  <a:moveTo>
                    <a:pt x="29" y="0"/>
                  </a:moveTo>
                  <a:lnTo>
                    <a:pt x="0" y="0"/>
                  </a:lnTo>
                  <a:lnTo>
                    <a:pt x="29" y="30"/>
                  </a:lnTo>
                  <a:lnTo>
                    <a:pt x="44" y="30"/>
                  </a:lnTo>
                  <a:lnTo>
                    <a:pt x="44" y="15"/>
                  </a:lnTo>
                  <a:lnTo>
                    <a:pt x="44" y="0"/>
                  </a:lnTo>
                  <a:lnTo>
                    <a:pt x="29" y="0"/>
                  </a:lnTo>
                </a:path>
              </a:pathLst>
            </a:custGeom>
            <a:solidFill>
              <a:srgbClr val="C0C0C0"/>
            </a:solidFill>
            <a:ln w="12700">
              <a:solidFill>
                <a:srgbClr val="000000"/>
              </a:solidFill>
              <a:round/>
              <a:headEnd/>
              <a:tailEnd/>
            </a:ln>
          </p:spPr>
          <p:txBody>
            <a:bodyPr wrap="none" anchor="ctr"/>
            <a:lstStyle/>
            <a:p>
              <a:endParaRPr lang="fr-FR" dirty="0"/>
            </a:p>
          </p:txBody>
        </p:sp>
        <p:sp>
          <p:nvSpPr>
            <p:cNvPr id="8685" name="AutoShape 493"/>
            <p:cNvSpPr>
              <a:spLocks/>
            </p:cNvSpPr>
            <p:nvPr/>
          </p:nvSpPr>
          <p:spPr bwMode="auto">
            <a:xfrm>
              <a:off x="3166" y="2181"/>
              <a:ext cx="9" cy="14"/>
            </a:xfrm>
            <a:custGeom>
              <a:avLst/>
              <a:gdLst>
                <a:gd name="T0" fmla="*/ 0 w 17"/>
                <a:gd name="T1" fmla="*/ 0 h 32"/>
                <a:gd name="T2" fmla="*/ 0 w 17"/>
                <a:gd name="T3" fmla="*/ 0 h 32"/>
                <a:gd name="T4" fmla="*/ 1 w 17"/>
                <a:gd name="T5" fmla="*/ 0 h 32"/>
                <a:gd name="T6" fmla="*/ 1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0" y="31"/>
                  </a:lnTo>
                  <a:lnTo>
                    <a:pt x="16" y="31"/>
                  </a:lnTo>
                  <a:lnTo>
                    <a:pt x="16" y="0"/>
                  </a:lnTo>
                  <a:lnTo>
                    <a:pt x="0" y="0"/>
                  </a:lnTo>
                </a:path>
              </a:pathLst>
            </a:custGeom>
            <a:solidFill>
              <a:srgbClr val="C0C0C0"/>
            </a:solidFill>
            <a:ln w="12700">
              <a:solidFill>
                <a:srgbClr val="000000"/>
              </a:solidFill>
              <a:round/>
              <a:headEnd/>
              <a:tailEnd/>
            </a:ln>
          </p:spPr>
          <p:txBody>
            <a:bodyPr wrap="none" anchor="ctr"/>
            <a:lstStyle/>
            <a:p>
              <a:endParaRPr lang="fr-FR" dirty="0"/>
            </a:p>
          </p:txBody>
        </p:sp>
        <p:sp>
          <p:nvSpPr>
            <p:cNvPr id="8686" name="AutoShape 494"/>
            <p:cNvSpPr>
              <a:spLocks/>
            </p:cNvSpPr>
            <p:nvPr/>
          </p:nvSpPr>
          <p:spPr bwMode="auto">
            <a:xfrm>
              <a:off x="3166" y="2134"/>
              <a:ext cx="9" cy="14"/>
            </a:xfrm>
            <a:custGeom>
              <a:avLst/>
              <a:gdLst>
                <a:gd name="T0" fmla="*/ 0 w 17"/>
                <a:gd name="T1" fmla="*/ 0 h 32"/>
                <a:gd name="T2" fmla="*/ 1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31"/>
                  </a:lnTo>
                  <a:lnTo>
                    <a:pt x="0" y="31"/>
                  </a:lnTo>
                  <a:lnTo>
                    <a:pt x="0" y="0"/>
                  </a:lnTo>
                </a:path>
              </a:pathLst>
            </a:custGeom>
            <a:solidFill>
              <a:srgbClr val="C0C0C0"/>
            </a:solidFill>
            <a:ln w="12700">
              <a:solidFill>
                <a:srgbClr val="000000"/>
              </a:solidFill>
              <a:round/>
              <a:headEnd/>
              <a:tailEnd/>
            </a:ln>
          </p:spPr>
          <p:txBody>
            <a:bodyPr wrap="none" anchor="ctr"/>
            <a:lstStyle/>
            <a:p>
              <a:endParaRPr lang="fr-FR" dirty="0"/>
            </a:p>
          </p:txBody>
        </p:sp>
        <p:sp>
          <p:nvSpPr>
            <p:cNvPr id="8687" name="AutoShape 495"/>
            <p:cNvSpPr>
              <a:spLocks/>
            </p:cNvSpPr>
            <p:nvPr/>
          </p:nvSpPr>
          <p:spPr bwMode="auto">
            <a:xfrm>
              <a:off x="3160" y="2114"/>
              <a:ext cx="8" cy="14"/>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0" y="0"/>
                  </a:moveTo>
                  <a:lnTo>
                    <a:pt x="0" y="30"/>
                  </a:lnTo>
                  <a:lnTo>
                    <a:pt x="16" y="30"/>
                  </a:lnTo>
                  <a:lnTo>
                    <a:pt x="16" y="15"/>
                  </a:lnTo>
                  <a:lnTo>
                    <a:pt x="0" y="0"/>
                  </a:lnTo>
                </a:path>
              </a:pathLst>
            </a:custGeom>
            <a:solidFill>
              <a:srgbClr val="C0C0C0"/>
            </a:solidFill>
            <a:ln w="12700">
              <a:solidFill>
                <a:srgbClr val="000000"/>
              </a:solidFill>
              <a:round/>
              <a:headEnd/>
              <a:tailEnd/>
            </a:ln>
          </p:spPr>
          <p:txBody>
            <a:bodyPr wrap="none" anchor="ctr"/>
            <a:lstStyle/>
            <a:p>
              <a:endParaRPr lang="fr-FR" dirty="0"/>
            </a:p>
          </p:txBody>
        </p:sp>
        <p:sp>
          <p:nvSpPr>
            <p:cNvPr id="8688" name="AutoShape 496"/>
            <p:cNvSpPr>
              <a:spLocks/>
            </p:cNvSpPr>
            <p:nvPr/>
          </p:nvSpPr>
          <p:spPr bwMode="auto">
            <a:xfrm>
              <a:off x="3188" y="2228"/>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0C0C0"/>
            </a:solidFill>
            <a:ln w="12700">
              <a:solidFill>
                <a:srgbClr val="000000"/>
              </a:solidFill>
              <a:round/>
              <a:headEnd/>
              <a:tailEnd/>
            </a:ln>
          </p:spPr>
          <p:txBody>
            <a:bodyPr wrap="none" anchor="ctr"/>
            <a:lstStyle/>
            <a:p>
              <a:endParaRPr lang="fr-FR" dirty="0"/>
            </a:p>
          </p:txBody>
        </p:sp>
        <p:sp>
          <p:nvSpPr>
            <p:cNvPr id="8689" name="AutoShape 497"/>
            <p:cNvSpPr>
              <a:spLocks/>
            </p:cNvSpPr>
            <p:nvPr/>
          </p:nvSpPr>
          <p:spPr bwMode="auto">
            <a:xfrm>
              <a:off x="3236" y="2261"/>
              <a:ext cx="7" cy="8"/>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00FF00"/>
            </a:solidFill>
            <a:ln w="12700" cap="rnd">
              <a:solidFill>
                <a:srgbClr val="000000"/>
              </a:solidFill>
              <a:round/>
              <a:headEnd/>
              <a:tailEnd/>
            </a:ln>
          </p:spPr>
          <p:txBody>
            <a:bodyPr/>
            <a:lstStyle/>
            <a:p>
              <a:endParaRPr lang="fr-FR" dirty="0"/>
            </a:p>
          </p:txBody>
        </p:sp>
        <p:sp>
          <p:nvSpPr>
            <p:cNvPr id="8690" name="AutoShape 498"/>
            <p:cNvSpPr>
              <a:spLocks/>
            </p:cNvSpPr>
            <p:nvPr/>
          </p:nvSpPr>
          <p:spPr bwMode="auto">
            <a:xfrm>
              <a:off x="3581" y="1095"/>
              <a:ext cx="70" cy="47"/>
            </a:xfrm>
            <a:custGeom>
              <a:avLst/>
              <a:gdLst>
                <a:gd name="T0" fmla="*/ 0 w 150"/>
                <a:gd name="T1" fmla="*/ 0 h 109"/>
                <a:gd name="T2" fmla="*/ 0 w 150"/>
                <a:gd name="T3" fmla="*/ 0 h 109"/>
                <a:gd name="T4" fmla="*/ 0 w 150"/>
                <a:gd name="T5" fmla="*/ 0 h 109"/>
                <a:gd name="T6" fmla="*/ 0 w 150"/>
                <a:gd name="T7" fmla="*/ 0 h 109"/>
                <a:gd name="T8" fmla="*/ 0 w 150"/>
                <a:gd name="T9" fmla="*/ 0 h 109"/>
                <a:gd name="T10" fmla="*/ 0 w 150"/>
                <a:gd name="T11" fmla="*/ 0 h 109"/>
                <a:gd name="T12" fmla="*/ 0 w 150"/>
                <a:gd name="T13" fmla="*/ 0 h 109"/>
                <a:gd name="T14" fmla="*/ 0 w 150"/>
                <a:gd name="T15" fmla="*/ 0 h 109"/>
                <a:gd name="T16" fmla="*/ 0 w 150"/>
                <a:gd name="T17" fmla="*/ 0 h 109"/>
                <a:gd name="T18" fmla="*/ 0 w 150"/>
                <a:gd name="T19" fmla="*/ 0 h 109"/>
                <a:gd name="T20" fmla="*/ 0 w 150"/>
                <a:gd name="T21" fmla="*/ 0 h 109"/>
                <a:gd name="T22" fmla="*/ 0 w 150"/>
                <a:gd name="T23" fmla="*/ 0 h 109"/>
                <a:gd name="T24" fmla="*/ 0 w 150"/>
                <a:gd name="T25" fmla="*/ 0 h 109"/>
                <a:gd name="T26" fmla="*/ 0 w 150"/>
                <a:gd name="T27" fmla="*/ 0 h 109"/>
                <a:gd name="T28" fmla="*/ 0 w 150"/>
                <a:gd name="T29" fmla="*/ 0 h 109"/>
                <a:gd name="T30" fmla="*/ 0 w 150"/>
                <a:gd name="T31" fmla="*/ 0 h 109"/>
                <a:gd name="T32" fmla="*/ 0 w 150"/>
                <a:gd name="T33" fmla="*/ 0 h 109"/>
                <a:gd name="T34" fmla="*/ 0 w 150"/>
                <a:gd name="T35" fmla="*/ 0 h 109"/>
                <a:gd name="T36" fmla="*/ 0 w 150"/>
                <a:gd name="T37" fmla="*/ 0 h 109"/>
                <a:gd name="T38" fmla="*/ 0 w 150"/>
                <a:gd name="T39" fmla="*/ 0 h 109"/>
                <a:gd name="T40" fmla="*/ 0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09"/>
                <a:gd name="T65" fmla="*/ 150 w 150"/>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12700" cap="rnd">
              <a:solidFill>
                <a:srgbClr val="000000"/>
              </a:solidFill>
              <a:round/>
              <a:headEnd/>
              <a:tailEnd/>
            </a:ln>
          </p:spPr>
          <p:txBody>
            <a:bodyPr/>
            <a:lstStyle/>
            <a:p>
              <a:endParaRPr lang="fr-FR" dirty="0"/>
            </a:p>
          </p:txBody>
        </p:sp>
        <p:sp>
          <p:nvSpPr>
            <p:cNvPr id="8691" name="AutoShape 499"/>
            <p:cNvSpPr>
              <a:spLocks/>
            </p:cNvSpPr>
            <p:nvPr/>
          </p:nvSpPr>
          <p:spPr bwMode="auto">
            <a:xfrm>
              <a:off x="3589" y="1589"/>
              <a:ext cx="55" cy="40"/>
            </a:xfrm>
            <a:custGeom>
              <a:avLst/>
              <a:gdLst>
                <a:gd name="T0" fmla="*/ 0 w 120"/>
                <a:gd name="T1" fmla="*/ 0 h 93"/>
                <a:gd name="T2" fmla="*/ 0 w 120"/>
                <a:gd name="T3" fmla="*/ 0 h 93"/>
                <a:gd name="T4" fmla="*/ 0 w 120"/>
                <a:gd name="T5" fmla="*/ 0 h 93"/>
                <a:gd name="T6" fmla="*/ 0 w 120"/>
                <a:gd name="T7" fmla="*/ 0 h 93"/>
                <a:gd name="T8" fmla="*/ 0 w 120"/>
                <a:gd name="T9" fmla="*/ 0 h 93"/>
                <a:gd name="T10" fmla="*/ 0 w 120"/>
                <a:gd name="T11" fmla="*/ 0 h 93"/>
                <a:gd name="T12" fmla="*/ 0 w 120"/>
                <a:gd name="T13" fmla="*/ 0 h 93"/>
                <a:gd name="T14" fmla="*/ 0 w 120"/>
                <a:gd name="T15" fmla="*/ 0 h 93"/>
                <a:gd name="T16" fmla="*/ 0 w 120"/>
                <a:gd name="T17" fmla="*/ 0 h 93"/>
                <a:gd name="T18" fmla="*/ 0 w 120"/>
                <a:gd name="T19" fmla="*/ 0 h 93"/>
                <a:gd name="T20" fmla="*/ 0 w 120"/>
                <a:gd name="T21" fmla="*/ 0 h 93"/>
                <a:gd name="T22" fmla="*/ 0 w 120"/>
                <a:gd name="T23" fmla="*/ 0 h 93"/>
                <a:gd name="T24" fmla="*/ 0 w 120"/>
                <a:gd name="T25" fmla="*/ 0 h 93"/>
                <a:gd name="T26" fmla="*/ 0 w 120"/>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93"/>
                <a:gd name="T44" fmla="*/ 120 w 120"/>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FF0040"/>
            </a:solidFill>
            <a:ln w="12700" cap="rnd">
              <a:solidFill>
                <a:srgbClr val="000000"/>
              </a:solidFill>
              <a:round/>
              <a:headEnd/>
              <a:tailEnd/>
            </a:ln>
          </p:spPr>
          <p:txBody>
            <a:bodyPr/>
            <a:lstStyle/>
            <a:p>
              <a:endParaRPr lang="fr-FR" dirty="0"/>
            </a:p>
          </p:txBody>
        </p:sp>
        <p:sp>
          <p:nvSpPr>
            <p:cNvPr id="8692" name="AutoShape 500"/>
            <p:cNvSpPr>
              <a:spLocks/>
            </p:cNvSpPr>
            <p:nvPr/>
          </p:nvSpPr>
          <p:spPr bwMode="auto">
            <a:xfrm>
              <a:off x="3644" y="1656"/>
              <a:ext cx="28" cy="39"/>
            </a:xfrm>
            <a:custGeom>
              <a:avLst/>
              <a:gdLst>
                <a:gd name="T0" fmla="*/ 0 w 61"/>
                <a:gd name="T1" fmla="*/ 0 h 93"/>
                <a:gd name="T2" fmla="*/ 0 w 61"/>
                <a:gd name="T3" fmla="*/ 0 h 93"/>
                <a:gd name="T4" fmla="*/ 0 w 61"/>
                <a:gd name="T5" fmla="*/ 0 h 93"/>
                <a:gd name="T6" fmla="*/ 0 w 61"/>
                <a:gd name="T7" fmla="*/ 0 h 93"/>
                <a:gd name="T8" fmla="*/ 0 w 61"/>
                <a:gd name="T9" fmla="*/ 0 h 93"/>
                <a:gd name="T10" fmla="*/ 0 w 61"/>
                <a:gd name="T11" fmla="*/ 0 h 93"/>
                <a:gd name="T12" fmla="*/ 0 w 61"/>
                <a:gd name="T13" fmla="*/ 0 h 93"/>
                <a:gd name="T14" fmla="*/ 0 w 61"/>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93"/>
                <a:gd name="T26" fmla="*/ 61 w 61"/>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93">
                  <a:moveTo>
                    <a:pt x="60" y="92"/>
                  </a:moveTo>
                  <a:lnTo>
                    <a:pt x="60" y="46"/>
                  </a:lnTo>
                  <a:lnTo>
                    <a:pt x="60" y="15"/>
                  </a:lnTo>
                  <a:lnTo>
                    <a:pt x="45" y="31"/>
                  </a:lnTo>
                  <a:lnTo>
                    <a:pt x="30" y="15"/>
                  </a:lnTo>
                  <a:lnTo>
                    <a:pt x="15" y="0"/>
                  </a:lnTo>
                  <a:lnTo>
                    <a:pt x="0" y="46"/>
                  </a:lnTo>
                  <a:lnTo>
                    <a:pt x="60" y="92"/>
                  </a:lnTo>
                </a:path>
              </a:pathLst>
            </a:custGeom>
            <a:solidFill>
              <a:srgbClr val="FF0040"/>
            </a:solidFill>
            <a:ln w="12700" cap="rnd">
              <a:solidFill>
                <a:srgbClr val="000000"/>
              </a:solidFill>
              <a:round/>
              <a:headEnd/>
              <a:tailEnd/>
            </a:ln>
          </p:spPr>
          <p:txBody>
            <a:bodyPr/>
            <a:lstStyle/>
            <a:p>
              <a:endParaRPr lang="fr-FR" dirty="0"/>
            </a:p>
          </p:txBody>
        </p:sp>
        <p:sp>
          <p:nvSpPr>
            <p:cNvPr id="8693" name="AutoShape 501"/>
            <p:cNvSpPr>
              <a:spLocks/>
            </p:cNvSpPr>
            <p:nvPr/>
          </p:nvSpPr>
          <p:spPr bwMode="auto">
            <a:xfrm>
              <a:off x="3672" y="1635"/>
              <a:ext cx="42" cy="60"/>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39"/>
                <a:gd name="T38" fmla="*/ 91 w 91"/>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FF0040"/>
            </a:solidFill>
            <a:ln w="12700" cap="rnd">
              <a:solidFill>
                <a:srgbClr val="000000"/>
              </a:solidFill>
              <a:round/>
              <a:headEnd/>
              <a:tailEnd/>
            </a:ln>
          </p:spPr>
          <p:txBody>
            <a:bodyPr/>
            <a:lstStyle/>
            <a:p>
              <a:endParaRPr lang="fr-FR" dirty="0"/>
            </a:p>
          </p:txBody>
        </p:sp>
        <p:sp>
          <p:nvSpPr>
            <p:cNvPr id="8694" name="AutoShape 502"/>
            <p:cNvSpPr>
              <a:spLocks/>
            </p:cNvSpPr>
            <p:nvPr/>
          </p:nvSpPr>
          <p:spPr bwMode="auto">
            <a:xfrm>
              <a:off x="3629" y="1649"/>
              <a:ext cx="22" cy="27"/>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60000 65536"/>
                <a:gd name="T15" fmla="*/ 0 60000 65536"/>
                <a:gd name="T16" fmla="*/ 0 60000 65536"/>
                <a:gd name="T17" fmla="*/ 0 60000 65536"/>
                <a:gd name="T18" fmla="*/ 0 60000 65536"/>
                <a:gd name="T19" fmla="*/ 0 60000 65536"/>
                <a:gd name="T20" fmla="*/ 0 60000 65536"/>
                <a:gd name="T21" fmla="*/ 0 w 47"/>
                <a:gd name="T22" fmla="*/ 0 h 62"/>
                <a:gd name="T23" fmla="*/ 47 w 4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62">
                  <a:moveTo>
                    <a:pt x="30" y="61"/>
                  </a:moveTo>
                  <a:lnTo>
                    <a:pt x="46" y="15"/>
                  </a:lnTo>
                  <a:lnTo>
                    <a:pt x="30" y="0"/>
                  </a:lnTo>
                  <a:lnTo>
                    <a:pt x="0" y="0"/>
                  </a:lnTo>
                  <a:lnTo>
                    <a:pt x="0" y="15"/>
                  </a:lnTo>
                  <a:lnTo>
                    <a:pt x="0" y="46"/>
                  </a:lnTo>
                  <a:lnTo>
                    <a:pt x="30" y="61"/>
                  </a:lnTo>
                </a:path>
              </a:pathLst>
            </a:custGeom>
            <a:solidFill>
              <a:srgbClr val="FF0040"/>
            </a:solidFill>
            <a:ln w="12700" cap="rnd">
              <a:solidFill>
                <a:srgbClr val="000000"/>
              </a:solidFill>
              <a:round/>
              <a:headEnd/>
              <a:tailEnd/>
            </a:ln>
          </p:spPr>
          <p:txBody>
            <a:bodyPr/>
            <a:lstStyle/>
            <a:p>
              <a:endParaRPr lang="fr-FR" dirty="0"/>
            </a:p>
          </p:txBody>
        </p:sp>
        <p:sp>
          <p:nvSpPr>
            <p:cNvPr id="8695" name="AutoShape 503"/>
            <p:cNvSpPr>
              <a:spLocks/>
            </p:cNvSpPr>
            <p:nvPr/>
          </p:nvSpPr>
          <p:spPr bwMode="auto">
            <a:xfrm>
              <a:off x="3609" y="1622"/>
              <a:ext cx="63" cy="47"/>
            </a:xfrm>
            <a:custGeom>
              <a:avLst/>
              <a:gdLst>
                <a:gd name="T0" fmla="*/ 0 w 136"/>
                <a:gd name="T1" fmla="*/ 0 h 109"/>
                <a:gd name="T2" fmla="*/ 0 w 136"/>
                <a:gd name="T3" fmla="*/ 0 h 109"/>
                <a:gd name="T4" fmla="*/ 0 w 136"/>
                <a:gd name="T5" fmla="*/ 0 h 109"/>
                <a:gd name="T6" fmla="*/ 0 w 136"/>
                <a:gd name="T7" fmla="*/ 0 h 109"/>
                <a:gd name="T8" fmla="*/ 0 w 136"/>
                <a:gd name="T9" fmla="*/ 0 h 109"/>
                <a:gd name="T10" fmla="*/ 0 w 136"/>
                <a:gd name="T11" fmla="*/ 0 h 109"/>
                <a:gd name="T12" fmla="*/ 0 w 136"/>
                <a:gd name="T13" fmla="*/ 0 h 109"/>
                <a:gd name="T14" fmla="*/ 0 w 136"/>
                <a:gd name="T15" fmla="*/ 0 h 109"/>
                <a:gd name="T16" fmla="*/ 0 w 136"/>
                <a:gd name="T17" fmla="*/ 0 h 109"/>
                <a:gd name="T18" fmla="*/ 0 w 136"/>
                <a:gd name="T19" fmla="*/ 0 h 109"/>
                <a:gd name="T20" fmla="*/ 0 w 136"/>
                <a:gd name="T21" fmla="*/ 0 h 109"/>
                <a:gd name="T22" fmla="*/ 0 w 136"/>
                <a:gd name="T23" fmla="*/ 0 h 109"/>
                <a:gd name="T24" fmla="*/ 0 w 136"/>
                <a:gd name="T25" fmla="*/ 0 h 109"/>
                <a:gd name="T26" fmla="*/ 0 w 136"/>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09"/>
                <a:gd name="T44" fmla="*/ 136 w 136"/>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FF0040"/>
            </a:solidFill>
            <a:ln w="12700" cap="rnd">
              <a:solidFill>
                <a:srgbClr val="000000"/>
              </a:solidFill>
              <a:round/>
              <a:headEnd/>
              <a:tailEnd/>
            </a:ln>
          </p:spPr>
          <p:txBody>
            <a:bodyPr/>
            <a:lstStyle/>
            <a:p>
              <a:endParaRPr lang="fr-FR" dirty="0"/>
            </a:p>
          </p:txBody>
        </p:sp>
        <p:sp>
          <p:nvSpPr>
            <p:cNvPr id="8696" name="AutoShape 504"/>
            <p:cNvSpPr>
              <a:spLocks/>
            </p:cNvSpPr>
            <p:nvPr/>
          </p:nvSpPr>
          <p:spPr bwMode="auto">
            <a:xfrm>
              <a:off x="3594" y="1622"/>
              <a:ext cx="29" cy="13"/>
            </a:xfrm>
            <a:custGeom>
              <a:avLst/>
              <a:gdLst>
                <a:gd name="T0" fmla="*/ 0 w 61"/>
                <a:gd name="T1" fmla="*/ 0 h 32"/>
                <a:gd name="T2" fmla="*/ 0 w 61"/>
                <a:gd name="T3" fmla="*/ 0 h 32"/>
                <a:gd name="T4" fmla="*/ 0 w 61"/>
                <a:gd name="T5" fmla="*/ 0 h 32"/>
                <a:gd name="T6" fmla="*/ 0 w 61"/>
                <a:gd name="T7" fmla="*/ 0 h 32"/>
                <a:gd name="T8" fmla="*/ 0 w 61"/>
                <a:gd name="T9" fmla="*/ 0 h 32"/>
                <a:gd name="T10" fmla="*/ 0 w 61"/>
                <a:gd name="T11" fmla="*/ 0 h 32"/>
                <a:gd name="T12" fmla="*/ 0 w 61"/>
                <a:gd name="T13" fmla="*/ 0 h 32"/>
                <a:gd name="T14" fmla="*/ 0 60000 65536"/>
                <a:gd name="T15" fmla="*/ 0 60000 65536"/>
                <a:gd name="T16" fmla="*/ 0 60000 65536"/>
                <a:gd name="T17" fmla="*/ 0 60000 65536"/>
                <a:gd name="T18" fmla="*/ 0 60000 65536"/>
                <a:gd name="T19" fmla="*/ 0 60000 65536"/>
                <a:gd name="T20" fmla="*/ 0 60000 65536"/>
                <a:gd name="T21" fmla="*/ 0 w 61"/>
                <a:gd name="T22" fmla="*/ 0 h 32"/>
                <a:gd name="T23" fmla="*/ 61 w 6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32">
                  <a:moveTo>
                    <a:pt x="30" y="31"/>
                  </a:moveTo>
                  <a:lnTo>
                    <a:pt x="60" y="16"/>
                  </a:lnTo>
                  <a:lnTo>
                    <a:pt x="60" y="0"/>
                  </a:lnTo>
                  <a:lnTo>
                    <a:pt x="30" y="0"/>
                  </a:lnTo>
                  <a:lnTo>
                    <a:pt x="0" y="0"/>
                  </a:lnTo>
                  <a:lnTo>
                    <a:pt x="15" y="31"/>
                  </a:lnTo>
                  <a:lnTo>
                    <a:pt x="30" y="31"/>
                  </a:lnTo>
                </a:path>
              </a:pathLst>
            </a:custGeom>
            <a:solidFill>
              <a:srgbClr val="FF0040"/>
            </a:solidFill>
            <a:ln w="12700" cap="rnd">
              <a:solidFill>
                <a:srgbClr val="000000"/>
              </a:solidFill>
              <a:round/>
              <a:headEnd/>
              <a:tailEnd/>
            </a:ln>
          </p:spPr>
          <p:txBody>
            <a:bodyPr/>
            <a:lstStyle/>
            <a:p>
              <a:endParaRPr lang="fr-FR" dirty="0"/>
            </a:p>
          </p:txBody>
        </p:sp>
        <p:sp>
          <p:nvSpPr>
            <p:cNvPr id="8697" name="AutoShape 505"/>
            <p:cNvSpPr>
              <a:spLocks/>
            </p:cNvSpPr>
            <p:nvPr/>
          </p:nvSpPr>
          <p:spPr bwMode="auto">
            <a:xfrm>
              <a:off x="3594" y="1608"/>
              <a:ext cx="23" cy="8"/>
            </a:xfrm>
            <a:custGeom>
              <a:avLst/>
              <a:gdLst>
                <a:gd name="T0" fmla="*/ 0 w 46"/>
                <a:gd name="T1" fmla="*/ 0 h 17"/>
                <a:gd name="T2" fmla="*/ 0 w 46"/>
                <a:gd name="T3" fmla="*/ 0 h 17"/>
                <a:gd name="T4" fmla="*/ 1 w 46"/>
                <a:gd name="T5" fmla="*/ 0 h 17"/>
                <a:gd name="T6" fmla="*/ 1 w 46"/>
                <a:gd name="T7" fmla="*/ 0 h 17"/>
                <a:gd name="T8" fmla="*/ 0 w 46"/>
                <a:gd name="T9" fmla="*/ 0 h 17"/>
                <a:gd name="T10" fmla="*/ 0 60000 65536"/>
                <a:gd name="T11" fmla="*/ 0 60000 65536"/>
                <a:gd name="T12" fmla="*/ 0 60000 65536"/>
                <a:gd name="T13" fmla="*/ 0 60000 65536"/>
                <a:gd name="T14" fmla="*/ 0 60000 65536"/>
                <a:gd name="T15" fmla="*/ 0 w 46"/>
                <a:gd name="T16" fmla="*/ 0 h 17"/>
                <a:gd name="T17" fmla="*/ 46 w 46"/>
                <a:gd name="T18" fmla="*/ 17 h 17"/>
              </a:gdLst>
              <a:ahLst/>
              <a:cxnLst>
                <a:cxn ang="T10">
                  <a:pos x="T0" y="T1"/>
                </a:cxn>
                <a:cxn ang="T11">
                  <a:pos x="T2" y="T3"/>
                </a:cxn>
                <a:cxn ang="T12">
                  <a:pos x="T4" y="T5"/>
                </a:cxn>
                <a:cxn ang="T13">
                  <a:pos x="T6" y="T7"/>
                </a:cxn>
                <a:cxn ang="T14">
                  <a:pos x="T8" y="T9"/>
                </a:cxn>
              </a:cxnLst>
              <a:rect l="T15" t="T16" r="T17" b="T18"/>
              <a:pathLst>
                <a:path w="46" h="17">
                  <a:moveTo>
                    <a:pt x="0" y="0"/>
                  </a:moveTo>
                  <a:lnTo>
                    <a:pt x="0" y="16"/>
                  </a:lnTo>
                  <a:lnTo>
                    <a:pt x="45" y="16"/>
                  </a:lnTo>
                  <a:lnTo>
                    <a:pt x="30" y="0"/>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698" name="AutoShape 506"/>
            <p:cNvSpPr>
              <a:spLocks/>
            </p:cNvSpPr>
            <p:nvPr/>
          </p:nvSpPr>
          <p:spPr bwMode="auto">
            <a:xfrm>
              <a:off x="3601" y="1495"/>
              <a:ext cx="99" cy="114"/>
            </a:xfrm>
            <a:custGeom>
              <a:avLst/>
              <a:gdLst>
                <a:gd name="T0" fmla="*/ 0 w 210"/>
                <a:gd name="T1" fmla="*/ 0 h 263"/>
                <a:gd name="T2" fmla="*/ 0 w 210"/>
                <a:gd name="T3" fmla="*/ 0 h 263"/>
                <a:gd name="T4" fmla="*/ 0 w 210"/>
                <a:gd name="T5" fmla="*/ 0 h 263"/>
                <a:gd name="T6" fmla="*/ 0 w 210"/>
                <a:gd name="T7" fmla="*/ 0 h 263"/>
                <a:gd name="T8" fmla="*/ 0 w 210"/>
                <a:gd name="T9" fmla="*/ 0 h 263"/>
                <a:gd name="T10" fmla="*/ 0 w 210"/>
                <a:gd name="T11" fmla="*/ 0 h 263"/>
                <a:gd name="T12" fmla="*/ 0 w 210"/>
                <a:gd name="T13" fmla="*/ 0 h 263"/>
                <a:gd name="T14" fmla="*/ 0 w 210"/>
                <a:gd name="T15" fmla="*/ 0 h 263"/>
                <a:gd name="T16" fmla="*/ 0 w 210"/>
                <a:gd name="T17" fmla="*/ 0 h 263"/>
                <a:gd name="T18" fmla="*/ 0 w 210"/>
                <a:gd name="T19" fmla="*/ 0 h 263"/>
                <a:gd name="T20" fmla="*/ 0 w 210"/>
                <a:gd name="T21" fmla="*/ 0 h 263"/>
                <a:gd name="T22" fmla="*/ 0 w 210"/>
                <a:gd name="T23" fmla="*/ 0 h 263"/>
                <a:gd name="T24" fmla="*/ 0 w 210"/>
                <a:gd name="T25" fmla="*/ 0 h 263"/>
                <a:gd name="T26" fmla="*/ 0 w 210"/>
                <a:gd name="T27" fmla="*/ 0 h 263"/>
                <a:gd name="T28" fmla="*/ 0 w 210"/>
                <a:gd name="T29" fmla="*/ 0 h 263"/>
                <a:gd name="T30" fmla="*/ 0 w 210"/>
                <a:gd name="T31" fmla="*/ 0 h 263"/>
                <a:gd name="T32" fmla="*/ 0 w 210"/>
                <a:gd name="T33" fmla="*/ 0 h 263"/>
                <a:gd name="T34" fmla="*/ 0 w 210"/>
                <a:gd name="T35" fmla="*/ 0 h 263"/>
                <a:gd name="T36" fmla="*/ 0 w 210"/>
                <a:gd name="T37" fmla="*/ 0 h 263"/>
                <a:gd name="T38" fmla="*/ 0 w 210"/>
                <a:gd name="T39" fmla="*/ 0 h 263"/>
                <a:gd name="T40" fmla="*/ 0 w 210"/>
                <a:gd name="T41" fmla="*/ 0 h 263"/>
                <a:gd name="T42" fmla="*/ 0 w 210"/>
                <a:gd name="T43" fmla="*/ 0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0"/>
                <a:gd name="T67" fmla="*/ 0 h 263"/>
                <a:gd name="T68" fmla="*/ 210 w 210"/>
                <a:gd name="T69" fmla="*/ 263 h 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FF0040"/>
            </a:solidFill>
            <a:ln w="12700" cap="rnd">
              <a:solidFill>
                <a:srgbClr val="000000"/>
              </a:solidFill>
              <a:round/>
              <a:headEnd/>
              <a:tailEnd/>
            </a:ln>
          </p:spPr>
          <p:txBody>
            <a:bodyPr/>
            <a:lstStyle/>
            <a:p>
              <a:endParaRPr lang="fr-FR" dirty="0"/>
            </a:p>
          </p:txBody>
        </p:sp>
        <p:sp>
          <p:nvSpPr>
            <p:cNvPr id="8699" name="AutoShape 507"/>
            <p:cNvSpPr>
              <a:spLocks/>
            </p:cNvSpPr>
            <p:nvPr/>
          </p:nvSpPr>
          <p:spPr bwMode="auto">
            <a:xfrm>
              <a:off x="3637" y="1515"/>
              <a:ext cx="138" cy="127"/>
            </a:xfrm>
            <a:custGeom>
              <a:avLst/>
              <a:gdLst>
                <a:gd name="T0" fmla="*/ 0 w 299"/>
                <a:gd name="T1" fmla="*/ 0 h 293"/>
                <a:gd name="T2" fmla="*/ 0 w 299"/>
                <a:gd name="T3" fmla="*/ 0 h 293"/>
                <a:gd name="T4" fmla="*/ 0 w 299"/>
                <a:gd name="T5" fmla="*/ 0 h 293"/>
                <a:gd name="T6" fmla="*/ 0 w 299"/>
                <a:gd name="T7" fmla="*/ 0 h 293"/>
                <a:gd name="T8" fmla="*/ 0 w 299"/>
                <a:gd name="T9" fmla="*/ 0 h 293"/>
                <a:gd name="T10" fmla="*/ 0 w 299"/>
                <a:gd name="T11" fmla="*/ 0 h 293"/>
                <a:gd name="T12" fmla="*/ 0 w 299"/>
                <a:gd name="T13" fmla="*/ 0 h 293"/>
                <a:gd name="T14" fmla="*/ 0 w 299"/>
                <a:gd name="T15" fmla="*/ 0 h 293"/>
                <a:gd name="T16" fmla="*/ 0 w 299"/>
                <a:gd name="T17" fmla="*/ 0 h 293"/>
                <a:gd name="T18" fmla="*/ 0 w 299"/>
                <a:gd name="T19" fmla="*/ 0 h 293"/>
                <a:gd name="T20" fmla="*/ 0 w 299"/>
                <a:gd name="T21" fmla="*/ 0 h 293"/>
                <a:gd name="T22" fmla="*/ 0 w 299"/>
                <a:gd name="T23" fmla="*/ 0 h 293"/>
                <a:gd name="T24" fmla="*/ 0 w 299"/>
                <a:gd name="T25" fmla="*/ 0 h 293"/>
                <a:gd name="T26" fmla="*/ 0 w 299"/>
                <a:gd name="T27" fmla="*/ 0 h 293"/>
                <a:gd name="T28" fmla="*/ 0 w 299"/>
                <a:gd name="T29" fmla="*/ 0 h 293"/>
                <a:gd name="T30" fmla="*/ 0 w 299"/>
                <a:gd name="T31" fmla="*/ 0 h 293"/>
                <a:gd name="T32" fmla="*/ 0 w 299"/>
                <a:gd name="T33" fmla="*/ 0 h 293"/>
                <a:gd name="T34" fmla="*/ 0 w 299"/>
                <a:gd name="T35" fmla="*/ 0 h 293"/>
                <a:gd name="T36" fmla="*/ 0 w 299"/>
                <a:gd name="T37" fmla="*/ 0 h 293"/>
                <a:gd name="T38" fmla="*/ 0 w 299"/>
                <a:gd name="T39" fmla="*/ 0 h 293"/>
                <a:gd name="T40" fmla="*/ 0 w 299"/>
                <a:gd name="T41" fmla="*/ 0 h 293"/>
                <a:gd name="T42" fmla="*/ 0 w 299"/>
                <a:gd name="T43" fmla="*/ 0 h 293"/>
                <a:gd name="T44" fmla="*/ 0 w 299"/>
                <a:gd name="T45" fmla="*/ 0 h 293"/>
                <a:gd name="T46" fmla="*/ 0 w 299"/>
                <a:gd name="T47" fmla="*/ 0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9"/>
                <a:gd name="T73" fmla="*/ 0 h 293"/>
                <a:gd name="T74" fmla="*/ 299 w 299"/>
                <a:gd name="T75" fmla="*/ 293 h 2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FF0040"/>
            </a:solidFill>
            <a:ln w="12700" cap="rnd">
              <a:solidFill>
                <a:srgbClr val="000000"/>
              </a:solidFill>
              <a:round/>
              <a:headEnd/>
              <a:tailEnd/>
            </a:ln>
          </p:spPr>
          <p:txBody>
            <a:bodyPr/>
            <a:lstStyle/>
            <a:p>
              <a:endParaRPr lang="fr-FR" dirty="0"/>
            </a:p>
          </p:txBody>
        </p:sp>
        <p:sp>
          <p:nvSpPr>
            <p:cNvPr id="8700" name="AutoShape 508"/>
            <p:cNvSpPr>
              <a:spLocks/>
            </p:cNvSpPr>
            <p:nvPr/>
          </p:nvSpPr>
          <p:spPr bwMode="auto">
            <a:xfrm>
              <a:off x="3691" y="1602"/>
              <a:ext cx="63" cy="54"/>
            </a:xfrm>
            <a:custGeom>
              <a:avLst/>
              <a:gdLst>
                <a:gd name="T0" fmla="*/ 0 w 136"/>
                <a:gd name="T1" fmla="*/ 0 h 124"/>
                <a:gd name="T2" fmla="*/ 0 w 136"/>
                <a:gd name="T3" fmla="*/ 0 h 124"/>
                <a:gd name="T4" fmla="*/ 0 w 136"/>
                <a:gd name="T5" fmla="*/ 0 h 124"/>
                <a:gd name="T6" fmla="*/ 0 w 136"/>
                <a:gd name="T7" fmla="*/ 0 h 124"/>
                <a:gd name="T8" fmla="*/ 0 w 136"/>
                <a:gd name="T9" fmla="*/ 0 h 124"/>
                <a:gd name="T10" fmla="*/ 0 w 136"/>
                <a:gd name="T11" fmla="*/ 0 h 124"/>
                <a:gd name="T12" fmla="*/ 0 w 136"/>
                <a:gd name="T13" fmla="*/ 0 h 124"/>
                <a:gd name="T14" fmla="*/ 0 w 136"/>
                <a:gd name="T15" fmla="*/ 0 h 124"/>
                <a:gd name="T16" fmla="*/ 0 w 136"/>
                <a:gd name="T17" fmla="*/ 0 h 124"/>
                <a:gd name="T18" fmla="*/ 0 w 136"/>
                <a:gd name="T19" fmla="*/ 0 h 124"/>
                <a:gd name="T20" fmla="*/ 0 w 136"/>
                <a:gd name="T21" fmla="*/ 0 h 124"/>
                <a:gd name="T22" fmla="*/ 0 w 136"/>
                <a:gd name="T23" fmla="*/ 0 h 124"/>
                <a:gd name="T24" fmla="*/ 0 w 136"/>
                <a:gd name="T25" fmla="*/ 0 h 124"/>
                <a:gd name="T26" fmla="*/ 0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24"/>
                <a:gd name="T44" fmla="*/ 136 w 136"/>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FF0040"/>
            </a:solidFill>
            <a:ln w="12700" cap="rnd">
              <a:solidFill>
                <a:srgbClr val="000000"/>
              </a:solidFill>
              <a:round/>
              <a:headEnd/>
              <a:tailEnd/>
            </a:ln>
          </p:spPr>
          <p:txBody>
            <a:bodyPr/>
            <a:lstStyle/>
            <a:p>
              <a:endParaRPr lang="fr-FR" dirty="0"/>
            </a:p>
          </p:txBody>
        </p:sp>
        <p:sp>
          <p:nvSpPr>
            <p:cNvPr id="8701" name="AutoShape 509"/>
            <p:cNvSpPr>
              <a:spLocks/>
            </p:cNvSpPr>
            <p:nvPr/>
          </p:nvSpPr>
          <p:spPr bwMode="auto">
            <a:xfrm>
              <a:off x="3283" y="1681"/>
              <a:ext cx="29" cy="27"/>
            </a:xfrm>
            <a:custGeom>
              <a:avLst/>
              <a:gdLst>
                <a:gd name="T0" fmla="*/ 0 w 60"/>
                <a:gd name="T1" fmla="*/ 0 h 62"/>
                <a:gd name="T2" fmla="*/ 0 w 60"/>
                <a:gd name="T3" fmla="*/ 0 h 62"/>
                <a:gd name="T4" fmla="*/ 0 w 60"/>
                <a:gd name="T5" fmla="*/ 0 h 62"/>
                <a:gd name="T6" fmla="*/ 0 w 60"/>
                <a:gd name="T7" fmla="*/ 0 h 62"/>
                <a:gd name="T8" fmla="*/ 0 w 60"/>
                <a:gd name="T9" fmla="*/ 0 h 62"/>
                <a:gd name="T10" fmla="*/ 0 w 60"/>
                <a:gd name="T11" fmla="*/ 0 h 62"/>
                <a:gd name="T12" fmla="*/ 0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62"/>
                <a:gd name="T26" fmla="*/ 60 w 6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12700">
              <a:solidFill>
                <a:srgbClr val="000000"/>
              </a:solidFill>
              <a:round/>
              <a:headEnd/>
              <a:tailEnd/>
            </a:ln>
          </p:spPr>
          <p:txBody>
            <a:bodyPr wrap="none" anchor="ctr"/>
            <a:lstStyle/>
            <a:p>
              <a:endParaRPr lang="fr-FR" dirty="0"/>
            </a:p>
          </p:txBody>
        </p:sp>
        <p:sp>
          <p:nvSpPr>
            <p:cNvPr id="8702" name="AutoShape 510"/>
            <p:cNvSpPr>
              <a:spLocks/>
            </p:cNvSpPr>
            <p:nvPr/>
          </p:nvSpPr>
          <p:spPr bwMode="auto">
            <a:xfrm>
              <a:off x="3553" y="1602"/>
              <a:ext cx="9" cy="14"/>
            </a:xfrm>
            <a:custGeom>
              <a:avLst/>
              <a:gdLst>
                <a:gd name="T0" fmla="*/ 0 w 17"/>
                <a:gd name="T1" fmla="*/ 0 h 32"/>
                <a:gd name="T2" fmla="*/ 0 w 17"/>
                <a:gd name="T3" fmla="*/ 0 h 32"/>
                <a:gd name="T4" fmla="*/ 1 w 17"/>
                <a:gd name="T5" fmla="*/ 0 h 32"/>
                <a:gd name="T6" fmla="*/ 0 w 17"/>
                <a:gd name="T7" fmla="*/ 0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 name="T18" fmla="*/ 0 w 17"/>
                <a:gd name="T19" fmla="*/ 0 h 32"/>
                <a:gd name="T20" fmla="*/ 17 w 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 h="32">
                  <a:moveTo>
                    <a:pt x="0" y="0"/>
                  </a:moveTo>
                  <a:lnTo>
                    <a:pt x="0" y="16"/>
                  </a:lnTo>
                  <a:lnTo>
                    <a:pt x="16" y="16"/>
                  </a:lnTo>
                  <a:lnTo>
                    <a:pt x="0" y="31"/>
                  </a:lnTo>
                  <a:lnTo>
                    <a:pt x="0" y="16"/>
                  </a:lnTo>
                  <a:lnTo>
                    <a:pt x="0" y="0"/>
                  </a:lnTo>
                </a:path>
              </a:pathLst>
            </a:custGeom>
            <a:solidFill>
              <a:srgbClr val="FFFF00"/>
            </a:solidFill>
            <a:ln w="12700" cap="rnd">
              <a:solidFill>
                <a:srgbClr val="000000"/>
              </a:solidFill>
              <a:round/>
              <a:headEnd/>
              <a:tailEnd/>
            </a:ln>
          </p:spPr>
          <p:txBody>
            <a:bodyPr/>
            <a:lstStyle/>
            <a:p>
              <a:endParaRPr lang="fr-FR" dirty="0"/>
            </a:p>
          </p:txBody>
        </p:sp>
        <p:sp>
          <p:nvSpPr>
            <p:cNvPr id="8703" name="AutoShape 511"/>
            <p:cNvSpPr>
              <a:spLocks/>
            </p:cNvSpPr>
            <p:nvPr/>
          </p:nvSpPr>
          <p:spPr bwMode="auto">
            <a:xfrm>
              <a:off x="3981" y="1748"/>
              <a:ext cx="16" cy="14"/>
            </a:xfrm>
            <a:custGeom>
              <a:avLst/>
              <a:gdLst>
                <a:gd name="T0" fmla="*/ 0 w 32"/>
                <a:gd name="T1" fmla="*/ 0 h 32"/>
                <a:gd name="T2" fmla="*/ 0 w 32"/>
                <a:gd name="T3" fmla="*/ 0 h 32"/>
                <a:gd name="T4" fmla="*/ 1 w 32"/>
                <a:gd name="T5" fmla="*/ 0 h 32"/>
                <a:gd name="T6" fmla="*/ 1 w 32"/>
                <a:gd name="T7" fmla="*/ 0 h 32"/>
                <a:gd name="T8" fmla="*/ 1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lnTo>
                    <a:pt x="0" y="31"/>
                  </a:lnTo>
                  <a:lnTo>
                    <a:pt x="16" y="31"/>
                  </a:lnTo>
                  <a:lnTo>
                    <a:pt x="31" y="16"/>
                  </a:lnTo>
                  <a:lnTo>
                    <a:pt x="16" y="0"/>
                  </a:lnTo>
                  <a:lnTo>
                    <a:pt x="0" y="16"/>
                  </a:lnTo>
                </a:path>
              </a:pathLst>
            </a:custGeom>
            <a:solidFill>
              <a:srgbClr val="FF0040"/>
            </a:solidFill>
            <a:ln w="12700" cap="rnd">
              <a:solidFill>
                <a:srgbClr val="000000"/>
              </a:solidFill>
              <a:round/>
              <a:headEnd/>
              <a:tailEnd/>
            </a:ln>
          </p:spPr>
          <p:txBody>
            <a:bodyPr/>
            <a:lstStyle/>
            <a:p>
              <a:endParaRPr lang="fr-FR" dirty="0"/>
            </a:p>
          </p:txBody>
        </p:sp>
        <p:sp>
          <p:nvSpPr>
            <p:cNvPr id="8704" name="AutoShape 512"/>
            <p:cNvSpPr>
              <a:spLocks/>
            </p:cNvSpPr>
            <p:nvPr/>
          </p:nvSpPr>
          <p:spPr bwMode="auto">
            <a:xfrm>
              <a:off x="3913" y="1794"/>
              <a:ext cx="97" cy="87"/>
            </a:xfrm>
            <a:custGeom>
              <a:avLst/>
              <a:gdLst>
                <a:gd name="T0" fmla="*/ 0 w 209"/>
                <a:gd name="T1" fmla="*/ 0 h 202"/>
                <a:gd name="T2" fmla="*/ 0 w 209"/>
                <a:gd name="T3" fmla="*/ 0 h 202"/>
                <a:gd name="T4" fmla="*/ 0 w 209"/>
                <a:gd name="T5" fmla="*/ 0 h 202"/>
                <a:gd name="T6" fmla="*/ 0 w 209"/>
                <a:gd name="T7" fmla="*/ 0 h 202"/>
                <a:gd name="T8" fmla="*/ 0 w 209"/>
                <a:gd name="T9" fmla="*/ 0 h 202"/>
                <a:gd name="T10" fmla="*/ 0 w 209"/>
                <a:gd name="T11" fmla="*/ 0 h 202"/>
                <a:gd name="T12" fmla="*/ 0 w 209"/>
                <a:gd name="T13" fmla="*/ 0 h 202"/>
                <a:gd name="T14" fmla="*/ 0 w 209"/>
                <a:gd name="T15" fmla="*/ 0 h 202"/>
                <a:gd name="T16" fmla="*/ 0 w 209"/>
                <a:gd name="T17" fmla="*/ 0 h 202"/>
                <a:gd name="T18" fmla="*/ 0 w 209"/>
                <a:gd name="T19" fmla="*/ 0 h 202"/>
                <a:gd name="T20" fmla="*/ 0 w 209"/>
                <a:gd name="T21" fmla="*/ 0 h 202"/>
                <a:gd name="T22" fmla="*/ 0 w 209"/>
                <a:gd name="T23" fmla="*/ 0 h 202"/>
                <a:gd name="T24" fmla="*/ 0 w 209"/>
                <a:gd name="T25" fmla="*/ 0 h 202"/>
                <a:gd name="T26" fmla="*/ 0 w 209"/>
                <a:gd name="T27" fmla="*/ 0 h 202"/>
                <a:gd name="T28" fmla="*/ 0 w 209"/>
                <a:gd name="T29" fmla="*/ 0 h 202"/>
                <a:gd name="T30" fmla="*/ 0 w 209"/>
                <a:gd name="T31" fmla="*/ 0 h 202"/>
                <a:gd name="T32" fmla="*/ 0 w 209"/>
                <a:gd name="T33" fmla="*/ 0 h 202"/>
                <a:gd name="T34" fmla="*/ 0 w 209"/>
                <a:gd name="T35" fmla="*/ 0 h 202"/>
                <a:gd name="T36" fmla="*/ 0 w 209"/>
                <a:gd name="T37" fmla="*/ 0 h 202"/>
                <a:gd name="T38" fmla="*/ 0 w 209"/>
                <a:gd name="T39" fmla="*/ 0 h 202"/>
                <a:gd name="T40" fmla="*/ 0 w 209"/>
                <a:gd name="T41" fmla="*/ 0 h 202"/>
                <a:gd name="T42" fmla="*/ 0 w 209"/>
                <a:gd name="T43" fmla="*/ 0 h 202"/>
                <a:gd name="T44" fmla="*/ 0 w 209"/>
                <a:gd name="T45" fmla="*/ 0 h 202"/>
                <a:gd name="T46" fmla="*/ 0 w 209"/>
                <a:gd name="T47" fmla="*/ 0 h 202"/>
                <a:gd name="T48" fmla="*/ 0 w 209"/>
                <a:gd name="T49" fmla="*/ 0 h 202"/>
                <a:gd name="T50" fmla="*/ 0 w 209"/>
                <a:gd name="T51" fmla="*/ 0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9"/>
                <a:gd name="T79" fmla="*/ 0 h 202"/>
                <a:gd name="T80" fmla="*/ 209 w 209"/>
                <a:gd name="T81" fmla="*/ 202 h 2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FF0040"/>
            </a:solidFill>
            <a:ln w="12700" cap="rnd">
              <a:solidFill>
                <a:srgbClr val="000000"/>
              </a:solidFill>
              <a:round/>
              <a:headEnd/>
              <a:tailEnd/>
            </a:ln>
          </p:spPr>
          <p:txBody>
            <a:bodyPr/>
            <a:lstStyle/>
            <a:p>
              <a:endParaRPr lang="fr-FR" dirty="0"/>
            </a:p>
          </p:txBody>
        </p:sp>
        <p:sp>
          <p:nvSpPr>
            <p:cNvPr id="8705" name="AutoShape 513"/>
            <p:cNvSpPr>
              <a:spLocks/>
            </p:cNvSpPr>
            <p:nvPr/>
          </p:nvSpPr>
          <p:spPr bwMode="auto">
            <a:xfrm>
              <a:off x="3837" y="1775"/>
              <a:ext cx="97" cy="106"/>
            </a:xfrm>
            <a:custGeom>
              <a:avLst/>
              <a:gdLst>
                <a:gd name="T0" fmla="*/ 0 w 209"/>
                <a:gd name="T1" fmla="*/ 0 h 248"/>
                <a:gd name="T2" fmla="*/ 0 w 209"/>
                <a:gd name="T3" fmla="*/ 0 h 248"/>
                <a:gd name="T4" fmla="*/ 0 w 209"/>
                <a:gd name="T5" fmla="*/ 0 h 248"/>
                <a:gd name="T6" fmla="*/ 0 w 209"/>
                <a:gd name="T7" fmla="*/ 0 h 248"/>
                <a:gd name="T8" fmla="*/ 0 w 209"/>
                <a:gd name="T9" fmla="*/ 0 h 248"/>
                <a:gd name="T10" fmla="*/ 0 w 209"/>
                <a:gd name="T11" fmla="*/ 0 h 248"/>
                <a:gd name="T12" fmla="*/ 0 w 209"/>
                <a:gd name="T13" fmla="*/ 0 h 248"/>
                <a:gd name="T14" fmla="*/ 0 w 209"/>
                <a:gd name="T15" fmla="*/ 0 h 248"/>
                <a:gd name="T16" fmla="*/ 0 w 209"/>
                <a:gd name="T17" fmla="*/ 0 h 248"/>
                <a:gd name="T18" fmla="*/ 0 w 209"/>
                <a:gd name="T19" fmla="*/ 0 h 248"/>
                <a:gd name="T20" fmla="*/ 0 w 209"/>
                <a:gd name="T21" fmla="*/ 0 h 248"/>
                <a:gd name="T22" fmla="*/ 0 w 209"/>
                <a:gd name="T23" fmla="*/ 0 h 248"/>
                <a:gd name="T24" fmla="*/ 0 w 209"/>
                <a:gd name="T25" fmla="*/ 0 h 248"/>
                <a:gd name="T26" fmla="*/ 0 w 209"/>
                <a:gd name="T27" fmla="*/ 0 h 248"/>
                <a:gd name="T28" fmla="*/ 0 w 209"/>
                <a:gd name="T29" fmla="*/ 0 h 248"/>
                <a:gd name="T30" fmla="*/ 0 w 209"/>
                <a:gd name="T31" fmla="*/ 0 h 248"/>
                <a:gd name="T32" fmla="*/ 0 w 209"/>
                <a:gd name="T33" fmla="*/ 0 h 248"/>
                <a:gd name="T34" fmla="*/ 0 w 209"/>
                <a:gd name="T35" fmla="*/ 0 h 248"/>
                <a:gd name="T36" fmla="*/ 0 w 209"/>
                <a:gd name="T37" fmla="*/ 0 h 248"/>
                <a:gd name="T38" fmla="*/ 0 w 209"/>
                <a:gd name="T39" fmla="*/ 0 h 248"/>
                <a:gd name="T40" fmla="*/ 0 w 209"/>
                <a:gd name="T41" fmla="*/ 0 h 248"/>
                <a:gd name="T42" fmla="*/ 0 w 209"/>
                <a:gd name="T43" fmla="*/ 0 h 248"/>
                <a:gd name="T44" fmla="*/ 0 w 209"/>
                <a:gd name="T45" fmla="*/ 0 h 248"/>
                <a:gd name="T46" fmla="*/ 0 w 209"/>
                <a:gd name="T47" fmla="*/ 0 h 248"/>
                <a:gd name="T48" fmla="*/ 0 w 209"/>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
                <a:gd name="T76" fmla="*/ 0 h 248"/>
                <a:gd name="T77" fmla="*/ 209 w 209"/>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FF0040"/>
            </a:solidFill>
            <a:ln w="12700" cap="rnd">
              <a:solidFill>
                <a:srgbClr val="000000"/>
              </a:solidFill>
              <a:round/>
              <a:headEnd/>
              <a:tailEnd/>
            </a:ln>
          </p:spPr>
          <p:txBody>
            <a:bodyPr/>
            <a:lstStyle/>
            <a:p>
              <a:endParaRPr lang="fr-FR" dirty="0"/>
            </a:p>
          </p:txBody>
        </p:sp>
        <p:sp>
          <p:nvSpPr>
            <p:cNvPr id="8706" name="AutoShape 514"/>
            <p:cNvSpPr>
              <a:spLocks/>
            </p:cNvSpPr>
            <p:nvPr/>
          </p:nvSpPr>
          <p:spPr bwMode="auto">
            <a:xfrm>
              <a:off x="4002" y="1807"/>
              <a:ext cx="30" cy="74"/>
            </a:xfrm>
            <a:custGeom>
              <a:avLst/>
              <a:gdLst>
                <a:gd name="T0" fmla="*/ 0 w 62"/>
                <a:gd name="T1" fmla="*/ 0 h 171"/>
                <a:gd name="T2" fmla="*/ 0 w 62"/>
                <a:gd name="T3" fmla="*/ 0 h 171"/>
                <a:gd name="T4" fmla="*/ 0 w 62"/>
                <a:gd name="T5" fmla="*/ 0 h 171"/>
                <a:gd name="T6" fmla="*/ 0 w 62"/>
                <a:gd name="T7" fmla="*/ 0 h 171"/>
                <a:gd name="T8" fmla="*/ 0 w 62"/>
                <a:gd name="T9" fmla="*/ 0 h 171"/>
                <a:gd name="T10" fmla="*/ 0 w 62"/>
                <a:gd name="T11" fmla="*/ 0 h 171"/>
                <a:gd name="T12" fmla="*/ 0 w 62"/>
                <a:gd name="T13" fmla="*/ 0 h 171"/>
                <a:gd name="T14" fmla="*/ 0 w 62"/>
                <a:gd name="T15" fmla="*/ 0 h 171"/>
                <a:gd name="T16" fmla="*/ 0 w 62"/>
                <a:gd name="T17" fmla="*/ 0 h 171"/>
                <a:gd name="T18" fmla="*/ 0 w 62"/>
                <a:gd name="T19" fmla="*/ 0 h 171"/>
                <a:gd name="T20" fmla="*/ 0 w 62"/>
                <a:gd name="T21" fmla="*/ 0 h 171"/>
                <a:gd name="T22" fmla="*/ 0 w 62"/>
                <a:gd name="T23" fmla="*/ 0 h 171"/>
                <a:gd name="T24" fmla="*/ 0 w 62"/>
                <a:gd name="T25" fmla="*/ 0 h 171"/>
                <a:gd name="T26" fmla="*/ 0 w 62"/>
                <a:gd name="T27" fmla="*/ 0 h 171"/>
                <a:gd name="T28" fmla="*/ 0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171"/>
                <a:gd name="T50" fmla="*/ 62 w 62"/>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FF0040"/>
            </a:solidFill>
            <a:ln w="12700" cap="rnd">
              <a:solidFill>
                <a:srgbClr val="000000"/>
              </a:solidFill>
              <a:round/>
              <a:headEnd/>
              <a:tailEnd/>
            </a:ln>
          </p:spPr>
          <p:txBody>
            <a:bodyPr/>
            <a:lstStyle/>
            <a:p>
              <a:endParaRPr lang="fr-FR" dirty="0"/>
            </a:p>
          </p:txBody>
        </p:sp>
        <p:sp>
          <p:nvSpPr>
            <p:cNvPr id="8707" name="AutoShape 515"/>
            <p:cNvSpPr>
              <a:spLocks/>
            </p:cNvSpPr>
            <p:nvPr/>
          </p:nvSpPr>
          <p:spPr bwMode="auto">
            <a:xfrm>
              <a:off x="3837" y="1688"/>
              <a:ext cx="160" cy="154"/>
            </a:xfrm>
            <a:custGeom>
              <a:avLst/>
              <a:gdLst>
                <a:gd name="T0" fmla="*/ 0 w 344"/>
                <a:gd name="T1" fmla="*/ 0 h 354"/>
                <a:gd name="T2" fmla="*/ 0 w 344"/>
                <a:gd name="T3" fmla="*/ 0 h 354"/>
                <a:gd name="T4" fmla="*/ 0 w 344"/>
                <a:gd name="T5" fmla="*/ 0 h 354"/>
                <a:gd name="T6" fmla="*/ 0 w 344"/>
                <a:gd name="T7" fmla="*/ 0 h 354"/>
                <a:gd name="T8" fmla="*/ 0 w 344"/>
                <a:gd name="T9" fmla="*/ 0 h 354"/>
                <a:gd name="T10" fmla="*/ 0 w 344"/>
                <a:gd name="T11" fmla="*/ 0 h 354"/>
                <a:gd name="T12" fmla="*/ 0 w 344"/>
                <a:gd name="T13" fmla="*/ 0 h 354"/>
                <a:gd name="T14" fmla="*/ 0 w 344"/>
                <a:gd name="T15" fmla="*/ 0 h 354"/>
                <a:gd name="T16" fmla="*/ 0 w 344"/>
                <a:gd name="T17" fmla="*/ 0 h 354"/>
                <a:gd name="T18" fmla="*/ 0 w 344"/>
                <a:gd name="T19" fmla="*/ 0 h 354"/>
                <a:gd name="T20" fmla="*/ 0 w 344"/>
                <a:gd name="T21" fmla="*/ 0 h 354"/>
                <a:gd name="T22" fmla="*/ 0 w 344"/>
                <a:gd name="T23" fmla="*/ 0 h 354"/>
                <a:gd name="T24" fmla="*/ 0 w 344"/>
                <a:gd name="T25" fmla="*/ 0 h 354"/>
                <a:gd name="T26" fmla="*/ 0 w 344"/>
                <a:gd name="T27" fmla="*/ 0 h 354"/>
                <a:gd name="T28" fmla="*/ 0 w 344"/>
                <a:gd name="T29" fmla="*/ 0 h 354"/>
                <a:gd name="T30" fmla="*/ 0 w 344"/>
                <a:gd name="T31" fmla="*/ 0 h 354"/>
                <a:gd name="T32" fmla="*/ 0 w 344"/>
                <a:gd name="T33" fmla="*/ 0 h 354"/>
                <a:gd name="T34" fmla="*/ 0 w 344"/>
                <a:gd name="T35" fmla="*/ 0 h 354"/>
                <a:gd name="T36" fmla="*/ 0 w 344"/>
                <a:gd name="T37" fmla="*/ 0 h 354"/>
                <a:gd name="T38" fmla="*/ 0 w 344"/>
                <a:gd name="T39" fmla="*/ 0 h 354"/>
                <a:gd name="T40" fmla="*/ 0 w 344"/>
                <a:gd name="T41" fmla="*/ 0 h 354"/>
                <a:gd name="T42" fmla="*/ 0 w 344"/>
                <a:gd name="T43" fmla="*/ 0 h 354"/>
                <a:gd name="T44" fmla="*/ 0 w 344"/>
                <a:gd name="T45" fmla="*/ 0 h 354"/>
                <a:gd name="T46" fmla="*/ 0 w 344"/>
                <a:gd name="T47" fmla="*/ 0 h 354"/>
                <a:gd name="T48" fmla="*/ 0 w 344"/>
                <a:gd name="T49" fmla="*/ 0 h 354"/>
                <a:gd name="T50" fmla="*/ 0 w 344"/>
                <a:gd name="T51" fmla="*/ 0 h 354"/>
                <a:gd name="T52" fmla="*/ 0 w 344"/>
                <a:gd name="T53" fmla="*/ 0 h 354"/>
                <a:gd name="T54" fmla="*/ 0 w 344"/>
                <a:gd name="T55" fmla="*/ 0 h 354"/>
                <a:gd name="T56" fmla="*/ 0 w 344"/>
                <a:gd name="T57" fmla="*/ 0 h 354"/>
                <a:gd name="T58" fmla="*/ 0 w 344"/>
                <a:gd name="T59" fmla="*/ 0 h 354"/>
                <a:gd name="T60" fmla="*/ 0 w 344"/>
                <a:gd name="T61" fmla="*/ 0 h 354"/>
                <a:gd name="T62" fmla="*/ 0 w 344"/>
                <a:gd name="T63" fmla="*/ 0 h 354"/>
                <a:gd name="T64" fmla="*/ 0 w 344"/>
                <a:gd name="T65" fmla="*/ 0 h 354"/>
                <a:gd name="T66" fmla="*/ 0 w 344"/>
                <a:gd name="T67" fmla="*/ 0 h 354"/>
                <a:gd name="T68" fmla="*/ 0 w 344"/>
                <a:gd name="T69" fmla="*/ 0 h 354"/>
                <a:gd name="T70" fmla="*/ 0 w 344"/>
                <a:gd name="T71" fmla="*/ 0 h 354"/>
                <a:gd name="T72" fmla="*/ 0 w 344"/>
                <a:gd name="T73" fmla="*/ 0 h 354"/>
                <a:gd name="T74" fmla="*/ 0 w 344"/>
                <a:gd name="T75" fmla="*/ 0 h 354"/>
                <a:gd name="T76" fmla="*/ 0 w 344"/>
                <a:gd name="T77" fmla="*/ 0 h 354"/>
                <a:gd name="T78" fmla="*/ 0 w 344"/>
                <a:gd name="T79" fmla="*/ 0 h 354"/>
                <a:gd name="T80" fmla="*/ 0 w 344"/>
                <a:gd name="T81" fmla="*/ 0 h 354"/>
                <a:gd name="T82" fmla="*/ 0 w 344"/>
                <a:gd name="T83" fmla="*/ 0 h 354"/>
                <a:gd name="T84" fmla="*/ 0 w 344"/>
                <a:gd name="T85" fmla="*/ 0 h 354"/>
                <a:gd name="T86" fmla="*/ 0 w 344"/>
                <a:gd name="T87" fmla="*/ 0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354"/>
                <a:gd name="T134" fmla="*/ 344 w 344"/>
                <a:gd name="T135" fmla="*/ 354 h 3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FF0040"/>
            </a:solidFill>
            <a:ln w="12700" cap="rnd">
              <a:solidFill>
                <a:srgbClr val="000000"/>
              </a:solidFill>
              <a:round/>
              <a:headEnd/>
              <a:tailEnd/>
            </a:ln>
          </p:spPr>
          <p:txBody>
            <a:bodyPr/>
            <a:lstStyle/>
            <a:p>
              <a:endParaRPr lang="fr-FR" dirty="0"/>
            </a:p>
          </p:txBody>
        </p:sp>
        <p:sp>
          <p:nvSpPr>
            <p:cNvPr id="8708" name="AutoShape 516"/>
            <p:cNvSpPr>
              <a:spLocks/>
            </p:cNvSpPr>
            <p:nvPr/>
          </p:nvSpPr>
          <p:spPr bwMode="auto">
            <a:xfrm>
              <a:off x="3837" y="1768"/>
              <a:ext cx="8" cy="8"/>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FF0040"/>
            </a:solidFill>
            <a:ln w="12700" cap="rnd">
              <a:solidFill>
                <a:srgbClr val="000000"/>
              </a:solidFill>
              <a:round/>
              <a:headEnd/>
              <a:tailEnd/>
            </a:ln>
          </p:spPr>
          <p:txBody>
            <a:bodyPr/>
            <a:lstStyle/>
            <a:p>
              <a:endParaRPr lang="fr-FR" dirty="0"/>
            </a:p>
          </p:txBody>
        </p:sp>
        <p:sp>
          <p:nvSpPr>
            <p:cNvPr id="8709" name="AutoShape 517"/>
            <p:cNvSpPr>
              <a:spLocks/>
            </p:cNvSpPr>
            <p:nvPr/>
          </p:nvSpPr>
          <p:spPr bwMode="auto">
            <a:xfrm>
              <a:off x="3124" y="1681"/>
              <a:ext cx="326" cy="340"/>
            </a:xfrm>
            <a:custGeom>
              <a:avLst/>
              <a:gdLst>
                <a:gd name="T0" fmla="*/ 0 w 702"/>
                <a:gd name="T1" fmla="*/ 0 h 784"/>
                <a:gd name="T2" fmla="*/ 0 w 702"/>
                <a:gd name="T3" fmla="*/ 0 h 784"/>
                <a:gd name="T4" fmla="*/ 0 w 702"/>
                <a:gd name="T5" fmla="*/ 0 h 784"/>
                <a:gd name="T6" fmla="*/ 0 w 702"/>
                <a:gd name="T7" fmla="*/ 0 h 784"/>
                <a:gd name="T8" fmla="*/ 0 w 702"/>
                <a:gd name="T9" fmla="*/ 0 h 784"/>
                <a:gd name="T10" fmla="*/ 0 w 702"/>
                <a:gd name="T11" fmla="*/ 0 h 784"/>
                <a:gd name="T12" fmla="*/ 0 w 702"/>
                <a:gd name="T13" fmla="*/ 0 h 784"/>
                <a:gd name="T14" fmla="*/ 0 w 702"/>
                <a:gd name="T15" fmla="*/ 0 h 784"/>
                <a:gd name="T16" fmla="*/ 0 w 702"/>
                <a:gd name="T17" fmla="*/ 0 h 784"/>
                <a:gd name="T18" fmla="*/ 0 w 702"/>
                <a:gd name="T19" fmla="*/ 0 h 784"/>
                <a:gd name="T20" fmla="*/ 0 w 702"/>
                <a:gd name="T21" fmla="*/ 0 h 784"/>
                <a:gd name="T22" fmla="*/ 0 w 702"/>
                <a:gd name="T23" fmla="*/ 0 h 784"/>
                <a:gd name="T24" fmla="*/ 0 w 702"/>
                <a:gd name="T25" fmla="*/ 0 h 784"/>
                <a:gd name="T26" fmla="*/ 0 w 702"/>
                <a:gd name="T27" fmla="*/ 0 h 784"/>
                <a:gd name="T28" fmla="*/ 0 w 702"/>
                <a:gd name="T29" fmla="*/ 0 h 784"/>
                <a:gd name="T30" fmla="*/ 0 w 702"/>
                <a:gd name="T31" fmla="*/ 0 h 784"/>
                <a:gd name="T32" fmla="*/ 0 w 702"/>
                <a:gd name="T33" fmla="*/ 0 h 784"/>
                <a:gd name="T34" fmla="*/ 0 w 702"/>
                <a:gd name="T35" fmla="*/ 0 h 784"/>
                <a:gd name="T36" fmla="*/ 0 w 702"/>
                <a:gd name="T37" fmla="*/ 0 h 784"/>
                <a:gd name="T38" fmla="*/ 0 w 702"/>
                <a:gd name="T39" fmla="*/ 0 h 784"/>
                <a:gd name="T40" fmla="*/ 0 w 702"/>
                <a:gd name="T41" fmla="*/ 0 h 784"/>
                <a:gd name="T42" fmla="*/ 0 w 702"/>
                <a:gd name="T43" fmla="*/ 0 h 784"/>
                <a:gd name="T44" fmla="*/ 0 w 702"/>
                <a:gd name="T45" fmla="*/ 0 h 784"/>
                <a:gd name="T46" fmla="*/ 0 w 702"/>
                <a:gd name="T47" fmla="*/ 0 h 784"/>
                <a:gd name="T48" fmla="*/ 0 w 702"/>
                <a:gd name="T49" fmla="*/ 0 h 784"/>
                <a:gd name="T50" fmla="*/ 0 w 702"/>
                <a:gd name="T51" fmla="*/ 0 h 784"/>
                <a:gd name="T52" fmla="*/ 0 w 702"/>
                <a:gd name="T53" fmla="*/ 0 h 784"/>
                <a:gd name="T54" fmla="*/ 0 w 702"/>
                <a:gd name="T55" fmla="*/ 0 h 784"/>
                <a:gd name="T56" fmla="*/ 0 w 702"/>
                <a:gd name="T57" fmla="*/ 0 h 784"/>
                <a:gd name="T58" fmla="*/ 0 w 702"/>
                <a:gd name="T59" fmla="*/ 0 h 784"/>
                <a:gd name="T60" fmla="*/ 0 w 702"/>
                <a:gd name="T61" fmla="*/ 0 h 784"/>
                <a:gd name="T62" fmla="*/ 0 w 702"/>
                <a:gd name="T63" fmla="*/ 0 h 784"/>
                <a:gd name="T64" fmla="*/ 0 w 702"/>
                <a:gd name="T65" fmla="*/ 0 h 784"/>
                <a:gd name="T66" fmla="*/ 0 w 702"/>
                <a:gd name="T67" fmla="*/ 0 h 784"/>
                <a:gd name="T68" fmla="*/ 0 w 702"/>
                <a:gd name="T69" fmla="*/ 0 h 784"/>
                <a:gd name="T70" fmla="*/ 0 w 702"/>
                <a:gd name="T71" fmla="*/ 0 h 784"/>
                <a:gd name="T72" fmla="*/ 0 w 702"/>
                <a:gd name="T73" fmla="*/ 0 h 784"/>
                <a:gd name="T74" fmla="*/ 0 w 702"/>
                <a:gd name="T75" fmla="*/ 0 h 784"/>
                <a:gd name="T76" fmla="*/ 0 w 702"/>
                <a:gd name="T77" fmla="*/ 0 h 784"/>
                <a:gd name="T78" fmla="*/ 0 w 702"/>
                <a:gd name="T79" fmla="*/ 0 h 784"/>
                <a:gd name="T80" fmla="*/ 0 w 702"/>
                <a:gd name="T81" fmla="*/ 0 h 784"/>
                <a:gd name="T82" fmla="*/ 0 w 702"/>
                <a:gd name="T83" fmla="*/ 0 h 784"/>
                <a:gd name="T84" fmla="*/ 0 w 702"/>
                <a:gd name="T85" fmla="*/ 0 h 784"/>
                <a:gd name="T86" fmla="*/ 0 w 702"/>
                <a:gd name="T87" fmla="*/ 0 h 784"/>
                <a:gd name="T88" fmla="*/ 0 w 702"/>
                <a:gd name="T89" fmla="*/ 0 h 784"/>
                <a:gd name="T90" fmla="*/ 0 w 702"/>
                <a:gd name="T91" fmla="*/ 0 h 784"/>
                <a:gd name="T92" fmla="*/ 0 w 702"/>
                <a:gd name="T93" fmla="*/ 0 h 784"/>
                <a:gd name="T94" fmla="*/ 0 w 70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84"/>
                <a:gd name="T146" fmla="*/ 702 w 702"/>
                <a:gd name="T147" fmla="*/ 784 h 7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FF0040"/>
            </a:solidFill>
            <a:ln w="12700" cap="rnd">
              <a:solidFill>
                <a:srgbClr val="000000"/>
              </a:solidFill>
              <a:round/>
              <a:headEnd/>
              <a:tailEnd/>
            </a:ln>
          </p:spPr>
          <p:txBody>
            <a:bodyPr/>
            <a:lstStyle/>
            <a:p>
              <a:endParaRPr lang="fr-FR" dirty="0"/>
            </a:p>
          </p:txBody>
        </p:sp>
        <p:sp>
          <p:nvSpPr>
            <p:cNvPr id="8710" name="AutoShape 518"/>
            <p:cNvSpPr>
              <a:spLocks/>
            </p:cNvSpPr>
            <p:nvPr/>
          </p:nvSpPr>
          <p:spPr bwMode="auto">
            <a:xfrm>
              <a:off x="3318" y="1722"/>
              <a:ext cx="7" cy="8"/>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0" y="0"/>
                  </a:lnTo>
                  <a:lnTo>
                    <a:pt x="16" y="0"/>
                  </a:lnTo>
                </a:path>
              </a:pathLst>
            </a:custGeom>
            <a:solidFill>
              <a:srgbClr val="FF0040"/>
            </a:solidFill>
            <a:ln w="12700" cap="rnd">
              <a:solidFill>
                <a:srgbClr val="000000"/>
              </a:solidFill>
              <a:round/>
              <a:headEnd/>
              <a:tailEnd/>
            </a:ln>
          </p:spPr>
          <p:txBody>
            <a:bodyPr/>
            <a:lstStyle/>
            <a:p>
              <a:endParaRPr lang="fr-FR" dirty="0"/>
            </a:p>
          </p:txBody>
        </p:sp>
        <p:sp>
          <p:nvSpPr>
            <p:cNvPr id="8711" name="AutoShape 519"/>
            <p:cNvSpPr>
              <a:spLocks/>
            </p:cNvSpPr>
            <p:nvPr/>
          </p:nvSpPr>
          <p:spPr bwMode="auto">
            <a:xfrm>
              <a:off x="3981" y="1695"/>
              <a:ext cx="44" cy="47"/>
            </a:xfrm>
            <a:custGeom>
              <a:avLst/>
              <a:gdLst>
                <a:gd name="T0" fmla="*/ 0 w 92"/>
                <a:gd name="T1" fmla="*/ 0 h 109"/>
                <a:gd name="T2" fmla="*/ 0 w 92"/>
                <a:gd name="T3" fmla="*/ 0 h 109"/>
                <a:gd name="T4" fmla="*/ 0 w 92"/>
                <a:gd name="T5" fmla="*/ 0 h 109"/>
                <a:gd name="T6" fmla="*/ 0 w 92"/>
                <a:gd name="T7" fmla="*/ 0 h 109"/>
                <a:gd name="T8" fmla="*/ 0 w 92"/>
                <a:gd name="T9" fmla="*/ 0 h 109"/>
                <a:gd name="T10" fmla="*/ 0 w 92"/>
                <a:gd name="T11" fmla="*/ 0 h 109"/>
                <a:gd name="T12" fmla="*/ 0 w 92"/>
                <a:gd name="T13" fmla="*/ 0 h 109"/>
                <a:gd name="T14" fmla="*/ 0 w 92"/>
                <a:gd name="T15" fmla="*/ 0 h 109"/>
                <a:gd name="T16" fmla="*/ 0 w 92"/>
                <a:gd name="T17" fmla="*/ 0 h 109"/>
                <a:gd name="T18" fmla="*/ 0 w 92"/>
                <a:gd name="T19" fmla="*/ 0 h 109"/>
                <a:gd name="T20" fmla="*/ 0 w 92"/>
                <a:gd name="T21" fmla="*/ 0 h 109"/>
                <a:gd name="T22" fmla="*/ 0 w 92"/>
                <a:gd name="T23" fmla="*/ 0 h 109"/>
                <a:gd name="T24" fmla="*/ 0 w 92"/>
                <a:gd name="T25" fmla="*/ 0 h 109"/>
                <a:gd name="T26" fmla="*/ 0 w 92"/>
                <a:gd name="T27" fmla="*/ 0 h 109"/>
                <a:gd name="T28" fmla="*/ 0 w 92"/>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109"/>
                <a:gd name="T47" fmla="*/ 92 w 92"/>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FF0040"/>
            </a:solidFill>
            <a:ln w="12700" cap="rnd">
              <a:solidFill>
                <a:srgbClr val="000000"/>
              </a:solidFill>
              <a:round/>
              <a:headEnd/>
              <a:tailEnd/>
            </a:ln>
          </p:spPr>
          <p:txBody>
            <a:bodyPr/>
            <a:lstStyle/>
            <a:p>
              <a:endParaRPr lang="fr-FR" dirty="0"/>
            </a:p>
          </p:txBody>
        </p:sp>
        <p:sp>
          <p:nvSpPr>
            <p:cNvPr id="8712" name="AutoShape 520"/>
            <p:cNvSpPr>
              <a:spLocks/>
            </p:cNvSpPr>
            <p:nvPr/>
          </p:nvSpPr>
          <p:spPr bwMode="auto">
            <a:xfrm>
              <a:off x="3823" y="1063"/>
              <a:ext cx="84" cy="166"/>
            </a:xfrm>
            <a:custGeom>
              <a:avLst/>
              <a:gdLst>
                <a:gd name="T0" fmla="*/ 0 w 179"/>
                <a:gd name="T1" fmla="*/ 0 h 384"/>
                <a:gd name="T2" fmla="*/ 0 w 179"/>
                <a:gd name="T3" fmla="*/ 0 h 384"/>
                <a:gd name="T4" fmla="*/ 0 w 179"/>
                <a:gd name="T5" fmla="*/ 0 h 384"/>
                <a:gd name="T6" fmla="*/ 0 w 179"/>
                <a:gd name="T7" fmla="*/ 0 h 384"/>
                <a:gd name="T8" fmla="*/ 0 w 179"/>
                <a:gd name="T9" fmla="*/ 0 h 384"/>
                <a:gd name="T10" fmla="*/ 0 w 179"/>
                <a:gd name="T11" fmla="*/ 0 h 384"/>
                <a:gd name="T12" fmla="*/ 0 w 179"/>
                <a:gd name="T13" fmla="*/ 0 h 384"/>
                <a:gd name="T14" fmla="*/ 0 w 179"/>
                <a:gd name="T15" fmla="*/ 0 h 384"/>
                <a:gd name="T16" fmla="*/ 0 w 179"/>
                <a:gd name="T17" fmla="*/ 0 h 384"/>
                <a:gd name="T18" fmla="*/ 0 w 179"/>
                <a:gd name="T19" fmla="*/ 0 h 384"/>
                <a:gd name="T20" fmla="*/ 0 w 179"/>
                <a:gd name="T21" fmla="*/ 0 h 384"/>
                <a:gd name="T22" fmla="*/ 0 w 179"/>
                <a:gd name="T23" fmla="*/ 0 h 384"/>
                <a:gd name="T24" fmla="*/ 0 w 179"/>
                <a:gd name="T25" fmla="*/ 0 h 384"/>
                <a:gd name="T26" fmla="*/ 0 w 179"/>
                <a:gd name="T27" fmla="*/ 0 h 384"/>
                <a:gd name="T28" fmla="*/ 0 w 179"/>
                <a:gd name="T29" fmla="*/ 0 h 384"/>
                <a:gd name="T30" fmla="*/ 0 w 179"/>
                <a:gd name="T31" fmla="*/ 0 h 384"/>
                <a:gd name="T32" fmla="*/ 0 w 179"/>
                <a:gd name="T33" fmla="*/ 0 h 384"/>
                <a:gd name="T34" fmla="*/ 0 w 179"/>
                <a:gd name="T35" fmla="*/ 0 h 384"/>
                <a:gd name="T36" fmla="*/ 0 w 179"/>
                <a:gd name="T37" fmla="*/ 0 h 384"/>
                <a:gd name="T38" fmla="*/ 0 w 179"/>
                <a:gd name="T39" fmla="*/ 0 h 384"/>
                <a:gd name="T40" fmla="*/ 0 w 179"/>
                <a:gd name="T41" fmla="*/ 0 h 384"/>
                <a:gd name="T42" fmla="*/ 0 w 179"/>
                <a:gd name="T43" fmla="*/ 0 h 384"/>
                <a:gd name="T44" fmla="*/ 0 w 179"/>
                <a:gd name="T45" fmla="*/ 0 h 384"/>
                <a:gd name="T46" fmla="*/ 0 w 179"/>
                <a:gd name="T47" fmla="*/ 0 h 384"/>
                <a:gd name="T48" fmla="*/ 0 w 179"/>
                <a:gd name="T49" fmla="*/ 0 h 384"/>
                <a:gd name="T50" fmla="*/ 0 w 179"/>
                <a:gd name="T51" fmla="*/ 0 h 384"/>
                <a:gd name="T52" fmla="*/ 0 w 179"/>
                <a:gd name="T53" fmla="*/ 0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
                <a:gd name="T82" fmla="*/ 0 h 384"/>
                <a:gd name="T83" fmla="*/ 179 w 179"/>
                <a:gd name="T84" fmla="*/ 384 h 3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12700" cap="rnd">
              <a:solidFill>
                <a:srgbClr val="000000"/>
              </a:solidFill>
              <a:round/>
              <a:headEnd/>
              <a:tailEnd/>
            </a:ln>
          </p:spPr>
          <p:txBody>
            <a:bodyPr/>
            <a:lstStyle/>
            <a:p>
              <a:endParaRPr lang="fr-FR" dirty="0"/>
            </a:p>
          </p:txBody>
        </p:sp>
        <p:sp>
          <p:nvSpPr>
            <p:cNvPr id="8713" name="AutoShape 521"/>
            <p:cNvSpPr>
              <a:spLocks/>
            </p:cNvSpPr>
            <p:nvPr/>
          </p:nvSpPr>
          <p:spPr bwMode="auto">
            <a:xfrm>
              <a:off x="3878" y="1042"/>
              <a:ext cx="78" cy="134"/>
            </a:xfrm>
            <a:custGeom>
              <a:avLst/>
              <a:gdLst>
                <a:gd name="T0" fmla="*/ 0 w 165"/>
                <a:gd name="T1" fmla="*/ 0 h 307"/>
                <a:gd name="T2" fmla="*/ 0 w 165"/>
                <a:gd name="T3" fmla="*/ 0 h 307"/>
                <a:gd name="T4" fmla="*/ 0 w 165"/>
                <a:gd name="T5" fmla="*/ 0 h 307"/>
                <a:gd name="T6" fmla="*/ 0 w 165"/>
                <a:gd name="T7" fmla="*/ 0 h 307"/>
                <a:gd name="T8" fmla="*/ 0 w 165"/>
                <a:gd name="T9" fmla="*/ 0 h 307"/>
                <a:gd name="T10" fmla="*/ 0 w 165"/>
                <a:gd name="T11" fmla="*/ 0 h 307"/>
                <a:gd name="T12" fmla="*/ 0 w 165"/>
                <a:gd name="T13" fmla="*/ 0 h 307"/>
                <a:gd name="T14" fmla="*/ 0 w 165"/>
                <a:gd name="T15" fmla="*/ 0 h 307"/>
                <a:gd name="T16" fmla="*/ 0 w 165"/>
                <a:gd name="T17" fmla="*/ 0 h 307"/>
                <a:gd name="T18" fmla="*/ 0 w 165"/>
                <a:gd name="T19" fmla="*/ 0 h 307"/>
                <a:gd name="T20" fmla="*/ 0 w 165"/>
                <a:gd name="T21" fmla="*/ 0 h 307"/>
                <a:gd name="T22" fmla="*/ 0 w 165"/>
                <a:gd name="T23" fmla="*/ 0 h 307"/>
                <a:gd name="T24" fmla="*/ 0 w 165"/>
                <a:gd name="T25" fmla="*/ 0 h 307"/>
                <a:gd name="T26" fmla="*/ 0 w 165"/>
                <a:gd name="T27" fmla="*/ 0 h 307"/>
                <a:gd name="T28" fmla="*/ 0 w 165"/>
                <a:gd name="T29" fmla="*/ 0 h 307"/>
                <a:gd name="T30" fmla="*/ 0 w 165"/>
                <a:gd name="T31" fmla="*/ 0 h 307"/>
                <a:gd name="T32" fmla="*/ 0 w 165"/>
                <a:gd name="T33" fmla="*/ 0 h 307"/>
                <a:gd name="T34" fmla="*/ 0 w 165"/>
                <a:gd name="T35" fmla="*/ 0 h 307"/>
                <a:gd name="T36" fmla="*/ 0 w 165"/>
                <a:gd name="T37" fmla="*/ 0 h 307"/>
                <a:gd name="T38" fmla="*/ 0 w 165"/>
                <a:gd name="T39" fmla="*/ 0 h 307"/>
                <a:gd name="T40" fmla="*/ 0 w 165"/>
                <a:gd name="T41" fmla="*/ 0 h 307"/>
                <a:gd name="T42" fmla="*/ 0 w 165"/>
                <a:gd name="T43" fmla="*/ 0 h 307"/>
                <a:gd name="T44" fmla="*/ 0 w 165"/>
                <a:gd name="T45" fmla="*/ 0 h 307"/>
                <a:gd name="T46" fmla="*/ 0 w 165"/>
                <a:gd name="T47" fmla="*/ 0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5"/>
                <a:gd name="T73" fmla="*/ 0 h 307"/>
                <a:gd name="T74" fmla="*/ 165 w 165"/>
                <a:gd name="T75" fmla="*/ 307 h 3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12700" cap="rnd">
              <a:solidFill>
                <a:srgbClr val="000000"/>
              </a:solidFill>
              <a:round/>
              <a:headEnd/>
              <a:tailEnd/>
            </a:ln>
          </p:spPr>
          <p:txBody>
            <a:bodyPr/>
            <a:lstStyle/>
            <a:p>
              <a:endParaRPr lang="fr-FR" dirty="0"/>
            </a:p>
          </p:txBody>
        </p:sp>
        <p:sp>
          <p:nvSpPr>
            <p:cNvPr id="8714" name="AutoShape 522"/>
            <p:cNvSpPr>
              <a:spLocks/>
            </p:cNvSpPr>
            <p:nvPr/>
          </p:nvSpPr>
          <p:spPr bwMode="auto">
            <a:xfrm>
              <a:off x="3381" y="829"/>
              <a:ext cx="326" cy="347"/>
            </a:xfrm>
            <a:custGeom>
              <a:avLst/>
              <a:gdLst>
                <a:gd name="T0" fmla="*/ 0 w 702"/>
                <a:gd name="T1" fmla="*/ 0 h 799"/>
                <a:gd name="T2" fmla="*/ 0 w 702"/>
                <a:gd name="T3" fmla="*/ 0 h 799"/>
                <a:gd name="T4" fmla="*/ 0 w 702"/>
                <a:gd name="T5" fmla="*/ 0 h 799"/>
                <a:gd name="T6" fmla="*/ 0 w 702"/>
                <a:gd name="T7" fmla="*/ 0 h 799"/>
                <a:gd name="T8" fmla="*/ 0 w 702"/>
                <a:gd name="T9" fmla="*/ 0 h 799"/>
                <a:gd name="T10" fmla="*/ 0 w 702"/>
                <a:gd name="T11" fmla="*/ 0 h 799"/>
                <a:gd name="T12" fmla="*/ 0 w 702"/>
                <a:gd name="T13" fmla="*/ 0 h 799"/>
                <a:gd name="T14" fmla="*/ 0 w 702"/>
                <a:gd name="T15" fmla="*/ 0 h 799"/>
                <a:gd name="T16" fmla="*/ 0 w 702"/>
                <a:gd name="T17" fmla="*/ 0 h 799"/>
                <a:gd name="T18" fmla="*/ 0 w 702"/>
                <a:gd name="T19" fmla="*/ 0 h 799"/>
                <a:gd name="T20" fmla="*/ 0 w 702"/>
                <a:gd name="T21" fmla="*/ 0 h 799"/>
                <a:gd name="T22" fmla="*/ 0 w 702"/>
                <a:gd name="T23" fmla="*/ 0 h 799"/>
                <a:gd name="T24" fmla="*/ 0 w 702"/>
                <a:gd name="T25" fmla="*/ 0 h 799"/>
                <a:gd name="T26" fmla="*/ 0 w 702"/>
                <a:gd name="T27" fmla="*/ 0 h 799"/>
                <a:gd name="T28" fmla="*/ 0 w 702"/>
                <a:gd name="T29" fmla="*/ 0 h 799"/>
                <a:gd name="T30" fmla="*/ 0 w 702"/>
                <a:gd name="T31" fmla="*/ 0 h 799"/>
                <a:gd name="T32" fmla="*/ 0 w 702"/>
                <a:gd name="T33" fmla="*/ 0 h 799"/>
                <a:gd name="T34" fmla="*/ 0 w 702"/>
                <a:gd name="T35" fmla="*/ 0 h 799"/>
                <a:gd name="T36" fmla="*/ 0 w 702"/>
                <a:gd name="T37" fmla="*/ 0 h 799"/>
                <a:gd name="T38" fmla="*/ 0 w 702"/>
                <a:gd name="T39" fmla="*/ 0 h 799"/>
                <a:gd name="T40" fmla="*/ 0 w 702"/>
                <a:gd name="T41" fmla="*/ 0 h 799"/>
                <a:gd name="T42" fmla="*/ 0 w 702"/>
                <a:gd name="T43" fmla="*/ 0 h 799"/>
                <a:gd name="T44" fmla="*/ 0 w 702"/>
                <a:gd name="T45" fmla="*/ 0 h 799"/>
                <a:gd name="T46" fmla="*/ 0 w 702"/>
                <a:gd name="T47" fmla="*/ 0 h 799"/>
                <a:gd name="T48" fmla="*/ 0 w 702"/>
                <a:gd name="T49" fmla="*/ 0 h 799"/>
                <a:gd name="T50" fmla="*/ 0 w 702"/>
                <a:gd name="T51" fmla="*/ 0 h 799"/>
                <a:gd name="T52" fmla="*/ 0 w 702"/>
                <a:gd name="T53" fmla="*/ 0 h 799"/>
                <a:gd name="T54" fmla="*/ 0 w 702"/>
                <a:gd name="T55" fmla="*/ 0 h 799"/>
                <a:gd name="T56" fmla="*/ 0 w 702"/>
                <a:gd name="T57" fmla="*/ 0 h 799"/>
                <a:gd name="T58" fmla="*/ 0 w 702"/>
                <a:gd name="T59" fmla="*/ 0 h 799"/>
                <a:gd name="T60" fmla="*/ 0 w 702"/>
                <a:gd name="T61" fmla="*/ 0 h 799"/>
                <a:gd name="T62" fmla="*/ 0 w 702"/>
                <a:gd name="T63" fmla="*/ 0 h 799"/>
                <a:gd name="T64" fmla="*/ 0 w 702"/>
                <a:gd name="T65" fmla="*/ 0 h 799"/>
                <a:gd name="T66" fmla="*/ 0 w 702"/>
                <a:gd name="T67" fmla="*/ 0 h 799"/>
                <a:gd name="T68" fmla="*/ 0 w 702"/>
                <a:gd name="T69" fmla="*/ 0 h 799"/>
                <a:gd name="T70" fmla="*/ 0 w 702"/>
                <a:gd name="T71" fmla="*/ 0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2"/>
                <a:gd name="T109" fmla="*/ 0 h 799"/>
                <a:gd name="T110" fmla="*/ 702 w 702"/>
                <a:gd name="T111" fmla="*/ 799 h 7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12700" cap="rnd">
              <a:solidFill>
                <a:srgbClr val="000000"/>
              </a:solidFill>
              <a:round/>
              <a:headEnd/>
              <a:tailEnd/>
            </a:ln>
          </p:spPr>
          <p:txBody>
            <a:bodyPr/>
            <a:lstStyle/>
            <a:p>
              <a:endParaRPr lang="fr-FR" dirty="0"/>
            </a:p>
          </p:txBody>
        </p:sp>
        <p:sp>
          <p:nvSpPr>
            <p:cNvPr id="8715" name="AutoShape 523"/>
            <p:cNvSpPr>
              <a:spLocks/>
            </p:cNvSpPr>
            <p:nvPr/>
          </p:nvSpPr>
          <p:spPr bwMode="auto">
            <a:xfrm>
              <a:off x="3803" y="1209"/>
              <a:ext cx="14" cy="27"/>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3"/>
                <a:gd name="T26" fmla="*/ 30 w 3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12700" cap="rnd">
              <a:solidFill>
                <a:srgbClr val="000000"/>
              </a:solidFill>
              <a:round/>
              <a:headEnd/>
              <a:tailEnd/>
            </a:ln>
          </p:spPr>
          <p:txBody>
            <a:bodyPr/>
            <a:lstStyle/>
            <a:p>
              <a:endParaRPr lang="fr-FR" dirty="0"/>
            </a:p>
          </p:txBody>
        </p:sp>
        <p:sp>
          <p:nvSpPr>
            <p:cNvPr id="8716" name="AutoShape 524"/>
            <p:cNvSpPr>
              <a:spLocks/>
            </p:cNvSpPr>
            <p:nvPr/>
          </p:nvSpPr>
          <p:spPr bwMode="auto">
            <a:xfrm>
              <a:off x="3803" y="1202"/>
              <a:ext cx="14" cy="8"/>
            </a:xfrm>
            <a:custGeom>
              <a:avLst/>
              <a:gdLst>
                <a:gd name="T0" fmla="*/ 0 w 30"/>
                <a:gd name="T1" fmla="*/ 0 h 17"/>
                <a:gd name="T2" fmla="*/ 0 w 30"/>
                <a:gd name="T3" fmla="*/ 0 h 17"/>
                <a:gd name="T4" fmla="*/ 0 w 30"/>
                <a:gd name="T5" fmla="*/ 0 h 17"/>
                <a:gd name="T6" fmla="*/ 0 w 30"/>
                <a:gd name="T7" fmla="*/ 0 h 17"/>
                <a:gd name="T8" fmla="*/ 0 60000 65536"/>
                <a:gd name="T9" fmla="*/ 0 60000 65536"/>
                <a:gd name="T10" fmla="*/ 0 60000 65536"/>
                <a:gd name="T11" fmla="*/ 0 60000 65536"/>
                <a:gd name="T12" fmla="*/ 0 w 30"/>
                <a:gd name="T13" fmla="*/ 0 h 17"/>
                <a:gd name="T14" fmla="*/ 30 w 30"/>
                <a:gd name="T15" fmla="*/ 17 h 17"/>
              </a:gdLst>
              <a:ahLst/>
              <a:cxnLst>
                <a:cxn ang="T8">
                  <a:pos x="T0" y="T1"/>
                </a:cxn>
                <a:cxn ang="T9">
                  <a:pos x="T2" y="T3"/>
                </a:cxn>
                <a:cxn ang="T10">
                  <a:pos x="T4" y="T5"/>
                </a:cxn>
                <a:cxn ang="T11">
                  <a:pos x="T6" y="T7"/>
                </a:cxn>
              </a:cxnLst>
              <a:rect l="T12" t="T13" r="T14" b="T15"/>
              <a:pathLst>
                <a:path w="30" h="17">
                  <a:moveTo>
                    <a:pt x="0" y="16"/>
                  </a:moveTo>
                  <a:lnTo>
                    <a:pt x="29" y="0"/>
                  </a:lnTo>
                  <a:lnTo>
                    <a:pt x="29" y="16"/>
                  </a:lnTo>
                  <a:lnTo>
                    <a:pt x="0" y="16"/>
                  </a:lnTo>
                </a:path>
              </a:pathLst>
            </a:custGeom>
            <a:solidFill>
              <a:srgbClr val="C0C0C0"/>
            </a:solidFill>
            <a:ln w="12700" cap="rnd">
              <a:solidFill>
                <a:srgbClr val="000000"/>
              </a:solidFill>
              <a:round/>
              <a:headEnd/>
              <a:tailEnd/>
            </a:ln>
          </p:spPr>
          <p:txBody>
            <a:bodyPr/>
            <a:lstStyle/>
            <a:p>
              <a:endParaRPr lang="fr-FR" dirty="0"/>
            </a:p>
          </p:txBody>
        </p:sp>
        <p:sp>
          <p:nvSpPr>
            <p:cNvPr id="8717" name="AutoShape 525"/>
            <p:cNvSpPr>
              <a:spLocks/>
            </p:cNvSpPr>
            <p:nvPr/>
          </p:nvSpPr>
          <p:spPr bwMode="auto">
            <a:xfrm>
              <a:off x="3831" y="1216"/>
              <a:ext cx="0" cy="13"/>
            </a:xfrm>
            <a:custGeom>
              <a:avLst/>
              <a:gdLst>
                <a:gd name="T0" fmla="*/ 0 w 1"/>
                <a:gd name="T1" fmla="*/ 0 h 31"/>
                <a:gd name="T2" fmla="*/ 0 w 1"/>
                <a:gd name="T3" fmla="*/ 0 h 31"/>
                <a:gd name="T4" fmla="*/ 0 w 1"/>
                <a:gd name="T5" fmla="*/ 0 h 31"/>
                <a:gd name="T6" fmla="*/ 0 w 1"/>
                <a:gd name="T7" fmla="*/ 0 h 31"/>
                <a:gd name="T8" fmla="*/ 0 60000 65536"/>
                <a:gd name="T9" fmla="*/ 0 60000 65536"/>
                <a:gd name="T10" fmla="*/ 0 60000 65536"/>
                <a:gd name="T11" fmla="*/ 0 60000 65536"/>
                <a:gd name="T12" fmla="*/ 0 w 1"/>
                <a:gd name="T13" fmla="*/ 0 h 31"/>
                <a:gd name="T14" fmla="*/ 0 w 1"/>
                <a:gd name="T15" fmla="*/ 31 h 31"/>
              </a:gdLst>
              <a:ahLst/>
              <a:cxnLst>
                <a:cxn ang="T8">
                  <a:pos x="T0" y="T1"/>
                </a:cxn>
                <a:cxn ang="T9">
                  <a:pos x="T2" y="T3"/>
                </a:cxn>
                <a:cxn ang="T10">
                  <a:pos x="T4" y="T5"/>
                </a:cxn>
                <a:cxn ang="T11">
                  <a:pos x="T6" y="T7"/>
                </a:cxn>
              </a:cxnLst>
              <a:rect l="T12" t="T13" r="T14" b="T15"/>
              <a:pathLst>
                <a:path w="1" h="31">
                  <a:moveTo>
                    <a:pt x="0" y="0"/>
                  </a:moveTo>
                  <a:lnTo>
                    <a:pt x="0" y="15"/>
                  </a:lnTo>
                  <a:lnTo>
                    <a:pt x="0" y="30"/>
                  </a:lnTo>
                  <a:lnTo>
                    <a:pt x="0" y="0"/>
                  </a:lnTo>
                </a:path>
              </a:pathLst>
            </a:custGeom>
            <a:solidFill>
              <a:srgbClr val="C0C0C0"/>
            </a:solidFill>
            <a:ln w="12700" cap="rnd">
              <a:solidFill>
                <a:srgbClr val="000000"/>
              </a:solidFill>
              <a:round/>
              <a:headEnd/>
              <a:tailEnd/>
            </a:ln>
          </p:spPr>
          <p:txBody>
            <a:bodyPr/>
            <a:lstStyle/>
            <a:p>
              <a:endParaRPr lang="fr-FR" dirty="0"/>
            </a:p>
          </p:txBody>
        </p:sp>
        <p:sp>
          <p:nvSpPr>
            <p:cNvPr id="8718" name="AutoShape 526"/>
            <p:cNvSpPr>
              <a:spLocks/>
            </p:cNvSpPr>
            <p:nvPr/>
          </p:nvSpPr>
          <p:spPr bwMode="auto">
            <a:xfrm>
              <a:off x="3817" y="1222"/>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0C0C0"/>
            </a:solidFill>
            <a:ln w="12700" cap="rnd">
              <a:solidFill>
                <a:srgbClr val="000000"/>
              </a:solidFill>
              <a:round/>
              <a:headEnd/>
              <a:tailEnd/>
            </a:ln>
          </p:spPr>
          <p:txBody>
            <a:bodyPr/>
            <a:lstStyle/>
            <a:p>
              <a:endParaRPr lang="fr-FR" dirty="0"/>
            </a:p>
          </p:txBody>
        </p:sp>
        <p:sp>
          <p:nvSpPr>
            <p:cNvPr id="8719" name="AutoShape 527"/>
            <p:cNvSpPr>
              <a:spLocks/>
            </p:cNvSpPr>
            <p:nvPr/>
          </p:nvSpPr>
          <p:spPr bwMode="auto">
            <a:xfrm>
              <a:off x="3775" y="1029"/>
              <a:ext cx="159" cy="167"/>
            </a:xfrm>
            <a:custGeom>
              <a:avLst/>
              <a:gdLst>
                <a:gd name="T0" fmla="*/ 0 w 344"/>
                <a:gd name="T1" fmla="*/ 0 h 385"/>
                <a:gd name="T2" fmla="*/ 0 w 344"/>
                <a:gd name="T3" fmla="*/ 0 h 385"/>
                <a:gd name="T4" fmla="*/ 0 w 344"/>
                <a:gd name="T5" fmla="*/ 0 h 385"/>
                <a:gd name="T6" fmla="*/ 0 w 344"/>
                <a:gd name="T7" fmla="*/ 0 h 385"/>
                <a:gd name="T8" fmla="*/ 0 w 344"/>
                <a:gd name="T9" fmla="*/ 0 h 385"/>
                <a:gd name="T10" fmla="*/ 0 w 344"/>
                <a:gd name="T11" fmla="*/ 0 h 385"/>
                <a:gd name="T12" fmla="*/ 0 w 344"/>
                <a:gd name="T13" fmla="*/ 0 h 385"/>
                <a:gd name="T14" fmla="*/ 0 w 344"/>
                <a:gd name="T15" fmla="*/ 0 h 385"/>
                <a:gd name="T16" fmla="*/ 0 w 344"/>
                <a:gd name="T17" fmla="*/ 0 h 385"/>
                <a:gd name="T18" fmla="*/ 0 w 344"/>
                <a:gd name="T19" fmla="*/ 0 h 385"/>
                <a:gd name="T20" fmla="*/ 0 w 344"/>
                <a:gd name="T21" fmla="*/ 0 h 385"/>
                <a:gd name="T22" fmla="*/ 0 w 344"/>
                <a:gd name="T23" fmla="*/ 0 h 385"/>
                <a:gd name="T24" fmla="*/ 0 w 344"/>
                <a:gd name="T25" fmla="*/ 0 h 385"/>
                <a:gd name="T26" fmla="*/ 0 w 344"/>
                <a:gd name="T27" fmla="*/ 0 h 385"/>
                <a:gd name="T28" fmla="*/ 0 w 344"/>
                <a:gd name="T29" fmla="*/ 0 h 385"/>
                <a:gd name="T30" fmla="*/ 0 w 344"/>
                <a:gd name="T31" fmla="*/ 0 h 385"/>
                <a:gd name="T32" fmla="*/ 0 w 344"/>
                <a:gd name="T33" fmla="*/ 0 h 385"/>
                <a:gd name="T34" fmla="*/ 0 w 344"/>
                <a:gd name="T35" fmla="*/ 0 h 385"/>
                <a:gd name="T36" fmla="*/ 0 w 344"/>
                <a:gd name="T37" fmla="*/ 0 h 385"/>
                <a:gd name="T38" fmla="*/ 0 w 344"/>
                <a:gd name="T39" fmla="*/ 0 h 385"/>
                <a:gd name="T40" fmla="*/ 0 w 344"/>
                <a:gd name="T41" fmla="*/ 0 h 385"/>
                <a:gd name="T42" fmla="*/ 0 w 344"/>
                <a:gd name="T43" fmla="*/ 0 h 385"/>
                <a:gd name="T44" fmla="*/ 0 w 344"/>
                <a:gd name="T45" fmla="*/ 0 h 385"/>
                <a:gd name="T46" fmla="*/ 0 w 344"/>
                <a:gd name="T47" fmla="*/ 0 h 385"/>
                <a:gd name="T48" fmla="*/ 0 w 344"/>
                <a:gd name="T49" fmla="*/ 0 h 385"/>
                <a:gd name="T50" fmla="*/ 0 w 344"/>
                <a:gd name="T51" fmla="*/ 0 h 385"/>
                <a:gd name="T52" fmla="*/ 0 w 344"/>
                <a:gd name="T53" fmla="*/ 0 h 385"/>
                <a:gd name="T54" fmla="*/ 0 w 344"/>
                <a:gd name="T55" fmla="*/ 0 h 385"/>
                <a:gd name="T56" fmla="*/ 0 w 344"/>
                <a:gd name="T57" fmla="*/ 0 h 385"/>
                <a:gd name="T58" fmla="*/ 0 w 344"/>
                <a:gd name="T59" fmla="*/ 0 h 385"/>
                <a:gd name="T60" fmla="*/ 0 w 344"/>
                <a:gd name="T61" fmla="*/ 0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4"/>
                <a:gd name="T94" fmla="*/ 0 h 385"/>
                <a:gd name="T95" fmla="*/ 344 w 344"/>
                <a:gd name="T96" fmla="*/ 385 h 3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12700" cap="rnd">
              <a:solidFill>
                <a:srgbClr val="000000"/>
              </a:solidFill>
              <a:round/>
              <a:headEnd/>
              <a:tailEnd/>
            </a:ln>
          </p:spPr>
          <p:txBody>
            <a:bodyPr/>
            <a:lstStyle/>
            <a:p>
              <a:endParaRPr lang="fr-FR" dirty="0"/>
            </a:p>
          </p:txBody>
        </p:sp>
        <p:sp>
          <p:nvSpPr>
            <p:cNvPr id="8720" name="AutoShape 528"/>
            <p:cNvSpPr>
              <a:spLocks/>
            </p:cNvSpPr>
            <p:nvPr/>
          </p:nvSpPr>
          <p:spPr bwMode="auto">
            <a:xfrm>
              <a:off x="3789" y="910"/>
              <a:ext cx="55" cy="60"/>
            </a:xfrm>
            <a:custGeom>
              <a:avLst/>
              <a:gdLst>
                <a:gd name="T0" fmla="*/ 0 w 120"/>
                <a:gd name="T1" fmla="*/ 0 h 140"/>
                <a:gd name="T2" fmla="*/ 0 w 120"/>
                <a:gd name="T3" fmla="*/ 0 h 140"/>
                <a:gd name="T4" fmla="*/ 0 w 120"/>
                <a:gd name="T5" fmla="*/ 0 h 140"/>
                <a:gd name="T6" fmla="*/ 0 w 120"/>
                <a:gd name="T7" fmla="*/ 0 h 140"/>
                <a:gd name="T8" fmla="*/ 0 w 120"/>
                <a:gd name="T9" fmla="*/ 0 h 140"/>
                <a:gd name="T10" fmla="*/ 0 w 120"/>
                <a:gd name="T11" fmla="*/ 0 h 140"/>
                <a:gd name="T12" fmla="*/ 0 w 120"/>
                <a:gd name="T13" fmla="*/ 0 h 140"/>
                <a:gd name="T14" fmla="*/ 0 w 120"/>
                <a:gd name="T15" fmla="*/ 0 h 140"/>
                <a:gd name="T16" fmla="*/ 0 w 120"/>
                <a:gd name="T17" fmla="*/ 0 h 140"/>
                <a:gd name="T18" fmla="*/ 0 w 120"/>
                <a:gd name="T19" fmla="*/ 0 h 140"/>
                <a:gd name="T20" fmla="*/ 0 w 120"/>
                <a:gd name="T21" fmla="*/ 0 h 140"/>
                <a:gd name="T22" fmla="*/ 0 w 120"/>
                <a:gd name="T23" fmla="*/ 0 h 140"/>
                <a:gd name="T24" fmla="*/ 0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40"/>
                <a:gd name="T41" fmla="*/ 120 w 120"/>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12700" cap="rnd">
              <a:solidFill>
                <a:srgbClr val="000000"/>
              </a:solidFill>
              <a:round/>
              <a:headEnd/>
              <a:tailEnd/>
            </a:ln>
          </p:spPr>
          <p:txBody>
            <a:bodyPr/>
            <a:lstStyle/>
            <a:p>
              <a:endParaRPr lang="fr-FR" dirty="0"/>
            </a:p>
          </p:txBody>
        </p:sp>
        <p:sp>
          <p:nvSpPr>
            <p:cNvPr id="8721" name="AutoShape 529"/>
            <p:cNvSpPr>
              <a:spLocks/>
            </p:cNvSpPr>
            <p:nvPr/>
          </p:nvSpPr>
          <p:spPr bwMode="auto">
            <a:xfrm>
              <a:off x="3831" y="896"/>
              <a:ext cx="48" cy="27"/>
            </a:xfrm>
            <a:custGeom>
              <a:avLst/>
              <a:gdLst>
                <a:gd name="T0" fmla="*/ 0 w 104"/>
                <a:gd name="T1" fmla="*/ 0 h 62"/>
                <a:gd name="T2" fmla="*/ 0 w 104"/>
                <a:gd name="T3" fmla="*/ 0 h 62"/>
                <a:gd name="T4" fmla="*/ 0 w 104"/>
                <a:gd name="T5" fmla="*/ 0 h 62"/>
                <a:gd name="T6" fmla="*/ 0 w 104"/>
                <a:gd name="T7" fmla="*/ 0 h 62"/>
                <a:gd name="T8" fmla="*/ 0 w 104"/>
                <a:gd name="T9" fmla="*/ 0 h 62"/>
                <a:gd name="T10" fmla="*/ 0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 name="T21" fmla="*/ 0 w 104"/>
                <a:gd name="T22" fmla="*/ 0 h 62"/>
                <a:gd name="T23" fmla="*/ 104 w 104"/>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2">
                  <a:moveTo>
                    <a:pt x="15" y="15"/>
                  </a:moveTo>
                  <a:lnTo>
                    <a:pt x="0" y="31"/>
                  </a:lnTo>
                  <a:lnTo>
                    <a:pt x="29" y="61"/>
                  </a:lnTo>
                  <a:lnTo>
                    <a:pt x="88" y="61"/>
                  </a:lnTo>
                  <a:lnTo>
                    <a:pt x="103" y="15"/>
                  </a:lnTo>
                  <a:lnTo>
                    <a:pt x="74" y="0"/>
                  </a:lnTo>
                  <a:lnTo>
                    <a:pt x="15" y="15"/>
                  </a:lnTo>
                </a:path>
              </a:pathLst>
            </a:custGeom>
            <a:solidFill>
              <a:srgbClr val="C0C0C0"/>
            </a:solidFill>
            <a:ln w="12700" cap="rnd">
              <a:solidFill>
                <a:srgbClr val="000000"/>
              </a:solidFill>
              <a:round/>
              <a:headEnd/>
              <a:tailEnd/>
            </a:ln>
          </p:spPr>
          <p:txBody>
            <a:bodyPr/>
            <a:lstStyle/>
            <a:p>
              <a:endParaRPr lang="fr-FR" dirty="0"/>
            </a:p>
          </p:txBody>
        </p:sp>
        <p:sp>
          <p:nvSpPr>
            <p:cNvPr id="8722" name="AutoShape 530"/>
            <p:cNvSpPr>
              <a:spLocks/>
            </p:cNvSpPr>
            <p:nvPr/>
          </p:nvSpPr>
          <p:spPr bwMode="auto">
            <a:xfrm>
              <a:off x="3858" y="929"/>
              <a:ext cx="8" cy="8"/>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C0C0C0"/>
            </a:solidFill>
            <a:ln w="12700" cap="rnd">
              <a:solidFill>
                <a:srgbClr val="000000"/>
              </a:solidFill>
              <a:round/>
              <a:headEnd/>
              <a:tailEnd/>
            </a:ln>
          </p:spPr>
          <p:txBody>
            <a:bodyPr/>
            <a:lstStyle/>
            <a:p>
              <a:endParaRPr lang="fr-FR" dirty="0"/>
            </a:p>
          </p:txBody>
        </p:sp>
        <p:sp>
          <p:nvSpPr>
            <p:cNvPr id="8723" name="AutoShape 531"/>
            <p:cNvSpPr>
              <a:spLocks/>
            </p:cNvSpPr>
            <p:nvPr/>
          </p:nvSpPr>
          <p:spPr bwMode="auto">
            <a:xfrm>
              <a:off x="3672" y="1416"/>
              <a:ext cx="172" cy="153"/>
            </a:xfrm>
            <a:custGeom>
              <a:avLst/>
              <a:gdLst>
                <a:gd name="T0" fmla="*/ 0 w 374"/>
                <a:gd name="T1" fmla="*/ 0 h 355"/>
                <a:gd name="T2" fmla="*/ 0 w 374"/>
                <a:gd name="T3" fmla="*/ 0 h 355"/>
                <a:gd name="T4" fmla="*/ 0 w 374"/>
                <a:gd name="T5" fmla="*/ 0 h 355"/>
                <a:gd name="T6" fmla="*/ 0 w 374"/>
                <a:gd name="T7" fmla="*/ 0 h 355"/>
                <a:gd name="T8" fmla="*/ 0 w 374"/>
                <a:gd name="T9" fmla="*/ 0 h 355"/>
                <a:gd name="T10" fmla="*/ 0 w 374"/>
                <a:gd name="T11" fmla="*/ 0 h 355"/>
                <a:gd name="T12" fmla="*/ 0 w 374"/>
                <a:gd name="T13" fmla="*/ 0 h 355"/>
                <a:gd name="T14" fmla="*/ 0 w 374"/>
                <a:gd name="T15" fmla="*/ 0 h 355"/>
                <a:gd name="T16" fmla="*/ 0 w 374"/>
                <a:gd name="T17" fmla="*/ 0 h 355"/>
                <a:gd name="T18" fmla="*/ 0 w 374"/>
                <a:gd name="T19" fmla="*/ 0 h 355"/>
                <a:gd name="T20" fmla="*/ 0 w 374"/>
                <a:gd name="T21" fmla="*/ 0 h 355"/>
                <a:gd name="T22" fmla="*/ 0 w 374"/>
                <a:gd name="T23" fmla="*/ 0 h 355"/>
                <a:gd name="T24" fmla="*/ 0 w 374"/>
                <a:gd name="T25" fmla="*/ 0 h 355"/>
                <a:gd name="T26" fmla="*/ 0 w 374"/>
                <a:gd name="T27" fmla="*/ 0 h 355"/>
                <a:gd name="T28" fmla="*/ 0 w 374"/>
                <a:gd name="T29" fmla="*/ 0 h 355"/>
                <a:gd name="T30" fmla="*/ 0 w 374"/>
                <a:gd name="T31" fmla="*/ 0 h 355"/>
                <a:gd name="T32" fmla="*/ 0 w 374"/>
                <a:gd name="T33" fmla="*/ 0 h 355"/>
                <a:gd name="T34" fmla="*/ 0 w 374"/>
                <a:gd name="T35" fmla="*/ 0 h 355"/>
                <a:gd name="T36" fmla="*/ 0 w 374"/>
                <a:gd name="T37" fmla="*/ 0 h 355"/>
                <a:gd name="T38" fmla="*/ 0 w 374"/>
                <a:gd name="T39" fmla="*/ 0 h 355"/>
                <a:gd name="T40" fmla="*/ 0 w 374"/>
                <a:gd name="T41" fmla="*/ 0 h 355"/>
                <a:gd name="T42" fmla="*/ 0 w 374"/>
                <a:gd name="T43" fmla="*/ 0 h 355"/>
                <a:gd name="T44" fmla="*/ 0 w 374"/>
                <a:gd name="T45" fmla="*/ 0 h 355"/>
                <a:gd name="T46" fmla="*/ 0 w 374"/>
                <a:gd name="T47" fmla="*/ 0 h 355"/>
                <a:gd name="T48" fmla="*/ 0 w 374"/>
                <a:gd name="T49" fmla="*/ 0 h 355"/>
                <a:gd name="T50" fmla="*/ 0 w 374"/>
                <a:gd name="T51" fmla="*/ 0 h 355"/>
                <a:gd name="T52" fmla="*/ 0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4"/>
                <a:gd name="T82" fmla="*/ 0 h 355"/>
                <a:gd name="T83" fmla="*/ 374 w 374"/>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FF0040"/>
            </a:solidFill>
            <a:ln w="12700" cap="rnd">
              <a:solidFill>
                <a:srgbClr val="000000"/>
              </a:solidFill>
              <a:round/>
              <a:headEnd/>
              <a:tailEnd/>
            </a:ln>
          </p:spPr>
          <p:txBody>
            <a:bodyPr/>
            <a:lstStyle/>
            <a:p>
              <a:endParaRPr lang="fr-FR" dirty="0"/>
            </a:p>
          </p:txBody>
        </p:sp>
        <p:sp>
          <p:nvSpPr>
            <p:cNvPr id="8724" name="AutoShape 532"/>
            <p:cNvSpPr>
              <a:spLocks/>
            </p:cNvSpPr>
            <p:nvPr/>
          </p:nvSpPr>
          <p:spPr bwMode="auto">
            <a:xfrm>
              <a:off x="3601" y="1495"/>
              <a:ext cx="71" cy="53"/>
            </a:xfrm>
            <a:custGeom>
              <a:avLst/>
              <a:gdLst>
                <a:gd name="T0" fmla="*/ 0 w 150"/>
                <a:gd name="T1" fmla="*/ 0 h 124"/>
                <a:gd name="T2" fmla="*/ 0 w 150"/>
                <a:gd name="T3" fmla="*/ 0 h 124"/>
                <a:gd name="T4" fmla="*/ 0 w 150"/>
                <a:gd name="T5" fmla="*/ 0 h 124"/>
                <a:gd name="T6" fmla="*/ 0 w 150"/>
                <a:gd name="T7" fmla="*/ 0 h 124"/>
                <a:gd name="T8" fmla="*/ 0 w 150"/>
                <a:gd name="T9" fmla="*/ 0 h 124"/>
                <a:gd name="T10" fmla="*/ 0 w 150"/>
                <a:gd name="T11" fmla="*/ 0 h 124"/>
                <a:gd name="T12" fmla="*/ 0 w 150"/>
                <a:gd name="T13" fmla="*/ 0 h 124"/>
                <a:gd name="T14" fmla="*/ 0 w 150"/>
                <a:gd name="T15" fmla="*/ 0 h 124"/>
                <a:gd name="T16" fmla="*/ 0 w 150"/>
                <a:gd name="T17" fmla="*/ 0 h 124"/>
                <a:gd name="T18" fmla="*/ 0 w 150"/>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24"/>
                <a:gd name="T32" fmla="*/ 150 w 15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FF0040"/>
            </a:solidFill>
            <a:ln w="12700" cap="rnd">
              <a:solidFill>
                <a:srgbClr val="000000"/>
              </a:solidFill>
              <a:round/>
              <a:headEnd/>
              <a:tailEnd/>
            </a:ln>
          </p:spPr>
          <p:txBody>
            <a:bodyPr/>
            <a:lstStyle/>
            <a:p>
              <a:endParaRPr lang="fr-FR" dirty="0"/>
            </a:p>
          </p:txBody>
        </p:sp>
        <p:sp>
          <p:nvSpPr>
            <p:cNvPr id="8725" name="AutoShape 533"/>
            <p:cNvSpPr>
              <a:spLocks/>
            </p:cNvSpPr>
            <p:nvPr/>
          </p:nvSpPr>
          <p:spPr bwMode="auto">
            <a:xfrm>
              <a:off x="3637" y="1422"/>
              <a:ext cx="97" cy="74"/>
            </a:xfrm>
            <a:custGeom>
              <a:avLst/>
              <a:gdLst>
                <a:gd name="T0" fmla="*/ 0 w 211"/>
                <a:gd name="T1" fmla="*/ 0 h 170"/>
                <a:gd name="T2" fmla="*/ 0 w 211"/>
                <a:gd name="T3" fmla="*/ 0 h 170"/>
                <a:gd name="T4" fmla="*/ 0 w 211"/>
                <a:gd name="T5" fmla="*/ 0 h 170"/>
                <a:gd name="T6" fmla="*/ 0 w 211"/>
                <a:gd name="T7" fmla="*/ 0 h 170"/>
                <a:gd name="T8" fmla="*/ 0 w 211"/>
                <a:gd name="T9" fmla="*/ 0 h 170"/>
                <a:gd name="T10" fmla="*/ 0 w 211"/>
                <a:gd name="T11" fmla="*/ 0 h 170"/>
                <a:gd name="T12" fmla="*/ 0 w 211"/>
                <a:gd name="T13" fmla="*/ 0 h 170"/>
                <a:gd name="T14" fmla="*/ 0 w 211"/>
                <a:gd name="T15" fmla="*/ 0 h 170"/>
                <a:gd name="T16" fmla="*/ 0 w 211"/>
                <a:gd name="T17" fmla="*/ 0 h 170"/>
                <a:gd name="T18" fmla="*/ 0 w 211"/>
                <a:gd name="T19" fmla="*/ 0 h 170"/>
                <a:gd name="T20" fmla="*/ 0 w 211"/>
                <a:gd name="T21" fmla="*/ 0 h 170"/>
                <a:gd name="T22" fmla="*/ 0 w 211"/>
                <a:gd name="T23" fmla="*/ 0 h 170"/>
                <a:gd name="T24" fmla="*/ 0 w 211"/>
                <a:gd name="T25" fmla="*/ 0 h 170"/>
                <a:gd name="T26" fmla="*/ 0 w 211"/>
                <a:gd name="T27" fmla="*/ 0 h 170"/>
                <a:gd name="T28" fmla="*/ 0 w 211"/>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170"/>
                <a:gd name="T47" fmla="*/ 211 w 211"/>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FF0040"/>
            </a:solidFill>
            <a:ln w="12700" cap="rnd">
              <a:solidFill>
                <a:srgbClr val="000000"/>
              </a:solidFill>
              <a:round/>
              <a:headEnd/>
              <a:tailEnd/>
            </a:ln>
          </p:spPr>
          <p:txBody>
            <a:bodyPr/>
            <a:lstStyle/>
            <a:p>
              <a:endParaRPr lang="fr-FR" dirty="0"/>
            </a:p>
          </p:txBody>
        </p:sp>
        <p:sp>
          <p:nvSpPr>
            <p:cNvPr id="8726" name="AutoShape 534"/>
            <p:cNvSpPr>
              <a:spLocks/>
            </p:cNvSpPr>
            <p:nvPr/>
          </p:nvSpPr>
          <p:spPr bwMode="auto">
            <a:xfrm>
              <a:off x="3707" y="1276"/>
              <a:ext cx="96" cy="80"/>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w 210"/>
                <a:gd name="T39" fmla="*/ 0 h 185"/>
                <a:gd name="T40" fmla="*/ 0 w 210"/>
                <a:gd name="T41" fmla="*/ 0 h 185"/>
                <a:gd name="T42" fmla="*/ 0 w 210"/>
                <a:gd name="T43" fmla="*/ 0 h 185"/>
                <a:gd name="T44" fmla="*/ 0 w 210"/>
                <a:gd name="T45" fmla="*/ 0 h 185"/>
                <a:gd name="T46" fmla="*/ 0 w 210"/>
                <a:gd name="T47" fmla="*/ 0 h 185"/>
                <a:gd name="T48" fmla="*/ 0 w 210"/>
                <a:gd name="T49" fmla="*/ 0 h 185"/>
                <a:gd name="T50" fmla="*/ 0 w 210"/>
                <a:gd name="T51" fmla="*/ 0 h 185"/>
                <a:gd name="T52" fmla="*/ 0 w 210"/>
                <a:gd name="T53" fmla="*/ 0 h 185"/>
                <a:gd name="T54" fmla="*/ 0 w 210"/>
                <a:gd name="T55" fmla="*/ 0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185"/>
                <a:gd name="T86" fmla="*/ 210 w 210"/>
                <a:gd name="T87" fmla="*/ 185 h 1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FF0040"/>
            </a:solidFill>
            <a:ln w="12700" cap="rnd">
              <a:solidFill>
                <a:srgbClr val="000000"/>
              </a:solidFill>
              <a:round/>
              <a:headEnd/>
              <a:tailEnd/>
            </a:ln>
          </p:spPr>
          <p:txBody>
            <a:bodyPr/>
            <a:lstStyle/>
            <a:p>
              <a:endParaRPr lang="fr-FR" dirty="0"/>
            </a:p>
          </p:txBody>
        </p:sp>
        <p:sp>
          <p:nvSpPr>
            <p:cNvPr id="8727" name="AutoShape 535"/>
            <p:cNvSpPr>
              <a:spLocks/>
            </p:cNvSpPr>
            <p:nvPr/>
          </p:nvSpPr>
          <p:spPr bwMode="auto">
            <a:xfrm>
              <a:off x="3810" y="1355"/>
              <a:ext cx="8"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C0C0C0"/>
            </a:solidFill>
            <a:ln w="12700" cap="rnd">
              <a:solidFill>
                <a:srgbClr val="000000"/>
              </a:solidFill>
              <a:round/>
              <a:headEnd/>
              <a:tailEnd/>
            </a:ln>
          </p:spPr>
          <p:txBody>
            <a:bodyPr/>
            <a:lstStyle/>
            <a:p>
              <a:endParaRPr lang="fr-FR" dirty="0"/>
            </a:p>
          </p:txBody>
        </p:sp>
        <p:sp>
          <p:nvSpPr>
            <p:cNvPr id="8728" name="AutoShape 536"/>
            <p:cNvSpPr>
              <a:spLocks/>
            </p:cNvSpPr>
            <p:nvPr/>
          </p:nvSpPr>
          <p:spPr bwMode="auto">
            <a:xfrm>
              <a:off x="3672" y="1342"/>
              <a:ext cx="97" cy="74"/>
            </a:xfrm>
            <a:custGeom>
              <a:avLst/>
              <a:gdLst>
                <a:gd name="T0" fmla="*/ 0 w 210"/>
                <a:gd name="T1" fmla="*/ 0 h 170"/>
                <a:gd name="T2" fmla="*/ 0 w 210"/>
                <a:gd name="T3" fmla="*/ 0 h 170"/>
                <a:gd name="T4" fmla="*/ 0 w 210"/>
                <a:gd name="T5" fmla="*/ 0 h 170"/>
                <a:gd name="T6" fmla="*/ 0 w 210"/>
                <a:gd name="T7" fmla="*/ 0 h 170"/>
                <a:gd name="T8" fmla="*/ 0 w 210"/>
                <a:gd name="T9" fmla="*/ 0 h 170"/>
                <a:gd name="T10" fmla="*/ 0 w 210"/>
                <a:gd name="T11" fmla="*/ 0 h 170"/>
                <a:gd name="T12" fmla="*/ 0 w 210"/>
                <a:gd name="T13" fmla="*/ 0 h 170"/>
                <a:gd name="T14" fmla="*/ 0 w 210"/>
                <a:gd name="T15" fmla="*/ 0 h 170"/>
                <a:gd name="T16" fmla="*/ 0 w 210"/>
                <a:gd name="T17" fmla="*/ 0 h 170"/>
                <a:gd name="T18" fmla="*/ 0 w 210"/>
                <a:gd name="T19" fmla="*/ 0 h 170"/>
                <a:gd name="T20" fmla="*/ 0 w 210"/>
                <a:gd name="T21" fmla="*/ 0 h 170"/>
                <a:gd name="T22" fmla="*/ 0 w 210"/>
                <a:gd name="T23" fmla="*/ 0 h 170"/>
                <a:gd name="T24" fmla="*/ 0 w 210"/>
                <a:gd name="T25" fmla="*/ 0 h 170"/>
                <a:gd name="T26" fmla="*/ 0 w 210"/>
                <a:gd name="T27" fmla="*/ 0 h 170"/>
                <a:gd name="T28" fmla="*/ 0 w 210"/>
                <a:gd name="T29" fmla="*/ 0 h 170"/>
                <a:gd name="T30" fmla="*/ 0 w 210"/>
                <a:gd name="T31" fmla="*/ 0 h 170"/>
                <a:gd name="T32" fmla="*/ 0 w 210"/>
                <a:gd name="T33" fmla="*/ 0 h 170"/>
                <a:gd name="T34" fmla="*/ 0 w 210"/>
                <a:gd name="T35" fmla="*/ 0 h 170"/>
                <a:gd name="T36" fmla="*/ 0 w 210"/>
                <a:gd name="T37" fmla="*/ 0 h 170"/>
                <a:gd name="T38" fmla="*/ 0 w 210"/>
                <a:gd name="T39" fmla="*/ 0 h 170"/>
                <a:gd name="T40" fmla="*/ 0 w 210"/>
                <a:gd name="T41" fmla="*/ 0 h 170"/>
                <a:gd name="T42" fmla="*/ 0 w 210"/>
                <a:gd name="T43" fmla="*/ 0 h 170"/>
                <a:gd name="T44" fmla="*/ 0 w 210"/>
                <a:gd name="T45" fmla="*/ 0 h 170"/>
                <a:gd name="T46" fmla="*/ 0 w 210"/>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0"/>
                <a:gd name="T73" fmla="*/ 0 h 170"/>
                <a:gd name="T74" fmla="*/ 210 w 210"/>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FF0040"/>
            </a:solidFill>
            <a:ln w="12700" cap="rnd">
              <a:solidFill>
                <a:srgbClr val="000000"/>
              </a:solidFill>
              <a:round/>
              <a:headEnd/>
              <a:tailEnd/>
            </a:ln>
          </p:spPr>
          <p:txBody>
            <a:bodyPr/>
            <a:lstStyle/>
            <a:p>
              <a:endParaRPr lang="fr-FR" dirty="0"/>
            </a:p>
          </p:txBody>
        </p:sp>
        <p:sp>
          <p:nvSpPr>
            <p:cNvPr id="8729" name="AutoShape 537"/>
            <p:cNvSpPr>
              <a:spLocks/>
            </p:cNvSpPr>
            <p:nvPr/>
          </p:nvSpPr>
          <p:spPr bwMode="auto">
            <a:xfrm>
              <a:off x="3754" y="1382"/>
              <a:ext cx="15" cy="7"/>
            </a:xfrm>
            <a:custGeom>
              <a:avLst/>
              <a:gdLst>
                <a:gd name="T0" fmla="*/ 0 w 30"/>
                <a:gd name="T1" fmla="*/ 0 h 17"/>
                <a:gd name="T2" fmla="*/ 1 w 30"/>
                <a:gd name="T3" fmla="*/ 0 h 17"/>
                <a:gd name="T4" fmla="*/ 1 w 30"/>
                <a:gd name="T5" fmla="*/ 0 h 17"/>
                <a:gd name="T6" fmla="*/ 1 w 30"/>
                <a:gd name="T7" fmla="*/ 0 h 17"/>
                <a:gd name="T8" fmla="*/ 0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0" y="0"/>
                  </a:moveTo>
                  <a:lnTo>
                    <a:pt x="15" y="16"/>
                  </a:lnTo>
                  <a:lnTo>
                    <a:pt x="29" y="0"/>
                  </a:lnTo>
                  <a:lnTo>
                    <a:pt x="15" y="0"/>
                  </a:lnTo>
                  <a:lnTo>
                    <a:pt x="0" y="0"/>
                  </a:lnTo>
                </a:path>
              </a:pathLst>
            </a:custGeom>
            <a:solidFill>
              <a:srgbClr val="C0C0C0"/>
            </a:solidFill>
            <a:ln w="12700" cap="rnd">
              <a:solidFill>
                <a:srgbClr val="000000"/>
              </a:solidFill>
              <a:round/>
              <a:headEnd/>
              <a:tailEnd/>
            </a:ln>
          </p:spPr>
          <p:txBody>
            <a:bodyPr/>
            <a:lstStyle/>
            <a:p>
              <a:endParaRPr lang="fr-FR" dirty="0"/>
            </a:p>
          </p:txBody>
        </p:sp>
        <p:sp>
          <p:nvSpPr>
            <p:cNvPr id="8730" name="AutoShape 538"/>
            <p:cNvSpPr>
              <a:spLocks/>
            </p:cNvSpPr>
            <p:nvPr/>
          </p:nvSpPr>
          <p:spPr bwMode="auto">
            <a:xfrm>
              <a:off x="3672" y="1362"/>
              <a:ext cx="21" cy="47"/>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8"/>
                <a:gd name="T29" fmla="*/ 46 w 4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12700" cap="rnd">
              <a:solidFill>
                <a:srgbClr val="000000"/>
              </a:solidFill>
              <a:round/>
              <a:headEnd/>
              <a:tailEnd/>
            </a:ln>
          </p:spPr>
          <p:txBody>
            <a:bodyPr/>
            <a:lstStyle/>
            <a:p>
              <a:endParaRPr lang="fr-FR" dirty="0"/>
            </a:p>
          </p:txBody>
        </p:sp>
        <p:sp>
          <p:nvSpPr>
            <p:cNvPr id="8731" name="AutoShape 539"/>
            <p:cNvSpPr>
              <a:spLocks/>
            </p:cNvSpPr>
            <p:nvPr/>
          </p:nvSpPr>
          <p:spPr bwMode="auto">
            <a:xfrm>
              <a:off x="3761" y="1263"/>
              <a:ext cx="28" cy="20"/>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w 61"/>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7"/>
                <a:gd name="T32" fmla="*/ 61 w 6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12700" cap="rnd">
              <a:solidFill>
                <a:srgbClr val="000000"/>
              </a:solidFill>
              <a:round/>
              <a:headEnd/>
              <a:tailEnd/>
            </a:ln>
          </p:spPr>
          <p:txBody>
            <a:bodyPr/>
            <a:lstStyle/>
            <a:p>
              <a:endParaRPr lang="fr-FR" dirty="0"/>
            </a:p>
          </p:txBody>
        </p:sp>
        <p:sp>
          <p:nvSpPr>
            <p:cNvPr id="8732" name="AutoShape 540"/>
            <p:cNvSpPr>
              <a:spLocks/>
            </p:cNvSpPr>
            <p:nvPr/>
          </p:nvSpPr>
          <p:spPr bwMode="auto">
            <a:xfrm>
              <a:off x="3768" y="1248"/>
              <a:ext cx="28" cy="21"/>
            </a:xfrm>
            <a:custGeom>
              <a:avLst/>
              <a:gdLst>
                <a:gd name="T0" fmla="*/ 0 w 60"/>
                <a:gd name="T1" fmla="*/ 0 h 48"/>
                <a:gd name="T2" fmla="*/ 0 w 60"/>
                <a:gd name="T3" fmla="*/ 0 h 48"/>
                <a:gd name="T4" fmla="*/ 0 w 60"/>
                <a:gd name="T5" fmla="*/ 0 h 48"/>
                <a:gd name="T6" fmla="*/ 0 w 60"/>
                <a:gd name="T7" fmla="*/ 0 h 48"/>
                <a:gd name="T8" fmla="*/ 0 w 60"/>
                <a:gd name="T9" fmla="*/ 0 h 48"/>
                <a:gd name="T10" fmla="*/ 0 w 60"/>
                <a:gd name="T11" fmla="*/ 0 h 48"/>
                <a:gd name="T12" fmla="*/ 0 w 60"/>
                <a:gd name="T13" fmla="*/ 0 h 48"/>
                <a:gd name="T14" fmla="*/ 0 w 60"/>
                <a:gd name="T15" fmla="*/ 0 h 48"/>
                <a:gd name="T16" fmla="*/ 0 w 60"/>
                <a:gd name="T17" fmla="*/ 0 h 48"/>
                <a:gd name="T18" fmla="*/ 0 w 6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8"/>
                <a:gd name="T32" fmla="*/ 60 w 6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12700" cap="rnd">
              <a:solidFill>
                <a:srgbClr val="000000"/>
              </a:solidFill>
              <a:round/>
              <a:headEnd/>
              <a:tailEnd/>
            </a:ln>
          </p:spPr>
          <p:txBody>
            <a:bodyPr/>
            <a:lstStyle/>
            <a:p>
              <a:endParaRPr lang="fr-FR" dirty="0"/>
            </a:p>
          </p:txBody>
        </p:sp>
        <p:sp>
          <p:nvSpPr>
            <p:cNvPr id="8733" name="AutoShape 541"/>
            <p:cNvSpPr>
              <a:spLocks/>
            </p:cNvSpPr>
            <p:nvPr/>
          </p:nvSpPr>
          <p:spPr bwMode="auto">
            <a:xfrm>
              <a:off x="3700" y="1189"/>
              <a:ext cx="54" cy="94"/>
            </a:xfrm>
            <a:custGeom>
              <a:avLst/>
              <a:gdLst>
                <a:gd name="T0" fmla="*/ 0 w 121"/>
                <a:gd name="T1" fmla="*/ 0 h 217"/>
                <a:gd name="T2" fmla="*/ 0 w 121"/>
                <a:gd name="T3" fmla="*/ 0 h 217"/>
                <a:gd name="T4" fmla="*/ 0 w 121"/>
                <a:gd name="T5" fmla="*/ 0 h 217"/>
                <a:gd name="T6" fmla="*/ 0 w 121"/>
                <a:gd name="T7" fmla="*/ 0 h 217"/>
                <a:gd name="T8" fmla="*/ 0 w 121"/>
                <a:gd name="T9" fmla="*/ 0 h 217"/>
                <a:gd name="T10" fmla="*/ 0 w 121"/>
                <a:gd name="T11" fmla="*/ 0 h 217"/>
                <a:gd name="T12" fmla="*/ 0 w 121"/>
                <a:gd name="T13" fmla="*/ 0 h 217"/>
                <a:gd name="T14" fmla="*/ 0 w 121"/>
                <a:gd name="T15" fmla="*/ 0 h 217"/>
                <a:gd name="T16" fmla="*/ 0 w 121"/>
                <a:gd name="T17" fmla="*/ 0 h 217"/>
                <a:gd name="T18" fmla="*/ 0 w 121"/>
                <a:gd name="T19" fmla="*/ 0 h 217"/>
                <a:gd name="T20" fmla="*/ 0 w 121"/>
                <a:gd name="T21" fmla="*/ 0 h 217"/>
                <a:gd name="T22" fmla="*/ 0 w 121"/>
                <a:gd name="T23" fmla="*/ 0 h 217"/>
                <a:gd name="T24" fmla="*/ 0 w 121"/>
                <a:gd name="T25" fmla="*/ 0 h 217"/>
                <a:gd name="T26" fmla="*/ 0 w 121"/>
                <a:gd name="T27" fmla="*/ 0 h 217"/>
                <a:gd name="T28" fmla="*/ 0 w 121"/>
                <a:gd name="T29" fmla="*/ 0 h 217"/>
                <a:gd name="T30" fmla="*/ 0 w 121"/>
                <a:gd name="T31" fmla="*/ 0 h 217"/>
                <a:gd name="T32" fmla="*/ 0 w 121"/>
                <a:gd name="T33" fmla="*/ 0 h 217"/>
                <a:gd name="T34" fmla="*/ 0 w 121"/>
                <a:gd name="T35" fmla="*/ 0 h 217"/>
                <a:gd name="T36" fmla="*/ 0 w 121"/>
                <a:gd name="T37" fmla="*/ 0 h 217"/>
                <a:gd name="T38" fmla="*/ 0 w 121"/>
                <a:gd name="T39" fmla="*/ 0 h 217"/>
                <a:gd name="T40" fmla="*/ 0 w 121"/>
                <a:gd name="T41" fmla="*/ 0 h 217"/>
                <a:gd name="T42" fmla="*/ 0 w 121"/>
                <a:gd name="T43" fmla="*/ 0 h 217"/>
                <a:gd name="T44" fmla="*/ 0 w 121"/>
                <a:gd name="T45" fmla="*/ 0 h 217"/>
                <a:gd name="T46" fmla="*/ 0 w 121"/>
                <a:gd name="T47" fmla="*/ 0 h 217"/>
                <a:gd name="T48" fmla="*/ 0 w 121"/>
                <a:gd name="T49" fmla="*/ 0 h 217"/>
                <a:gd name="T50" fmla="*/ 0 w 121"/>
                <a:gd name="T51" fmla="*/ 0 h 217"/>
                <a:gd name="T52" fmla="*/ 0 w 121"/>
                <a:gd name="T53" fmla="*/ 0 h 217"/>
                <a:gd name="T54" fmla="*/ 0 w 121"/>
                <a:gd name="T55" fmla="*/ 0 h 217"/>
                <a:gd name="T56" fmla="*/ 0 w 121"/>
                <a:gd name="T57" fmla="*/ 0 h 217"/>
                <a:gd name="T58" fmla="*/ 0 w 121"/>
                <a:gd name="T59" fmla="*/ 0 h 217"/>
                <a:gd name="T60" fmla="*/ 0 w 121"/>
                <a:gd name="T61" fmla="*/ 0 h 217"/>
                <a:gd name="T62" fmla="*/ 0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
                <a:gd name="T97" fmla="*/ 0 h 217"/>
                <a:gd name="T98" fmla="*/ 121 w 12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12700" cap="rnd">
              <a:solidFill>
                <a:srgbClr val="000000"/>
              </a:solidFill>
              <a:round/>
              <a:headEnd/>
              <a:tailEnd/>
            </a:ln>
          </p:spPr>
          <p:txBody>
            <a:bodyPr/>
            <a:lstStyle/>
            <a:p>
              <a:endParaRPr lang="fr-FR" dirty="0"/>
            </a:p>
          </p:txBody>
        </p:sp>
        <p:sp>
          <p:nvSpPr>
            <p:cNvPr id="8734" name="AutoShape 542"/>
            <p:cNvSpPr>
              <a:spLocks/>
            </p:cNvSpPr>
            <p:nvPr/>
          </p:nvSpPr>
          <p:spPr bwMode="auto">
            <a:xfrm>
              <a:off x="3685" y="1229"/>
              <a:ext cx="15" cy="14"/>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 name="T21" fmla="*/ 0 w 31"/>
                <a:gd name="T22" fmla="*/ 0 h 32"/>
                <a:gd name="T23" fmla="*/ 31 w 3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2">
                  <a:moveTo>
                    <a:pt x="15" y="0"/>
                  </a:moveTo>
                  <a:lnTo>
                    <a:pt x="0" y="16"/>
                  </a:lnTo>
                  <a:lnTo>
                    <a:pt x="15" y="31"/>
                  </a:lnTo>
                  <a:lnTo>
                    <a:pt x="30" y="31"/>
                  </a:lnTo>
                  <a:lnTo>
                    <a:pt x="30" y="16"/>
                  </a:lnTo>
                  <a:lnTo>
                    <a:pt x="30" y="0"/>
                  </a:lnTo>
                  <a:lnTo>
                    <a:pt x="15" y="0"/>
                  </a:lnTo>
                </a:path>
              </a:pathLst>
            </a:custGeom>
            <a:solidFill>
              <a:srgbClr val="C0C0C0"/>
            </a:solidFill>
            <a:ln w="12700" cap="rnd">
              <a:solidFill>
                <a:srgbClr val="000000"/>
              </a:solidFill>
              <a:round/>
              <a:headEnd/>
              <a:tailEnd/>
            </a:ln>
          </p:spPr>
          <p:txBody>
            <a:bodyPr/>
            <a:lstStyle/>
            <a:p>
              <a:endParaRPr lang="fr-FR" dirty="0"/>
            </a:p>
          </p:txBody>
        </p:sp>
        <p:sp>
          <p:nvSpPr>
            <p:cNvPr id="8735" name="AutoShape 543"/>
            <p:cNvSpPr>
              <a:spLocks/>
            </p:cNvSpPr>
            <p:nvPr/>
          </p:nvSpPr>
          <p:spPr bwMode="auto">
            <a:xfrm>
              <a:off x="3691" y="1189"/>
              <a:ext cx="10" cy="7"/>
            </a:xfrm>
            <a:custGeom>
              <a:avLst/>
              <a:gdLst>
                <a:gd name="T0" fmla="*/ 0 w 18"/>
                <a:gd name="T1" fmla="*/ 0 h 17"/>
                <a:gd name="T2" fmla="*/ 1 w 18"/>
                <a:gd name="T3" fmla="*/ 0 h 17"/>
                <a:gd name="T4" fmla="*/ 1 w 18"/>
                <a:gd name="T5" fmla="*/ 0 h 17"/>
                <a:gd name="T6" fmla="*/ 0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6"/>
                  </a:moveTo>
                  <a:lnTo>
                    <a:pt x="17" y="16"/>
                  </a:lnTo>
                  <a:lnTo>
                    <a:pt x="17" y="0"/>
                  </a:lnTo>
                  <a:lnTo>
                    <a:pt x="0" y="0"/>
                  </a:lnTo>
                  <a:lnTo>
                    <a:pt x="0" y="16"/>
                  </a:lnTo>
                </a:path>
              </a:pathLst>
            </a:custGeom>
            <a:solidFill>
              <a:srgbClr val="C0C0C0"/>
            </a:solidFill>
            <a:ln w="12700" cap="rnd">
              <a:solidFill>
                <a:srgbClr val="000000"/>
              </a:solidFill>
              <a:round/>
              <a:headEnd/>
              <a:tailEnd/>
            </a:ln>
          </p:spPr>
          <p:txBody>
            <a:bodyPr/>
            <a:lstStyle/>
            <a:p>
              <a:endParaRPr lang="fr-FR" dirty="0"/>
            </a:p>
          </p:txBody>
        </p:sp>
        <p:sp>
          <p:nvSpPr>
            <p:cNvPr id="8736" name="AutoShape 544"/>
            <p:cNvSpPr>
              <a:spLocks/>
            </p:cNvSpPr>
            <p:nvPr/>
          </p:nvSpPr>
          <p:spPr bwMode="auto">
            <a:xfrm>
              <a:off x="3664" y="1229"/>
              <a:ext cx="36" cy="40"/>
            </a:xfrm>
            <a:custGeom>
              <a:avLst/>
              <a:gdLst>
                <a:gd name="T0" fmla="*/ 0 w 77"/>
                <a:gd name="T1" fmla="*/ 0 h 94"/>
                <a:gd name="T2" fmla="*/ 0 w 77"/>
                <a:gd name="T3" fmla="*/ 0 h 94"/>
                <a:gd name="T4" fmla="*/ 0 w 77"/>
                <a:gd name="T5" fmla="*/ 0 h 94"/>
                <a:gd name="T6" fmla="*/ 0 w 77"/>
                <a:gd name="T7" fmla="*/ 0 h 94"/>
                <a:gd name="T8" fmla="*/ 0 w 77"/>
                <a:gd name="T9" fmla="*/ 0 h 94"/>
                <a:gd name="T10" fmla="*/ 0 w 77"/>
                <a:gd name="T11" fmla="*/ 0 h 94"/>
                <a:gd name="T12" fmla="*/ 0 w 77"/>
                <a:gd name="T13" fmla="*/ 0 h 94"/>
                <a:gd name="T14" fmla="*/ 0 w 77"/>
                <a:gd name="T15" fmla="*/ 0 h 94"/>
                <a:gd name="T16" fmla="*/ 0 w 77"/>
                <a:gd name="T17" fmla="*/ 0 h 94"/>
                <a:gd name="T18" fmla="*/ 0 w 77"/>
                <a:gd name="T19" fmla="*/ 0 h 94"/>
                <a:gd name="T20" fmla="*/ 0 w 77"/>
                <a:gd name="T21" fmla="*/ 0 h 94"/>
                <a:gd name="T22" fmla="*/ 0 w 77"/>
                <a:gd name="T23" fmla="*/ 0 h 94"/>
                <a:gd name="T24" fmla="*/ 0 w 77"/>
                <a:gd name="T25" fmla="*/ 0 h 94"/>
                <a:gd name="T26" fmla="*/ 0 w 77"/>
                <a:gd name="T27" fmla="*/ 0 h 94"/>
                <a:gd name="T28" fmla="*/ 0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94"/>
                <a:gd name="T47" fmla="*/ 77 w 77"/>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12700" cap="rnd">
              <a:solidFill>
                <a:srgbClr val="000000"/>
              </a:solidFill>
              <a:round/>
              <a:headEnd/>
              <a:tailEnd/>
            </a:ln>
          </p:spPr>
          <p:txBody>
            <a:bodyPr/>
            <a:lstStyle/>
            <a:p>
              <a:endParaRPr lang="fr-FR" dirty="0"/>
            </a:p>
          </p:txBody>
        </p:sp>
        <p:sp>
          <p:nvSpPr>
            <p:cNvPr id="8737" name="AutoShape 545"/>
            <p:cNvSpPr>
              <a:spLocks/>
            </p:cNvSpPr>
            <p:nvPr/>
          </p:nvSpPr>
          <p:spPr bwMode="auto">
            <a:xfrm>
              <a:off x="3810" y="1715"/>
              <a:ext cx="49" cy="47"/>
            </a:xfrm>
            <a:custGeom>
              <a:avLst/>
              <a:gdLst>
                <a:gd name="T0" fmla="*/ 0 w 105"/>
                <a:gd name="T1" fmla="*/ 0 h 109"/>
                <a:gd name="T2" fmla="*/ 0 w 105"/>
                <a:gd name="T3" fmla="*/ 0 h 109"/>
                <a:gd name="T4" fmla="*/ 0 w 105"/>
                <a:gd name="T5" fmla="*/ 0 h 109"/>
                <a:gd name="T6" fmla="*/ 0 w 105"/>
                <a:gd name="T7" fmla="*/ 0 h 109"/>
                <a:gd name="T8" fmla="*/ 0 w 105"/>
                <a:gd name="T9" fmla="*/ 0 h 109"/>
                <a:gd name="T10" fmla="*/ 0 w 105"/>
                <a:gd name="T11" fmla="*/ 0 h 109"/>
                <a:gd name="T12" fmla="*/ 0 w 105"/>
                <a:gd name="T13" fmla="*/ 0 h 109"/>
                <a:gd name="T14" fmla="*/ 0 w 105"/>
                <a:gd name="T15" fmla="*/ 0 h 109"/>
                <a:gd name="T16" fmla="*/ 0 w 105"/>
                <a:gd name="T17" fmla="*/ 0 h 109"/>
                <a:gd name="T18" fmla="*/ 0 w 105"/>
                <a:gd name="T19" fmla="*/ 0 h 109"/>
                <a:gd name="T20" fmla="*/ 0 w 105"/>
                <a:gd name="T21" fmla="*/ 0 h 109"/>
                <a:gd name="T22" fmla="*/ 0 w 105"/>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09"/>
                <a:gd name="T38" fmla="*/ 105 w 105"/>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FF0040"/>
            </a:solidFill>
            <a:ln w="12700" cap="rnd">
              <a:solidFill>
                <a:srgbClr val="000000"/>
              </a:solidFill>
              <a:round/>
              <a:headEnd/>
              <a:tailEnd/>
            </a:ln>
          </p:spPr>
          <p:txBody>
            <a:bodyPr/>
            <a:lstStyle/>
            <a:p>
              <a:endParaRPr lang="fr-FR" dirty="0"/>
            </a:p>
          </p:txBody>
        </p:sp>
        <p:sp>
          <p:nvSpPr>
            <p:cNvPr id="8738" name="AutoShape 546"/>
            <p:cNvSpPr>
              <a:spLocks/>
            </p:cNvSpPr>
            <p:nvPr/>
          </p:nvSpPr>
          <p:spPr bwMode="auto">
            <a:xfrm>
              <a:off x="3817" y="1715"/>
              <a:ext cx="14" cy="7"/>
            </a:xfrm>
            <a:custGeom>
              <a:avLst/>
              <a:gdLst>
                <a:gd name="T0" fmla="*/ 0 w 32"/>
                <a:gd name="T1" fmla="*/ 0 h 17"/>
                <a:gd name="T2" fmla="*/ 0 w 32"/>
                <a:gd name="T3" fmla="*/ 0 h 17"/>
                <a:gd name="T4" fmla="*/ 0 w 32"/>
                <a:gd name="T5" fmla="*/ 0 h 17"/>
                <a:gd name="T6" fmla="*/ 0 w 32"/>
                <a:gd name="T7" fmla="*/ 0 h 17"/>
                <a:gd name="T8" fmla="*/ 0 w 32"/>
                <a:gd name="T9" fmla="*/ 0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16"/>
                  </a:moveTo>
                  <a:lnTo>
                    <a:pt x="31" y="16"/>
                  </a:lnTo>
                  <a:lnTo>
                    <a:pt x="31" y="0"/>
                  </a:lnTo>
                  <a:lnTo>
                    <a:pt x="0" y="0"/>
                  </a:lnTo>
                  <a:lnTo>
                    <a:pt x="0" y="16"/>
                  </a:lnTo>
                </a:path>
              </a:pathLst>
            </a:custGeom>
            <a:solidFill>
              <a:srgbClr val="FF0040"/>
            </a:solidFill>
            <a:ln w="12700" cap="rnd">
              <a:solidFill>
                <a:srgbClr val="000000"/>
              </a:solidFill>
              <a:round/>
              <a:headEnd/>
              <a:tailEnd/>
            </a:ln>
          </p:spPr>
          <p:txBody>
            <a:bodyPr/>
            <a:lstStyle/>
            <a:p>
              <a:endParaRPr lang="fr-FR" dirty="0"/>
            </a:p>
          </p:txBody>
        </p:sp>
        <p:sp>
          <p:nvSpPr>
            <p:cNvPr id="8739" name="AutoShape 547"/>
            <p:cNvSpPr>
              <a:spLocks/>
            </p:cNvSpPr>
            <p:nvPr/>
          </p:nvSpPr>
          <p:spPr bwMode="auto">
            <a:xfrm>
              <a:off x="3761" y="1615"/>
              <a:ext cx="98" cy="80"/>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0"/>
                <a:gd name="T58" fmla="*/ 0 h 185"/>
                <a:gd name="T59" fmla="*/ 210 w 210"/>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40"/>
            </a:solidFill>
            <a:ln w="12700" cap="rnd">
              <a:solidFill>
                <a:srgbClr val="000000"/>
              </a:solidFill>
              <a:round/>
              <a:headEnd/>
              <a:tailEnd/>
            </a:ln>
          </p:spPr>
          <p:txBody>
            <a:bodyPr/>
            <a:lstStyle/>
            <a:p>
              <a:endParaRPr lang="fr-FR" dirty="0"/>
            </a:p>
          </p:txBody>
        </p:sp>
        <p:sp>
          <p:nvSpPr>
            <p:cNvPr id="8740" name="AutoShape 548"/>
            <p:cNvSpPr>
              <a:spLocks/>
            </p:cNvSpPr>
            <p:nvPr/>
          </p:nvSpPr>
          <p:spPr bwMode="auto">
            <a:xfrm>
              <a:off x="3747" y="1629"/>
              <a:ext cx="22" cy="47"/>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8"/>
                <a:gd name="T29" fmla="*/ 46 w 4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FF0040"/>
            </a:solidFill>
            <a:ln w="12700" cap="rnd">
              <a:solidFill>
                <a:srgbClr val="000000"/>
              </a:solidFill>
              <a:round/>
              <a:headEnd/>
              <a:tailEnd/>
            </a:ln>
          </p:spPr>
          <p:txBody>
            <a:bodyPr/>
            <a:lstStyle/>
            <a:p>
              <a:endParaRPr lang="fr-FR" dirty="0"/>
            </a:p>
          </p:txBody>
        </p:sp>
        <p:sp>
          <p:nvSpPr>
            <p:cNvPr id="8741" name="AutoShape 549"/>
            <p:cNvSpPr>
              <a:spLocks/>
            </p:cNvSpPr>
            <p:nvPr/>
          </p:nvSpPr>
          <p:spPr bwMode="auto">
            <a:xfrm>
              <a:off x="3740" y="1635"/>
              <a:ext cx="14" cy="41"/>
            </a:xfrm>
            <a:custGeom>
              <a:avLst/>
              <a:gdLst>
                <a:gd name="T0" fmla="*/ 0 w 32"/>
                <a:gd name="T1" fmla="*/ 0 h 93"/>
                <a:gd name="T2" fmla="*/ 0 w 32"/>
                <a:gd name="T3" fmla="*/ 0 h 93"/>
                <a:gd name="T4" fmla="*/ 0 w 32"/>
                <a:gd name="T5" fmla="*/ 0 h 93"/>
                <a:gd name="T6" fmla="*/ 0 w 32"/>
                <a:gd name="T7" fmla="*/ 0 h 93"/>
                <a:gd name="T8" fmla="*/ 0 w 32"/>
                <a:gd name="T9" fmla="*/ 0 h 93"/>
                <a:gd name="T10" fmla="*/ 0 60000 65536"/>
                <a:gd name="T11" fmla="*/ 0 60000 65536"/>
                <a:gd name="T12" fmla="*/ 0 60000 65536"/>
                <a:gd name="T13" fmla="*/ 0 60000 65536"/>
                <a:gd name="T14" fmla="*/ 0 60000 65536"/>
                <a:gd name="T15" fmla="*/ 0 w 32"/>
                <a:gd name="T16" fmla="*/ 0 h 93"/>
                <a:gd name="T17" fmla="*/ 32 w 32"/>
                <a:gd name="T18" fmla="*/ 93 h 93"/>
              </a:gdLst>
              <a:ahLst/>
              <a:cxnLst>
                <a:cxn ang="T10">
                  <a:pos x="T0" y="T1"/>
                </a:cxn>
                <a:cxn ang="T11">
                  <a:pos x="T2" y="T3"/>
                </a:cxn>
                <a:cxn ang="T12">
                  <a:pos x="T4" y="T5"/>
                </a:cxn>
                <a:cxn ang="T13">
                  <a:pos x="T6" y="T7"/>
                </a:cxn>
                <a:cxn ang="T14">
                  <a:pos x="T8" y="T9"/>
                </a:cxn>
              </a:cxnLst>
              <a:rect l="T15" t="T16" r="T17" b="T18"/>
              <a:pathLst>
                <a:path w="32" h="93">
                  <a:moveTo>
                    <a:pt x="31" y="92"/>
                  </a:moveTo>
                  <a:lnTo>
                    <a:pt x="16" y="15"/>
                  </a:lnTo>
                  <a:lnTo>
                    <a:pt x="0" y="0"/>
                  </a:lnTo>
                  <a:lnTo>
                    <a:pt x="16" y="92"/>
                  </a:lnTo>
                  <a:lnTo>
                    <a:pt x="31" y="92"/>
                  </a:lnTo>
                </a:path>
              </a:pathLst>
            </a:custGeom>
            <a:solidFill>
              <a:srgbClr val="FF0040"/>
            </a:solidFill>
            <a:ln w="12700" cap="rnd">
              <a:solidFill>
                <a:srgbClr val="000000"/>
              </a:solidFill>
              <a:round/>
              <a:headEnd/>
              <a:tailEnd/>
            </a:ln>
          </p:spPr>
          <p:txBody>
            <a:bodyPr/>
            <a:lstStyle/>
            <a:p>
              <a:endParaRPr lang="fr-FR" dirty="0"/>
            </a:p>
          </p:txBody>
        </p:sp>
        <p:sp>
          <p:nvSpPr>
            <p:cNvPr id="8742" name="AutoShape 550"/>
            <p:cNvSpPr>
              <a:spLocks/>
            </p:cNvSpPr>
            <p:nvPr/>
          </p:nvSpPr>
          <p:spPr bwMode="auto">
            <a:xfrm>
              <a:off x="3713" y="1635"/>
              <a:ext cx="34" cy="54"/>
            </a:xfrm>
            <a:custGeom>
              <a:avLst/>
              <a:gdLst>
                <a:gd name="T0" fmla="*/ 0 w 75"/>
                <a:gd name="T1" fmla="*/ 0 h 124"/>
                <a:gd name="T2" fmla="*/ 0 w 75"/>
                <a:gd name="T3" fmla="*/ 0 h 124"/>
                <a:gd name="T4" fmla="*/ 0 w 75"/>
                <a:gd name="T5" fmla="*/ 0 h 124"/>
                <a:gd name="T6" fmla="*/ 0 w 75"/>
                <a:gd name="T7" fmla="*/ 0 h 124"/>
                <a:gd name="T8" fmla="*/ 0 w 75"/>
                <a:gd name="T9" fmla="*/ 0 h 124"/>
                <a:gd name="T10" fmla="*/ 0 w 75"/>
                <a:gd name="T11" fmla="*/ 0 h 124"/>
                <a:gd name="T12" fmla="*/ 0 w 75"/>
                <a:gd name="T13" fmla="*/ 0 h 124"/>
                <a:gd name="T14" fmla="*/ 0 w 75"/>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24"/>
                <a:gd name="T26" fmla="*/ 75 w 75"/>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24">
                  <a:moveTo>
                    <a:pt x="74" y="92"/>
                  </a:moveTo>
                  <a:lnTo>
                    <a:pt x="59" y="0"/>
                  </a:lnTo>
                  <a:lnTo>
                    <a:pt x="0" y="15"/>
                  </a:lnTo>
                  <a:lnTo>
                    <a:pt x="0" y="46"/>
                  </a:lnTo>
                  <a:lnTo>
                    <a:pt x="0" y="92"/>
                  </a:lnTo>
                  <a:lnTo>
                    <a:pt x="0" y="123"/>
                  </a:lnTo>
                  <a:lnTo>
                    <a:pt x="30" y="123"/>
                  </a:lnTo>
                  <a:lnTo>
                    <a:pt x="74" y="92"/>
                  </a:lnTo>
                </a:path>
              </a:pathLst>
            </a:custGeom>
            <a:solidFill>
              <a:srgbClr val="FF0040"/>
            </a:solidFill>
            <a:ln w="12700" cap="rnd">
              <a:solidFill>
                <a:srgbClr val="000000"/>
              </a:solidFill>
              <a:round/>
              <a:headEnd/>
              <a:tailEnd/>
            </a:ln>
          </p:spPr>
          <p:txBody>
            <a:bodyPr/>
            <a:lstStyle/>
            <a:p>
              <a:endParaRPr lang="fr-FR" dirty="0"/>
            </a:p>
          </p:txBody>
        </p:sp>
        <p:sp>
          <p:nvSpPr>
            <p:cNvPr id="8743" name="AutoShape 551"/>
            <p:cNvSpPr>
              <a:spLocks/>
            </p:cNvSpPr>
            <p:nvPr/>
          </p:nvSpPr>
          <p:spPr bwMode="auto">
            <a:xfrm>
              <a:off x="3740" y="1535"/>
              <a:ext cx="119" cy="94"/>
            </a:xfrm>
            <a:custGeom>
              <a:avLst/>
              <a:gdLst>
                <a:gd name="T0" fmla="*/ 0 w 255"/>
                <a:gd name="T1" fmla="*/ 0 h 217"/>
                <a:gd name="T2" fmla="*/ 0 w 255"/>
                <a:gd name="T3" fmla="*/ 0 h 217"/>
                <a:gd name="T4" fmla="*/ 0 w 255"/>
                <a:gd name="T5" fmla="*/ 0 h 217"/>
                <a:gd name="T6" fmla="*/ 0 w 255"/>
                <a:gd name="T7" fmla="*/ 0 h 217"/>
                <a:gd name="T8" fmla="*/ 0 w 255"/>
                <a:gd name="T9" fmla="*/ 0 h 217"/>
                <a:gd name="T10" fmla="*/ 0 w 255"/>
                <a:gd name="T11" fmla="*/ 0 h 217"/>
                <a:gd name="T12" fmla="*/ 0 w 255"/>
                <a:gd name="T13" fmla="*/ 0 h 217"/>
                <a:gd name="T14" fmla="*/ 0 w 255"/>
                <a:gd name="T15" fmla="*/ 0 h 217"/>
                <a:gd name="T16" fmla="*/ 0 w 255"/>
                <a:gd name="T17" fmla="*/ 0 h 217"/>
                <a:gd name="T18" fmla="*/ 0 w 255"/>
                <a:gd name="T19" fmla="*/ 0 h 217"/>
                <a:gd name="T20" fmla="*/ 0 w 255"/>
                <a:gd name="T21" fmla="*/ 0 h 217"/>
                <a:gd name="T22" fmla="*/ 0 w 255"/>
                <a:gd name="T23" fmla="*/ 0 h 217"/>
                <a:gd name="T24" fmla="*/ 0 w 255"/>
                <a:gd name="T25" fmla="*/ 0 h 217"/>
                <a:gd name="T26" fmla="*/ 0 w 255"/>
                <a:gd name="T27" fmla="*/ 0 h 217"/>
                <a:gd name="T28" fmla="*/ 0 w 255"/>
                <a:gd name="T29" fmla="*/ 0 h 217"/>
                <a:gd name="T30" fmla="*/ 0 w 255"/>
                <a:gd name="T31" fmla="*/ 0 h 217"/>
                <a:gd name="T32" fmla="*/ 0 w 255"/>
                <a:gd name="T33" fmla="*/ 0 h 217"/>
                <a:gd name="T34" fmla="*/ 0 w 255"/>
                <a:gd name="T35" fmla="*/ 0 h 217"/>
                <a:gd name="T36" fmla="*/ 0 w 255"/>
                <a:gd name="T37" fmla="*/ 0 h 217"/>
                <a:gd name="T38" fmla="*/ 0 w 255"/>
                <a:gd name="T39" fmla="*/ 0 h 217"/>
                <a:gd name="T40" fmla="*/ 0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17"/>
                <a:gd name="T65" fmla="*/ 255 w 255"/>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FF0040"/>
            </a:solidFill>
            <a:ln w="12700" cap="rnd">
              <a:solidFill>
                <a:srgbClr val="000000"/>
              </a:solidFill>
              <a:round/>
              <a:headEnd/>
              <a:tailEnd/>
            </a:ln>
          </p:spPr>
          <p:txBody>
            <a:bodyPr/>
            <a:lstStyle/>
            <a:p>
              <a:endParaRPr lang="fr-FR" dirty="0"/>
            </a:p>
          </p:txBody>
        </p:sp>
        <p:sp>
          <p:nvSpPr>
            <p:cNvPr id="8744" name="AutoShape 552"/>
            <p:cNvSpPr>
              <a:spLocks/>
            </p:cNvSpPr>
            <p:nvPr/>
          </p:nvSpPr>
          <p:spPr bwMode="auto">
            <a:xfrm>
              <a:off x="3844" y="1535"/>
              <a:ext cx="90" cy="134"/>
            </a:xfrm>
            <a:custGeom>
              <a:avLst/>
              <a:gdLst>
                <a:gd name="T0" fmla="*/ 0 w 194"/>
                <a:gd name="T1" fmla="*/ 0 h 309"/>
                <a:gd name="T2" fmla="*/ 0 w 194"/>
                <a:gd name="T3" fmla="*/ 0 h 309"/>
                <a:gd name="T4" fmla="*/ 0 w 194"/>
                <a:gd name="T5" fmla="*/ 0 h 309"/>
                <a:gd name="T6" fmla="*/ 0 w 194"/>
                <a:gd name="T7" fmla="*/ 0 h 309"/>
                <a:gd name="T8" fmla="*/ 0 w 194"/>
                <a:gd name="T9" fmla="*/ 0 h 309"/>
                <a:gd name="T10" fmla="*/ 0 w 194"/>
                <a:gd name="T11" fmla="*/ 0 h 309"/>
                <a:gd name="T12" fmla="*/ 0 w 194"/>
                <a:gd name="T13" fmla="*/ 0 h 309"/>
                <a:gd name="T14" fmla="*/ 0 w 194"/>
                <a:gd name="T15" fmla="*/ 0 h 309"/>
                <a:gd name="T16" fmla="*/ 0 w 194"/>
                <a:gd name="T17" fmla="*/ 0 h 309"/>
                <a:gd name="T18" fmla="*/ 0 w 194"/>
                <a:gd name="T19" fmla="*/ 0 h 309"/>
                <a:gd name="T20" fmla="*/ 0 w 194"/>
                <a:gd name="T21" fmla="*/ 0 h 309"/>
                <a:gd name="T22" fmla="*/ 0 w 194"/>
                <a:gd name="T23" fmla="*/ 0 h 309"/>
                <a:gd name="T24" fmla="*/ 0 w 194"/>
                <a:gd name="T25" fmla="*/ 0 h 309"/>
                <a:gd name="T26" fmla="*/ 0 w 194"/>
                <a:gd name="T27" fmla="*/ 0 h 309"/>
                <a:gd name="T28" fmla="*/ 0 w 194"/>
                <a:gd name="T29" fmla="*/ 0 h 309"/>
                <a:gd name="T30" fmla="*/ 0 w 194"/>
                <a:gd name="T31" fmla="*/ 0 h 309"/>
                <a:gd name="T32" fmla="*/ 0 w 194"/>
                <a:gd name="T33" fmla="*/ 0 h 309"/>
                <a:gd name="T34" fmla="*/ 0 w 194"/>
                <a:gd name="T35" fmla="*/ 0 h 309"/>
                <a:gd name="T36" fmla="*/ 0 w 194"/>
                <a:gd name="T37" fmla="*/ 0 h 309"/>
                <a:gd name="T38" fmla="*/ 0 w 194"/>
                <a:gd name="T39" fmla="*/ 0 h 309"/>
                <a:gd name="T40" fmla="*/ 0 w 194"/>
                <a:gd name="T41" fmla="*/ 0 h 309"/>
                <a:gd name="T42" fmla="*/ 0 w 194"/>
                <a:gd name="T43" fmla="*/ 0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309"/>
                <a:gd name="T68" fmla="*/ 194 w 194"/>
                <a:gd name="T69" fmla="*/ 309 h 3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FF0040"/>
            </a:solidFill>
            <a:ln w="12700" cap="rnd">
              <a:solidFill>
                <a:srgbClr val="000000"/>
              </a:solidFill>
              <a:round/>
              <a:headEnd/>
              <a:tailEnd/>
            </a:ln>
          </p:spPr>
          <p:txBody>
            <a:bodyPr/>
            <a:lstStyle/>
            <a:p>
              <a:endParaRPr lang="fr-FR" dirty="0"/>
            </a:p>
          </p:txBody>
        </p:sp>
        <p:sp>
          <p:nvSpPr>
            <p:cNvPr id="8745" name="Line 553"/>
            <p:cNvSpPr>
              <a:spLocks noChangeShapeType="1"/>
            </p:cNvSpPr>
            <p:nvPr/>
          </p:nvSpPr>
          <p:spPr bwMode="auto">
            <a:xfrm>
              <a:off x="3803" y="1722"/>
              <a:ext cx="0" cy="6"/>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8746" name="Line 554"/>
            <p:cNvSpPr>
              <a:spLocks noChangeShapeType="1"/>
            </p:cNvSpPr>
            <p:nvPr/>
          </p:nvSpPr>
          <p:spPr bwMode="auto">
            <a:xfrm>
              <a:off x="3782" y="1282"/>
              <a:ext cx="7"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8747" name="AutoShape 555"/>
            <p:cNvSpPr>
              <a:spLocks/>
            </p:cNvSpPr>
            <p:nvPr/>
          </p:nvSpPr>
          <p:spPr bwMode="auto">
            <a:xfrm>
              <a:off x="3782" y="1236"/>
              <a:ext cx="62" cy="73"/>
            </a:xfrm>
            <a:custGeom>
              <a:avLst/>
              <a:gdLst>
                <a:gd name="T0" fmla="*/ 0 w 135"/>
                <a:gd name="T1" fmla="*/ 0 h 170"/>
                <a:gd name="T2" fmla="*/ 0 w 135"/>
                <a:gd name="T3" fmla="*/ 0 h 170"/>
                <a:gd name="T4" fmla="*/ 0 w 135"/>
                <a:gd name="T5" fmla="*/ 0 h 170"/>
                <a:gd name="T6" fmla="*/ 0 w 135"/>
                <a:gd name="T7" fmla="*/ 0 h 170"/>
                <a:gd name="T8" fmla="*/ 0 w 135"/>
                <a:gd name="T9" fmla="*/ 0 h 170"/>
                <a:gd name="T10" fmla="*/ 0 w 135"/>
                <a:gd name="T11" fmla="*/ 0 h 170"/>
                <a:gd name="T12" fmla="*/ 0 w 135"/>
                <a:gd name="T13" fmla="*/ 0 h 170"/>
                <a:gd name="T14" fmla="*/ 0 w 135"/>
                <a:gd name="T15" fmla="*/ 0 h 170"/>
                <a:gd name="T16" fmla="*/ 0 w 135"/>
                <a:gd name="T17" fmla="*/ 0 h 170"/>
                <a:gd name="T18" fmla="*/ 0 w 135"/>
                <a:gd name="T19" fmla="*/ 0 h 170"/>
                <a:gd name="T20" fmla="*/ 0 w 135"/>
                <a:gd name="T21" fmla="*/ 0 h 170"/>
                <a:gd name="T22" fmla="*/ 0 w 135"/>
                <a:gd name="T23" fmla="*/ 0 h 170"/>
                <a:gd name="T24" fmla="*/ 0 w 135"/>
                <a:gd name="T25" fmla="*/ 0 h 170"/>
                <a:gd name="T26" fmla="*/ 0 w 135"/>
                <a:gd name="T27" fmla="*/ 0 h 170"/>
                <a:gd name="T28" fmla="*/ 0 w 135"/>
                <a:gd name="T29" fmla="*/ 0 h 170"/>
                <a:gd name="T30" fmla="*/ 0 w 135"/>
                <a:gd name="T31" fmla="*/ 0 h 170"/>
                <a:gd name="T32" fmla="*/ 0 w 135"/>
                <a:gd name="T33" fmla="*/ 0 h 170"/>
                <a:gd name="T34" fmla="*/ 0 w 135"/>
                <a:gd name="T35" fmla="*/ 0 h 170"/>
                <a:gd name="T36" fmla="*/ 0 w 135"/>
                <a:gd name="T37" fmla="*/ 0 h 170"/>
                <a:gd name="T38" fmla="*/ 0 w 135"/>
                <a:gd name="T39" fmla="*/ 0 h 170"/>
                <a:gd name="T40" fmla="*/ 0 w 135"/>
                <a:gd name="T41" fmla="*/ 0 h 170"/>
                <a:gd name="T42" fmla="*/ 0 w 135"/>
                <a:gd name="T43" fmla="*/ 0 h 170"/>
                <a:gd name="T44" fmla="*/ 0 w 135"/>
                <a:gd name="T45" fmla="*/ 0 h 170"/>
                <a:gd name="T46" fmla="*/ 0 w 135"/>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
                <a:gd name="T73" fmla="*/ 0 h 170"/>
                <a:gd name="T74" fmla="*/ 135 w 135"/>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12700" cap="rnd">
              <a:solidFill>
                <a:srgbClr val="000000"/>
              </a:solidFill>
              <a:round/>
              <a:headEnd/>
              <a:tailEnd/>
            </a:ln>
          </p:spPr>
          <p:txBody>
            <a:bodyPr/>
            <a:lstStyle/>
            <a:p>
              <a:endParaRPr lang="fr-FR" dirty="0"/>
            </a:p>
          </p:txBody>
        </p:sp>
        <p:sp>
          <p:nvSpPr>
            <p:cNvPr id="8748" name="AutoShape 556"/>
            <p:cNvSpPr>
              <a:spLocks/>
            </p:cNvSpPr>
            <p:nvPr/>
          </p:nvSpPr>
          <p:spPr bwMode="auto">
            <a:xfrm>
              <a:off x="3837" y="1268"/>
              <a:ext cx="76" cy="35"/>
            </a:xfrm>
            <a:custGeom>
              <a:avLst/>
              <a:gdLst>
                <a:gd name="T0" fmla="*/ 0 w 165"/>
                <a:gd name="T1" fmla="*/ 0 h 78"/>
                <a:gd name="T2" fmla="*/ 0 w 165"/>
                <a:gd name="T3" fmla="*/ 0 h 78"/>
                <a:gd name="T4" fmla="*/ 0 w 165"/>
                <a:gd name="T5" fmla="*/ 0 h 78"/>
                <a:gd name="T6" fmla="*/ 0 w 165"/>
                <a:gd name="T7" fmla="*/ 0 h 78"/>
                <a:gd name="T8" fmla="*/ 0 w 165"/>
                <a:gd name="T9" fmla="*/ 0 h 78"/>
                <a:gd name="T10" fmla="*/ 0 w 165"/>
                <a:gd name="T11" fmla="*/ 0 h 78"/>
                <a:gd name="T12" fmla="*/ 0 w 165"/>
                <a:gd name="T13" fmla="*/ 0 h 78"/>
                <a:gd name="T14" fmla="*/ 0 w 165"/>
                <a:gd name="T15" fmla="*/ 0 h 78"/>
                <a:gd name="T16" fmla="*/ 0 w 165"/>
                <a:gd name="T17" fmla="*/ 0 h 78"/>
                <a:gd name="T18" fmla="*/ 0 w 165"/>
                <a:gd name="T19" fmla="*/ 0 h 78"/>
                <a:gd name="T20" fmla="*/ 0 w 165"/>
                <a:gd name="T21" fmla="*/ 0 h 78"/>
                <a:gd name="T22" fmla="*/ 0 w 165"/>
                <a:gd name="T23" fmla="*/ 0 h 78"/>
                <a:gd name="T24" fmla="*/ 0 w 165"/>
                <a:gd name="T25" fmla="*/ 0 h 78"/>
                <a:gd name="T26" fmla="*/ 0 w 165"/>
                <a:gd name="T27" fmla="*/ 0 h 78"/>
                <a:gd name="T28" fmla="*/ 0 w 165"/>
                <a:gd name="T29" fmla="*/ 0 h 78"/>
                <a:gd name="T30" fmla="*/ 0 w 165"/>
                <a:gd name="T31" fmla="*/ 0 h 78"/>
                <a:gd name="T32" fmla="*/ 0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
                <a:gd name="T52" fmla="*/ 0 h 78"/>
                <a:gd name="T53" fmla="*/ 165 w 165"/>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12700" cap="rnd">
              <a:solidFill>
                <a:srgbClr val="000000"/>
              </a:solidFill>
              <a:round/>
              <a:headEnd/>
              <a:tailEnd/>
            </a:ln>
          </p:spPr>
          <p:txBody>
            <a:bodyPr/>
            <a:lstStyle/>
            <a:p>
              <a:endParaRPr lang="fr-FR" dirty="0"/>
            </a:p>
          </p:txBody>
        </p:sp>
        <p:sp>
          <p:nvSpPr>
            <p:cNvPr id="8749" name="AutoShape 557"/>
            <p:cNvSpPr>
              <a:spLocks/>
            </p:cNvSpPr>
            <p:nvPr/>
          </p:nvSpPr>
          <p:spPr bwMode="auto">
            <a:xfrm>
              <a:off x="3817" y="1236"/>
              <a:ext cx="34" cy="47"/>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w 75"/>
                <a:gd name="T19" fmla="*/ 0 h 109"/>
                <a:gd name="T20" fmla="*/ 0 w 75"/>
                <a:gd name="T21" fmla="*/ 0 h 109"/>
                <a:gd name="T22" fmla="*/ 0 w 75"/>
                <a:gd name="T23" fmla="*/ 0 h 109"/>
                <a:gd name="T24" fmla="*/ 0 w 75"/>
                <a:gd name="T25" fmla="*/ 0 h 109"/>
                <a:gd name="T26" fmla="*/ 0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09"/>
                <a:gd name="T47" fmla="*/ 75 w 75"/>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12700" cap="rnd">
              <a:solidFill>
                <a:srgbClr val="000000"/>
              </a:solidFill>
              <a:round/>
              <a:headEnd/>
              <a:tailEnd/>
            </a:ln>
          </p:spPr>
          <p:txBody>
            <a:bodyPr/>
            <a:lstStyle/>
            <a:p>
              <a:endParaRPr lang="fr-FR" dirty="0"/>
            </a:p>
          </p:txBody>
        </p:sp>
        <p:sp>
          <p:nvSpPr>
            <p:cNvPr id="8750" name="AutoShape 558"/>
            <p:cNvSpPr>
              <a:spLocks/>
            </p:cNvSpPr>
            <p:nvPr/>
          </p:nvSpPr>
          <p:spPr bwMode="auto">
            <a:xfrm>
              <a:off x="3796" y="1309"/>
              <a:ext cx="90" cy="86"/>
            </a:xfrm>
            <a:custGeom>
              <a:avLst/>
              <a:gdLst>
                <a:gd name="T0" fmla="*/ 0 w 196"/>
                <a:gd name="T1" fmla="*/ 0 h 201"/>
                <a:gd name="T2" fmla="*/ 0 w 196"/>
                <a:gd name="T3" fmla="*/ 0 h 201"/>
                <a:gd name="T4" fmla="*/ 0 w 196"/>
                <a:gd name="T5" fmla="*/ 0 h 201"/>
                <a:gd name="T6" fmla="*/ 0 w 196"/>
                <a:gd name="T7" fmla="*/ 0 h 201"/>
                <a:gd name="T8" fmla="*/ 0 w 196"/>
                <a:gd name="T9" fmla="*/ 0 h 201"/>
                <a:gd name="T10" fmla="*/ 0 w 196"/>
                <a:gd name="T11" fmla="*/ 0 h 201"/>
                <a:gd name="T12" fmla="*/ 0 w 196"/>
                <a:gd name="T13" fmla="*/ 0 h 201"/>
                <a:gd name="T14" fmla="*/ 0 w 196"/>
                <a:gd name="T15" fmla="*/ 0 h 201"/>
                <a:gd name="T16" fmla="*/ 0 w 196"/>
                <a:gd name="T17" fmla="*/ 0 h 201"/>
                <a:gd name="T18" fmla="*/ 0 w 196"/>
                <a:gd name="T19" fmla="*/ 0 h 201"/>
                <a:gd name="T20" fmla="*/ 0 w 196"/>
                <a:gd name="T21" fmla="*/ 0 h 201"/>
                <a:gd name="T22" fmla="*/ 0 w 196"/>
                <a:gd name="T23" fmla="*/ 0 h 201"/>
                <a:gd name="T24" fmla="*/ 0 w 196"/>
                <a:gd name="T25" fmla="*/ 0 h 201"/>
                <a:gd name="T26" fmla="*/ 0 w 196"/>
                <a:gd name="T27" fmla="*/ 0 h 201"/>
                <a:gd name="T28" fmla="*/ 0 w 196"/>
                <a:gd name="T29" fmla="*/ 0 h 201"/>
                <a:gd name="T30" fmla="*/ 0 w 196"/>
                <a:gd name="T31" fmla="*/ 0 h 201"/>
                <a:gd name="T32" fmla="*/ 0 w 196"/>
                <a:gd name="T33" fmla="*/ 0 h 201"/>
                <a:gd name="T34" fmla="*/ 0 w 196"/>
                <a:gd name="T35" fmla="*/ 0 h 201"/>
                <a:gd name="T36" fmla="*/ 0 w 196"/>
                <a:gd name="T37" fmla="*/ 0 h 201"/>
                <a:gd name="T38" fmla="*/ 0 w 196"/>
                <a:gd name="T39" fmla="*/ 0 h 201"/>
                <a:gd name="T40" fmla="*/ 0 w 196"/>
                <a:gd name="T41" fmla="*/ 0 h 201"/>
                <a:gd name="T42" fmla="*/ 0 w 196"/>
                <a:gd name="T43" fmla="*/ 0 h 201"/>
                <a:gd name="T44" fmla="*/ 0 w 196"/>
                <a:gd name="T45" fmla="*/ 0 h 201"/>
                <a:gd name="T46" fmla="*/ 0 w 196"/>
                <a:gd name="T47" fmla="*/ 0 h 201"/>
                <a:gd name="T48" fmla="*/ 0 w 196"/>
                <a:gd name="T49" fmla="*/ 0 h 201"/>
                <a:gd name="T50" fmla="*/ 0 w 196"/>
                <a:gd name="T51" fmla="*/ 0 h 201"/>
                <a:gd name="T52" fmla="*/ 0 w 196"/>
                <a:gd name="T53" fmla="*/ 0 h 201"/>
                <a:gd name="T54" fmla="*/ 0 w 196"/>
                <a:gd name="T55" fmla="*/ 0 h 201"/>
                <a:gd name="T56" fmla="*/ 0 w 196"/>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6"/>
                <a:gd name="T88" fmla="*/ 0 h 201"/>
                <a:gd name="T89" fmla="*/ 196 w 196"/>
                <a:gd name="T90" fmla="*/ 201 h 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12700" cap="rnd">
              <a:solidFill>
                <a:srgbClr val="000000"/>
              </a:solidFill>
              <a:round/>
              <a:headEnd/>
              <a:tailEnd/>
            </a:ln>
          </p:spPr>
          <p:txBody>
            <a:bodyPr/>
            <a:lstStyle/>
            <a:p>
              <a:endParaRPr lang="fr-FR" dirty="0"/>
            </a:p>
          </p:txBody>
        </p:sp>
        <p:sp>
          <p:nvSpPr>
            <p:cNvPr id="8751" name="AutoShape 559"/>
            <p:cNvSpPr>
              <a:spLocks/>
            </p:cNvSpPr>
            <p:nvPr/>
          </p:nvSpPr>
          <p:spPr bwMode="auto">
            <a:xfrm>
              <a:off x="3844" y="1395"/>
              <a:ext cx="22" cy="14"/>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1"/>
                <a:gd name="T26" fmla="*/ 46 w 4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12700" cap="rnd">
              <a:solidFill>
                <a:srgbClr val="000000"/>
              </a:solidFill>
              <a:round/>
              <a:headEnd/>
              <a:tailEnd/>
            </a:ln>
          </p:spPr>
          <p:txBody>
            <a:bodyPr/>
            <a:lstStyle/>
            <a:p>
              <a:endParaRPr lang="fr-FR" dirty="0"/>
            </a:p>
          </p:txBody>
        </p:sp>
        <p:sp>
          <p:nvSpPr>
            <p:cNvPr id="8752" name="AutoShape 560"/>
            <p:cNvSpPr>
              <a:spLocks/>
            </p:cNvSpPr>
            <p:nvPr/>
          </p:nvSpPr>
          <p:spPr bwMode="auto">
            <a:xfrm>
              <a:off x="3810" y="1369"/>
              <a:ext cx="8" cy="20"/>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 name="T21" fmla="*/ 0 w 17"/>
                <a:gd name="T22" fmla="*/ 0 h 47"/>
                <a:gd name="T23" fmla="*/ 17 w 1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7">
                  <a:moveTo>
                    <a:pt x="0" y="15"/>
                  </a:moveTo>
                  <a:lnTo>
                    <a:pt x="0" y="31"/>
                  </a:lnTo>
                  <a:lnTo>
                    <a:pt x="0" y="46"/>
                  </a:lnTo>
                  <a:lnTo>
                    <a:pt x="16" y="31"/>
                  </a:lnTo>
                  <a:lnTo>
                    <a:pt x="16" y="15"/>
                  </a:lnTo>
                  <a:lnTo>
                    <a:pt x="0" y="0"/>
                  </a:lnTo>
                  <a:lnTo>
                    <a:pt x="0" y="15"/>
                  </a:lnTo>
                </a:path>
              </a:pathLst>
            </a:custGeom>
            <a:solidFill>
              <a:srgbClr val="C0C0C0"/>
            </a:solidFill>
            <a:ln w="12700" cap="rnd">
              <a:solidFill>
                <a:srgbClr val="000000"/>
              </a:solidFill>
              <a:round/>
              <a:headEnd/>
              <a:tailEnd/>
            </a:ln>
          </p:spPr>
          <p:txBody>
            <a:bodyPr/>
            <a:lstStyle/>
            <a:p>
              <a:endParaRPr lang="fr-FR" dirty="0"/>
            </a:p>
          </p:txBody>
        </p:sp>
        <p:sp>
          <p:nvSpPr>
            <p:cNvPr id="8753" name="AutoShape 561"/>
            <p:cNvSpPr>
              <a:spLocks/>
            </p:cNvSpPr>
            <p:nvPr/>
          </p:nvSpPr>
          <p:spPr bwMode="auto">
            <a:xfrm>
              <a:off x="3789" y="1302"/>
              <a:ext cx="28" cy="20"/>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7"/>
                <a:gd name="T29" fmla="*/ 60 w 60"/>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12700" cap="rnd">
              <a:solidFill>
                <a:srgbClr val="000000"/>
              </a:solidFill>
              <a:round/>
              <a:headEnd/>
              <a:tailEnd/>
            </a:ln>
          </p:spPr>
          <p:txBody>
            <a:bodyPr/>
            <a:lstStyle/>
            <a:p>
              <a:endParaRPr lang="fr-FR" dirty="0"/>
            </a:p>
          </p:txBody>
        </p:sp>
        <p:sp>
          <p:nvSpPr>
            <p:cNvPr id="8754" name="AutoShape 562"/>
            <p:cNvSpPr>
              <a:spLocks/>
            </p:cNvSpPr>
            <p:nvPr/>
          </p:nvSpPr>
          <p:spPr bwMode="auto">
            <a:xfrm>
              <a:off x="3817" y="1288"/>
              <a:ext cx="55" cy="29"/>
            </a:xfrm>
            <a:custGeom>
              <a:avLst/>
              <a:gdLst>
                <a:gd name="T0" fmla="*/ 0 w 120"/>
                <a:gd name="T1" fmla="*/ 0 h 63"/>
                <a:gd name="T2" fmla="*/ 0 w 120"/>
                <a:gd name="T3" fmla="*/ 0 h 63"/>
                <a:gd name="T4" fmla="*/ 0 w 120"/>
                <a:gd name="T5" fmla="*/ 0 h 63"/>
                <a:gd name="T6" fmla="*/ 0 w 120"/>
                <a:gd name="T7" fmla="*/ 0 h 63"/>
                <a:gd name="T8" fmla="*/ 0 w 120"/>
                <a:gd name="T9" fmla="*/ 0 h 63"/>
                <a:gd name="T10" fmla="*/ 0 w 120"/>
                <a:gd name="T11" fmla="*/ 0 h 63"/>
                <a:gd name="T12" fmla="*/ 0 w 120"/>
                <a:gd name="T13" fmla="*/ 0 h 63"/>
                <a:gd name="T14" fmla="*/ 0 w 120"/>
                <a:gd name="T15" fmla="*/ 0 h 63"/>
                <a:gd name="T16" fmla="*/ 0 w 120"/>
                <a:gd name="T17" fmla="*/ 0 h 63"/>
                <a:gd name="T18" fmla="*/ 0 w 120"/>
                <a:gd name="T19" fmla="*/ 0 h 63"/>
                <a:gd name="T20" fmla="*/ 0 w 120"/>
                <a:gd name="T21" fmla="*/ 0 h 63"/>
                <a:gd name="T22" fmla="*/ 0 w 120"/>
                <a:gd name="T23" fmla="*/ 0 h 63"/>
                <a:gd name="T24" fmla="*/ 0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63"/>
                <a:gd name="T41" fmla="*/ 120 w 120"/>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12700" cap="rnd">
              <a:solidFill>
                <a:srgbClr val="000000"/>
              </a:solidFill>
              <a:round/>
              <a:headEnd/>
              <a:tailEnd/>
            </a:ln>
          </p:spPr>
          <p:txBody>
            <a:bodyPr/>
            <a:lstStyle/>
            <a:p>
              <a:endParaRPr lang="fr-FR" dirty="0"/>
            </a:p>
          </p:txBody>
        </p:sp>
        <p:sp>
          <p:nvSpPr>
            <p:cNvPr id="8755" name="AutoShape 563"/>
            <p:cNvSpPr>
              <a:spLocks/>
            </p:cNvSpPr>
            <p:nvPr/>
          </p:nvSpPr>
          <p:spPr bwMode="auto">
            <a:xfrm>
              <a:off x="3866" y="1295"/>
              <a:ext cx="47" cy="27"/>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62"/>
                <a:gd name="T38" fmla="*/ 105 w 10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12700" cap="rnd">
              <a:solidFill>
                <a:srgbClr val="000000"/>
              </a:solidFill>
              <a:round/>
              <a:headEnd/>
              <a:tailEnd/>
            </a:ln>
          </p:spPr>
          <p:txBody>
            <a:bodyPr/>
            <a:lstStyle/>
            <a:p>
              <a:endParaRPr lang="fr-FR" dirty="0"/>
            </a:p>
          </p:txBody>
        </p:sp>
        <p:sp>
          <p:nvSpPr>
            <p:cNvPr id="8756" name="AutoShape 564"/>
            <p:cNvSpPr>
              <a:spLocks/>
            </p:cNvSpPr>
            <p:nvPr/>
          </p:nvSpPr>
          <p:spPr bwMode="auto">
            <a:xfrm>
              <a:off x="3892" y="1355"/>
              <a:ext cx="15" cy="27"/>
            </a:xfrm>
            <a:custGeom>
              <a:avLst/>
              <a:gdLst>
                <a:gd name="T0" fmla="*/ 0 w 30"/>
                <a:gd name="T1" fmla="*/ 0 h 62"/>
                <a:gd name="T2" fmla="*/ 0 w 30"/>
                <a:gd name="T3" fmla="*/ 0 h 62"/>
                <a:gd name="T4" fmla="*/ 1 w 30"/>
                <a:gd name="T5" fmla="*/ 0 h 62"/>
                <a:gd name="T6" fmla="*/ 1 w 30"/>
                <a:gd name="T7" fmla="*/ 0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 name="T18" fmla="*/ 0 w 30"/>
                <a:gd name="T19" fmla="*/ 0 h 62"/>
                <a:gd name="T20" fmla="*/ 30 w 30"/>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0" h="62">
                  <a:moveTo>
                    <a:pt x="0" y="15"/>
                  </a:moveTo>
                  <a:lnTo>
                    <a:pt x="0" y="46"/>
                  </a:lnTo>
                  <a:lnTo>
                    <a:pt x="29" y="61"/>
                  </a:lnTo>
                  <a:lnTo>
                    <a:pt x="29" y="46"/>
                  </a:lnTo>
                  <a:lnTo>
                    <a:pt x="15" y="0"/>
                  </a:lnTo>
                  <a:lnTo>
                    <a:pt x="0" y="15"/>
                  </a:lnTo>
                </a:path>
              </a:pathLst>
            </a:custGeom>
            <a:solidFill>
              <a:srgbClr val="C0C0C0"/>
            </a:solidFill>
            <a:ln w="12700" cap="rnd">
              <a:solidFill>
                <a:srgbClr val="000000"/>
              </a:solidFill>
              <a:round/>
              <a:headEnd/>
              <a:tailEnd/>
            </a:ln>
          </p:spPr>
          <p:txBody>
            <a:bodyPr/>
            <a:lstStyle/>
            <a:p>
              <a:endParaRPr lang="fr-FR" dirty="0"/>
            </a:p>
          </p:txBody>
        </p:sp>
        <p:sp>
          <p:nvSpPr>
            <p:cNvPr id="8757" name="Oval 565"/>
            <p:cNvSpPr>
              <a:spLocks noChangeArrowheads="1"/>
            </p:cNvSpPr>
            <p:nvPr/>
          </p:nvSpPr>
          <p:spPr bwMode="auto">
            <a:xfrm>
              <a:off x="3837" y="1409"/>
              <a:ext cx="7" cy="6"/>
            </a:xfrm>
            <a:prstGeom prst="ellipse">
              <a:avLst/>
            </a:prstGeom>
            <a:solidFill>
              <a:srgbClr val="C0C0C0"/>
            </a:solidFill>
            <a:ln w="12700" cap="rnd">
              <a:solidFill>
                <a:srgbClr val="000000"/>
              </a:solidFill>
              <a:round/>
              <a:headEnd/>
              <a:tailEnd/>
            </a:ln>
          </p:spPr>
          <p:txBody>
            <a:bodyP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758" name="AutoShape 566"/>
            <p:cNvSpPr>
              <a:spLocks/>
            </p:cNvSpPr>
            <p:nvPr/>
          </p:nvSpPr>
          <p:spPr bwMode="auto">
            <a:xfrm>
              <a:off x="3803" y="1408"/>
              <a:ext cx="35" cy="61"/>
            </a:xfrm>
            <a:custGeom>
              <a:avLst/>
              <a:gdLst>
                <a:gd name="T0" fmla="*/ 0 w 75"/>
                <a:gd name="T1" fmla="*/ 0 h 140"/>
                <a:gd name="T2" fmla="*/ 0 w 75"/>
                <a:gd name="T3" fmla="*/ 0 h 140"/>
                <a:gd name="T4" fmla="*/ 0 w 75"/>
                <a:gd name="T5" fmla="*/ 0 h 140"/>
                <a:gd name="T6" fmla="*/ 0 w 75"/>
                <a:gd name="T7" fmla="*/ 0 h 140"/>
                <a:gd name="T8" fmla="*/ 0 w 75"/>
                <a:gd name="T9" fmla="*/ 0 h 140"/>
                <a:gd name="T10" fmla="*/ 0 w 75"/>
                <a:gd name="T11" fmla="*/ 0 h 140"/>
                <a:gd name="T12" fmla="*/ 0 w 75"/>
                <a:gd name="T13" fmla="*/ 0 h 140"/>
                <a:gd name="T14" fmla="*/ 0 w 75"/>
                <a:gd name="T15" fmla="*/ 0 h 140"/>
                <a:gd name="T16" fmla="*/ 0 w 75"/>
                <a:gd name="T17" fmla="*/ 0 h 140"/>
                <a:gd name="T18" fmla="*/ 0 w 75"/>
                <a:gd name="T19" fmla="*/ 0 h 140"/>
                <a:gd name="T20" fmla="*/ 0 w 75"/>
                <a:gd name="T21" fmla="*/ 0 h 140"/>
                <a:gd name="T22" fmla="*/ 0 w 75"/>
                <a:gd name="T23" fmla="*/ 0 h 140"/>
                <a:gd name="T24" fmla="*/ 0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140"/>
                <a:gd name="T44" fmla="*/ 75 w 75"/>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FF0040"/>
            </a:solidFill>
            <a:ln w="12700" cap="rnd">
              <a:solidFill>
                <a:srgbClr val="000000"/>
              </a:solidFill>
              <a:round/>
              <a:headEnd/>
              <a:tailEnd/>
            </a:ln>
          </p:spPr>
          <p:txBody>
            <a:bodyPr/>
            <a:lstStyle/>
            <a:p>
              <a:endParaRPr lang="fr-FR" dirty="0"/>
            </a:p>
          </p:txBody>
        </p:sp>
        <p:sp>
          <p:nvSpPr>
            <p:cNvPr id="8759" name="AutoShape 567"/>
            <p:cNvSpPr>
              <a:spLocks/>
            </p:cNvSpPr>
            <p:nvPr/>
          </p:nvSpPr>
          <p:spPr bwMode="auto">
            <a:xfrm>
              <a:off x="3817" y="1449"/>
              <a:ext cx="124" cy="120"/>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278"/>
                <a:gd name="T77" fmla="*/ 270 w 270"/>
                <a:gd name="T78" fmla="*/ 278 h 2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FF0040"/>
            </a:solidFill>
            <a:ln w="12700" cap="rnd">
              <a:solidFill>
                <a:srgbClr val="000000"/>
              </a:solidFill>
              <a:round/>
              <a:headEnd/>
              <a:tailEnd/>
            </a:ln>
          </p:spPr>
          <p:txBody>
            <a:bodyPr/>
            <a:lstStyle/>
            <a:p>
              <a:endParaRPr lang="fr-FR" dirty="0"/>
            </a:p>
          </p:txBody>
        </p:sp>
        <p:sp>
          <p:nvSpPr>
            <p:cNvPr id="8760" name="AutoShape 568"/>
            <p:cNvSpPr>
              <a:spLocks/>
            </p:cNvSpPr>
            <p:nvPr/>
          </p:nvSpPr>
          <p:spPr bwMode="auto">
            <a:xfrm>
              <a:off x="3844" y="1315"/>
              <a:ext cx="76" cy="61"/>
            </a:xfrm>
            <a:custGeom>
              <a:avLst/>
              <a:gdLst>
                <a:gd name="T0" fmla="*/ 0 w 165"/>
                <a:gd name="T1" fmla="*/ 0 h 139"/>
                <a:gd name="T2" fmla="*/ 0 w 165"/>
                <a:gd name="T3" fmla="*/ 0 h 139"/>
                <a:gd name="T4" fmla="*/ 0 w 165"/>
                <a:gd name="T5" fmla="*/ 0 h 139"/>
                <a:gd name="T6" fmla="*/ 0 w 165"/>
                <a:gd name="T7" fmla="*/ 0 h 139"/>
                <a:gd name="T8" fmla="*/ 0 w 165"/>
                <a:gd name="T9" fmla="*/ 0 h 139"/>
                <a:gd name="T10" fmla="*/ 0 w 165"/>
                <a:gd name="T11" fmla="*/ 0 h 139"/>
                <a:gd name="T12" fmla="*/ 0 w 165"/>
                <a:gd name="T13" fmla="*/ 0 h 139"/>
                <a:gd name="T14" fmla="*/ 0 w 165"/>
                <a:gd name="T15" fmla="*/ 0 h 139"/>
                <a:gd name="T16" fmla="*/ 0 w 165"/>
                <a:gd name="T17" fmla="*/ 0 h 139"/>
                <a:gd name="T18" fmla="*/ 0 w 165"/>
                <a:gd name="T19" fmla="*/ 0 h 139"/>
                <a:gd name="T20" fmla="*/ 0 w 165"/>
                <a:gd name="T21" fmla="*/ 0 h 139"/>
                <a:gd name="T22" fmla="*/ 0 w 165"/>
                <a:gd name="T23" fmla="*/ 0 h 139"/>
                <a:gd name="T24" fmla="*/ 0 w 165"/>
                <a:gd name="T25" fmla="*/ 0 h 139"/>
                <a:gd name="T26" fmla="*/ 0 w 165"/>
                <a:gd name="T27" fmla="*/ 0 h 139"/>
                <a:gd name="T28" fmla="*/ 0 w 165"/>
                <a:gd name="T29" fmla="*/ 0 h 139"/>
                <a:gd name="T30" fmla="*/ 0 w 165"/>
                <a:gd name="T31" fmla="*/ 0 h 139"/>
                <a:gd name="T32" fmla="*/ 0 w 165"/>
                <a:gd name="T33" fmla="*/ 0 h 139"/>
                <a:gd name="T34" fmla="*/ 0 w 165"/>
                <a:gd name="T35" fmla="*/ 0 h 139"/>
                <a:gd name="T36" fmla="*/ 0 w 165"/>
                <a:gd name="T37" fmla="*/ 0 h 139"/>
                <a:gd name="T38" fmla="*/ 0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5"/>
                <a:gd name="T61" fmla="*/ 0 h 139"/>
                <a:gd name="T62" fmla="*/ 165 w 165"/>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12700" cap="rnd">
              <a:solidFill>
                <a:srgbClr val="000000"/>
              </a:solidFill>
              <a:round/>
              <a:headEnd/>
              <a:tailEnd/>
            </a:ln>
          </p:spPr>
          <p:txBody>
            <a:bodyPr/>
            <a:lstStyle/>
            <a:p>
              <a:endParaRPr lang="fr-FR" dirty="0"/>
            </a:p>
          </p:txBody>
        </p:sp>
        <p:sp>
          <p:nvSpPr>
            <p:cNvPr id="8761" name="AutoShape 569"/>
            <p:cNvSpPr>
              <a:spLocks/>
            </p:cNvSpPr>
            <p:nvPr/>
          </p:nvSpPr>
          <p:spPr bwMode="auto">
            <a:xfrm>
              <a:off x="3906" y="1355"/>
              <a:ext cx="42" cy="54"/>
            </a:xfrm>
            <a:custGeom>
              <a:avLst/>
              <a:gdLst>
                <a:gd name="T0" fmla="*/ 0 w 91"/>
                <a:gd name="T1" fmla="*/ 0 h 123"/>
                <a:gd name="T2" fmla="*/ 0 w 91"/>
                <a:gd name="T3" fmla="*/ 0 h 123"/>
                <a:gd name="T4" fmla="*/ 0 w 91"/>
                <a:gd name="T5" fmla="*/ 0 h 123"/>
                <a:gd name="T6" fmla="*/ 0 w 91"/>
                <a:gd name="T7" fmla="*/ 0 h 123"/>
                <a:gd name="T8" fmla="*/ 0 w 91"/>
                <a:gd name="T9" fmla="*/ 0 h 123"/>
                <a:gd name="T10" fmla="*/ 0 w 91"/>
                <a:gd name="T11" fmla="*/ 0 h 123"/>
                <a:gd name="T12" fmla="*/ 0 w 91"/>
                <a:gd name="T13" fmla="*/ 0 h 123"/>
                <a:gd name="T14" fmla="*/ 0 w 91"/>
                <a:gd name="T15" fmla="*/ 0 h 123"/>
                <a:gd name="T16" fmla="*/ 0 w 91"/>
                <a:gd name="T17" fmla="*/ 0 h 123"/>
                <a:gd name="T18" fmla="*/ 0 w 91"/>
                <a:gd name="T19" fmla="*/ 0 h 123"/>
                <a:gd name="T20" fmla="*/ 0 w 91"/>
                <a:gd name="T21" fmla="*/ 0 h 123"/>
                <a:gd name="T22" fmla="*/ 0 w 91"/>
                <a:gd name="T23" fmla="*/ 0 h 123"/>
                <a:gd name="T24" fmla="*/ 0 w 91"/>
                <a:gd name="T25" fmla="*/ 0 h 123"/>
                <a:gd name="T26" fmla="*/ 0 w 91"/>
                <a:gd name="T27" fmla="*/ 0 h 123"/>
                <a:gd name="T28" fmla="*/ 0 w 91"/>
                <a:gd name="T29" fmla="*/ 0 h 123"/>
                <a:gd name="T30" fmla="*/ 0 w 91"/>
                <a:gd name="T31" fmla="*/ 0 h 123"/>
                <a:gd name="T32" fmla="*/ 0 w 91"/>
                <a:gd name="T33" fmla="*/ 0 h 123"/>
                <a:gd name="T34" fmla="*/ 0 w 91"/>
                <a:gd name="T35" fmla="*/ 0 h 123"/>
                <a:gd name="T36" fmla="*/ 0 w 91"/>
                <a:gd name="T37" fmla="*/ 0 h 123"/>
                <a:gd name="T38" fmla="*/ 0 w 91"/>
                <a:gd name="T39" fmla="*/ 0 h 123"/>
                <a:gd name="T40" fmla="*/ 0 w 91"/>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23"/>
                <a:gd name="T65" fmla="*/ 91 w 91"/>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12700" cap="rnd">
              <a:solidFill>
                <a:srgbClr val="000000"/>
              </a:solidFill>
              <a:round/>
              <a:headEnd/>
              <a:tailEnd/>
            </a:ln>
          </p:spPr>
          <p:txBody>
            <a:bodyPr/>
            <a:lstStyle/>
            <a:p>
              <a:endParaRPr lang="fr-FR" dirty="0"/>
            </a:p>
          </p:txBody>
        </p:sp>
        <p:sp>
          <p:nvSpPr>
            <p:cNvPr id="8762" name="AutoShape 570"/>
            <p:cNvSpPr>
              <a:spLocks/>
            </p:cNvSpPr>
            <p:nvPr/>
          </p:nvSpPr>
          <p:spPr bwMode="auto">
            <a:xfrm>
              <a:off x="3900" y="1295"/>
              <a:ext cx="69" cy="47"/>
            </a:xfrm>
            <a:custGeom>
              <a:avLst/>
              <a:gdLst>
                <a:gd name="T0" fmla="*/ 0 w 150"/>
                <a:gd name="T1" fmla="*/ 0 h 108"/>
                <a:gd name="T2" fmla="*/ 0 w 150"/>
                <a:gd name="T3" fmla="*/ 0 h 108"/>
                <a:gd name="T4" fmla="*/ 0 w 150"/>
                <a:gd name="T5" fmla="*/ 0 h 108"/>
                <a:gd name="T6" fmla="*/ 0 w 150"/>
                <a:gd name="T7" fmla="*/ 0 h 108"/>
                <a:gd name="T8" fmla="*/ 0 w 150"/>
                <a:gd name="T9" fmla="*/ 0 h 108"/>
                <a:gd name="T10" fmla="*/ 0 w 150"/>
                <a:gd name="T11" fmla="*/ 0 h 108"/>
                <a:gd name="T12" fmla="*/ 0 w 150"/>
                <a:gd name="T13" fmla="*/ 0 h 108"/>
                <a:gd name="T14" fmla="*/ 0 w 150"/>
                <a:gd name="T15" fmla="*/ 0 h 108"/>
                <a:gd name="T16" fmla="*/ 0 w 150"/>
                <a:gd name="T17" fmla="*/ 0 h 108"/>
                <a:gd name="T18" fmla="*/ 0 w 150"/>
                <a:gd name="T19" fmla="*/ 0 h 108"/>
                <a:gd name="T20" fmla="*/ 0 w 150"/>
                <a:gd name="T21" fmla="*/ 0 h 108"/>
                <a:gd name="T22" fmla="*/ 0 w 150"/>
                <a:gd name="T23" fmla="*/ 0 h 108"/>
                <a:gd name="T24" fmla="*/ 0 w 150"/>
                <a:gd name="T25" fmla="*/ 0 h 108"/>
                <a:gd name="T26" fmla="*/ 0 w 150"/>
                <a:gd name="T27" fmla="*/ 0 h 108"/>
                <a:gd name="T28" fmla="*/ 0 w 150"/>
                <a:gd name="T29" fmla="*/ 0 h 108"/>
                <a:gd name="T30" fmla="*/ 0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
                <a:gd name="T49" fmla="*/ 0 h 108"/>
                <a:gd name="T50" fmla="*/ 150 w 150"/>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12700" cap="rnd">
              <a:solidFill>
                <a:srgbClr val="000000"/>
              </a:solidFill>
              <a:round/>
              <a:headEnd/>
              <a:tailEnd/>
            </a:ln>
          </p:spPr>
          <p:txBody>
            <a:bodyPr/>
            <a:lstStyle/>
            <a:p>
              <a:endParaRPr lang="fr-FR" dirty="0"/>
            </a:p>
          </p:txBody>
        </p:sp>
        <p:sp>
          <p:nvSpPr>
            <p:cNvPr id="8763" name="AutoShape 571"/>
            <p:cNvSpPr>
              <a:spLocks/>
            </p:cNvSpPr>
            <p:nvPr/>
          </p:nvSpPr>
          <p:spPr bwMode="auto">
            <a:xfrm>
              <a:off x="3913" y="1336"/>
              <a:ext cx="49" cy="26"/>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62"/>
                <a:gd name="T38" fmla="*/ 105 w 10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12700" cap="rnd">
              <a:solidFill>
                <a:srgbClr val="000000"/>
              </a:solidFill>
              <a:round/>
              <a:headEnd/>
              <a:tailEnd/>
            </a:ln>
          </p:spPr>
          <p:txBody>
            <a:bodyPr/>
            <a:lstStyle/>
            <a:p>
              <a:endParaRPr lang="fr-FR" dirty="0"/>
            </a:p>
          </p:txBody>
        </p:sp>
        <p:sp>
          <p:nvSpPr>
            <p:cNvPr id="8764" name="AutoShape 572"/>
            <p:cNvSpPr>
              <a:spLocks/>
            </p:cNvSpPr>
            <p:nvPr/>
          </p:nvSpPr>
          <p:spPr bwMode="auto">
            <a:xfrm>
              <a:off x="3934" y="1455"/>
              <a:ext cx="98" cy="93"/>
            </a:xfrm>
            <a:custGeom>
              <a:avLst/>
              <a:gdLst>
                <a:gd name="T0" fmla="*/ 0 w 211"/>
                <a:gd name="T1" fmla="*/ 0 h 216"/>
                <a:gd name="T2" fmla="*/ 0 w 211"/>
                <a:gd name="T3" fmla="*/ 0 h 216"/>
                <a:gd name="T4" fmla="*/ 0 w 211"/>
                <a:gd name="T5" fmla="*/ 0 h 216"/>
                <a:gd name="T6" fmla="*/ 0 w 211"/>
                <a:gd name="T7" fmla="*/ 0 h 216"/>
                <a:gd name="T8" fmla="*/ 0 w 211"/>
                <a:gd name="T9" fmla="*/ 0 h 216"/>
                <a:gd name="T10" fmla="*/ 0 w 211"/>
                <a:gd name="T11" fmla="*/ 0 h 216"/>
                <a:gd name="T12" fmla="*/ 0 w 211"/>
                <a:gd name="T13" fmla="*/ 0 h 216"/>
                <a:gd name="T14" fmla="*/ 0 w 211"/>
                <a:gd name="T15" fmla="*/ 0 h 216"/>
                <a:gd name="T16" fmla="*/ 0 w 211"/>
                <a:gd name="T17" fmla="*/ 0 h 216"/>
                <a:gd name="T18" fmla="*/ 0 w 211"/>
                <a:gd name="T19" fmla="*/ 0 h 216"/>
                <a:gd name="T20" fmla="*/ 0 w 211"/>
                <a:gd name="T21" fmla="*/ 0 h 216"/>
                <a:gd name="T22" fmla="*/ 0 w 211"/>
                <a:gd name="T23" fmla="*/ 0 h 216"/>
                <a:gd name="T24" fmla="*/ 0 w 211"/>
                <a:gd name="T25" fmla="*/ 0 h 216"/>
                <a:gd name="T26" fmla="*/ 0 w 211"/>
                <a:gd name="T27" fmla="*/ 0 h 216"/>
                <a:gd name="T28" fmla="*/ 0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1"/>
                <a:gd name="T49" fmla="*/ 0 h 216"/>
                <a:gd name="T50" fmla="*/ 211 w 211"/>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FF0040"/>
            </a:solidFill>
            <a:ln w="12700" cap="rnd">
              <a:solidFill>
                <a:srgbClr val="000000"/>
              </a:solidFill>
              <a:round/>
              <a:headEnd/>
              <a:tailEnd/>
            </a:ln>
          </p:spPr>
          <p:txBody>
            <a:bodyPr/>
            <a:lstStyle/>
            <a:p>
              <a:endParaRPr lang="fr-FR" dirty="0"/>
            </a:p>
          </p:txBody>
        </p:sp>
        <p:sp>
          <p:nvSpPr>
            <p:cNvPr id="8765" name="Line 573"/>
            <p:cNvSpPr>
              <a:spLocks noChangeShapeType="1"/>
            </p:cNvSpPr>
            <p:nvPr/>
          </p:nvSpPr>
          <p:spPr bwMode="auto">
            <a:xfrm>
              <a:off x="4010" y="1462"/>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766" name="Line 574"/>
            <p:cNvSpPr>
              <a:spLocks noChangeShapeType="1"/>
            </p:cNvSpPr>
            <p:nvPr/>
          </p:nvSpPr>
          <p:spPr bwMode="auto">
            <a:xfrm>
              <a:off x="4010" y="1469"/>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767" name="Line 575"/>
            <p:cNvSpPr>
              <a:spLocks noChangeShapeType="1"/>
            </p:cNvSpPr>
            <p:nvPr/>
          </p:nvSpPr>
          <p:spPr bwMode="auto">
            <a:xfrm flipV="1">
              <a:off x="4025" y="1469"/>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768" name="Line 576"/>
            <p:cNvSpPr>
              <a:spLocks noChangeShapeType="1"/>
            </p:cNvSpPr>
            <p:nvPr/>
          </p:nvSpPr>
          <p:spPr bwMode="auto">
            <a:xfrm flipV="1">
              <a:off x="4025" y="1462"/>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769" name="Line 577"/>
            <p:cNvSpPr>
              <a:spLocks noChangeShapeType="1"/>
            </p:cNvSpPr>
            <p:nvPr/>
          </p:nvSpPr>
          <p:spPr bwMode="auto">
            <a:xfrm flipV="1">
              <a:off x="4025" y="145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770" name="Line 578"/>
            <p:cNvSpPr>
              <a:spLocks noChangeShapeType="1"/>
            </p:cNvSpPr>
            <p:nvPr/>
          </p:nvSpPr>
          <p:spPr bwMode="auto">
            <a:xfrm flipV="1">
              <a:off x="4025" y="1435"/>
              <a:ext cx="6"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771" name="AutoShape 579"/>
            <p:cNvSpPr>
              <a:spLocks/>
            </p:cNvSpPr>
            <p:nvPr/>
          </p:nvSpPr>
          <p:spPr bwMode="auto">
            <a:xfrm>
              <a:off x="3997" y="1416"/>
              <a:ext cx="13" cy="13"/>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29" y="0"/>
                  </a:moveTo>
                  <a:lnTo>
                    <a:pt x="0" y="15"/>
                  </a:lnTo>
                  <a:lnTo>
                    <a:pt x="0" y="30"/>
                  </a:lnTo>
                  <a:lnTo>
                    <a:pt x="29" y="15"/>
                  </a:lnTo>
                  <a:lnTo>
                    <a:pt x="29" y="0"/>
                  </a:lnTo>
                </a:path>
              </a:pathLst>
            </a:custGeom>
            <a:solidFill>
              <a:srgbClr val="FFFF00"/>
            </a:solidFill>
            <a:ln w="12700">
              <a:solidFill>
                <a:srgbClr val="000000"/>
              </a:solidFill>
              <a:round/>
              <a:headEnd/>
              <a:tailEnd/>
            </a:ln>
          </p:spPr>
          <p:txBody>
            <a:bodyPr wrap="none" anchor="ctr"/>
            <a:lstStyle/>
            <a:p>
              <a:endParaRPr lang="fr-FR" dirty="0"/>
            </a:p>
          </p:txBody>
        </p:sp>
        <p:sp>
          <p:nvSpPr>
            <p:cNvPr id="8772" name="AutoShape 580"/>
            <p:cNvSpPr>
              <a:spLocks/>
            </p:cNvSpPr>
            <p:nvPr/>
          </p:nvSpPr>
          <p:spPr bwMode="auto">
            <a:xfrm>
              <a:off x="4025" y="1435"/>
              <a:ext cx="0" cy="20"/>
            </a:xfrm>
            <a:custGeom>
              <a:avLst/>
              <a:gdLst>
                <a:gd name="T0" fmla="*/ 0 w 1"/>
                <a:gd name="T1" fmla="*/ 0 h 47"/>
                <a:gd name="T2" fmla="*/ 0 w 1"/>
                <a:gd name="T3" fmla="*/ 0 h 47"/>
                <a:gd name="T4" fmla="*/ 0 w 1"/>
                <a:gd name="T5" fmla="*/ 0 h 47"/>
                <a:gd name="T6" fmla="*/ 0 w 1"/>
                <a:gd name="T7" fmla="*/ 0 h 47"/>
                <a:gd name="T8" fmla="*/ 0 60000 65536"/>
                <a:gd name="T9" fmla="*/ 0 60000 65536"/>
                <a:gd name="T10" fmla="*/ 0 60000 65536"/>
                <a:gd name="T11" fmla="*/ 0 60000 65536"/>
                <a:gd name="T12" fmla="*/ 0 w 1"/>
                <a:gd name="T13" fmla="*/ 0 h 47"/>
                <a:gd name="T14" fmla="*/ 0 w 1"/>
                <a:gd name="T15" fmla="*/ 47 h 47"/>
              </a:gdLst>
              <a:ahLst/>
              <a:cxnLst>
                <a:cxn ang="T8">
                  <a:pos x="T0" y="T1"/>
                </a:cxn>
                <a:cxn ang="T9">
                  <a:pos x="T2" y="T3"/>
                </a:cxn>
                <a:cxn ang="T10">
                  <a:pos x="T4" y="T5"/>
                </a:cxn>
                <a:cxn ang="T11">
                  <a:pos x="T6" y="T7"/>
                </a:cxn>
              </a:cxnLst>
              <a:rect l="T12" t="T13" r="T14" b="T15"/>
              <a:pathLst>
                <a:path w="1" h="47">
                  <a:moveTo>
                    <a:pt x="0" y="0"/>
                  </a:moveTo>
                  <a:lnTo>
                    <a:pt x="0" y="46"/>
                  </a:lnTo>
                  <a:lnTo>
                    <a:pt x="0" y="31"/>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773" name="Line 581"/>
            <p:cNvSpPr>
              <a:spLocks noChangeShapeType="1"/>
            </p:cNvSpPr>
            <p:nvPr/>
          </p:nvSpPr>
          <p:spPr bwMode="auto">
            <a:xfrm>
              <a:off x="4025" y="1455"/>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774" name="Line 582"/>
            <p:cNvSpPr>
              <a:spLocks noChangeShapeType="1"/>
            </p:cNvSpPr>
            <p:nvPr/>
          </p:nvSpPr>
          <p:spPr bwMode="auto">
            <a:xfrm>
              <a:off x="4025" y="1449"/>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775" name="Line 583"/>
            <p:cNvSpPr>
              <a:spLocks noChangeShapeType="1"/>
            </p:cNvSpPr>
            <p:nvPr/>
          </p:nvSpPr>
          <p:spPr bwMode="auto">
            <a:xfrm>
              <a:off x="4025" y="1442"/>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776" name="Line 584"/>
            <p:cNvSpPr>
              <a:spLocks noChangeShapeType="1"/>
            </p:cNvSpPr>
            <p:nvPr/>
          </p:nvSpPr>
          <p:spPr bwMode="auto">
            <a:xfrm>
              <a:off x="4025" y="1435"/>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777" name="Line 585"/>
            <p:cNvSpPr>
              <a:spLocks noChangeShapeType="1"/>
            </p:cNvSpPr>
            <p:nvPr/>
          </p:nvSpPr>
          <p:spPr bwMode="auto">
            <a:xfrm>
              <a:off x="4025" y="1435"/>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778" name="Line 586"/>
            <p:cNvSpPr>
              <a:spLocks noChangeShapeType="1"/>
            </p:cNvSpPr>
            <p:nvPr/>
          </p:nvSpPr>
          <p:spPr bwMode="auto">
            <a:xfrm>
              <a:off x="4025" y="1442"/>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779" name="Line 587"/>
            <p:cNvSpPr>
              <a:spLocks noChangeShapeType="1"/>
            </p:cNvSpPr>
            <p:nvPr/>
          </p:nvSpPr>
          <p:spPr bwMode="auto">
            <a:xfrm>
              <a:off x="4025" y="1449"/>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780" name="Line 588"/>
            <p:cNvSpPr>
              <a:spLocks noChangeShapeType="1"/>
            </p:cNvSpPr>
            <p:nvPr/>
          </p:nvSpPr>
          <p:spPr bwMode="auto">
            <a:xfrm flipH="1">
              <a:off x="4017" y="1449"/>
              <a:ext cx="7"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781" name="Line 589"/>
            <p:cNvSpPr>
              <a:spLocks noChangeShapeType="1"/>
            </p:cNvSpPr>
            <p:nvPr/>
          </p:nvSpPr>
          <p:spPr bwMode="auto">
            <a:xfrm>
              <a:off x="4017" y="1455"/>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782" name="Line 590"/>
            <p:cNvSpPr>
              <a:spLocks noChangeShapeType="1"/>
            </p:cNvSpPr>
            <p:nvPr/>
          </p:nvSpPr>
          <p:spPr bwMode="auto">
            <a:xfrm>
              <a:off x="4025" y="1455"/>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783" name="AutoShape 591"/>
            <p:cNvSpPr>
              <a:spLocks/>
            </p:cNvSpPr>
            <p:nvPr/>
          </p:nvSpPr>
          <p:spPr bwMode="auto">
            <a:xfrm>
              <a:off x="4010" y="1435"/>
              <a:ext cx="15" cy="47"/>
            </a:xfrm>
            <a:custGeom>
              <a:avLst/>
              <a:gdLst>
                <a:gd name="T0" fmla="*/ 0 w 32"/>
                <a:gd name="T1" fmla="*/ 0 h 108"/>
                <a:gd name="T2" fmla="*/ 0 w 32"/>
                <a:gd name="T3" fmla="*/ 0 h 108"/>
                <a:gd name="T4" fmla="*/ 0 w 32"/>
                <a:gd name="T5" fmla="*/ 0 h 108"/>
                <a:gd name="T6" fmla="*/ 0 w 32"/>
                <a:gd name="T7" fmla="*/ 0 h 108"/>
                <a:gd name="T8" fmla="*/ 0 w 32"/>
                <a:gd name="T9" fmla="*/ 0 h 108"/>
                <a:gd name="T10" fmla="*/ 0 w 32"/>
                <a:gd name="T11" fmla="*/ 0 h 108"/>
                <a:gd name="T12" fmla="*/ 0 60000 65536"/>
                <a:gd name="T13" fmla="*/ 0 60000 65536"/>
                <a:gd name="T14" fmla="*/ 0 60000 65536"/>
                <a:gd name="T15" fmla="*/ 0 60000 65536"/>
                <a:gd name="T16" fmla="*/ 0 60000 65536"/>
                <a:gd name="T17" fmla="*/ 0 60000 65536"/>
                <a:gd name="T18" fmla="*/ 0 w 32"/>
                <a:gd name="T19" fmla="*/ 0 h 108"/>
                <a:gd name="T20" fmla="*/ 32 w 32"/>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32" h="108">
                  <a:moveTo>
                    <a:pt x="0" y="61"/>
                  </a:moveTo>
                  <a:lnTo>
                    <a:pt x="16" y="107"/>
                  </a:lnTo>
                  <a:lnTo>
                    <a:pt x="31" y="46"/>
                  </a:lnTo>
                  <a:lnTo>
                    <a:pt x="31" y="31"/>
                  </a:lnTo>
                  <a:lnTo>
                    <a:pt x="31" y="0"/>
                  </a:lnTo>
                  <a:lnTo>
                    <a:pt x="0" y="61"/>
                  </a:lnTo>
                </a:path>
              </a:pathLst>
            </a:custGeom>
            <a:solidFill>
              <a:srgbClr val="FF0040"/>
            </a:solidFill>
            <a:ln w="12700" cap="rnd">
              <a:solidFill>
                <a:srgbClr val="000000"/>
              </a:solidFill>
              <a:round/>
              <a:headEnd/>
              <a:tailEnd/>
            </a:ln>
          </p:spPr>
          <p:txBody>
            <a:bodyPr/>
            <a:lstStyle/>
            <a:p>
              <a:endParaRPr lang="fr-FR" dirty="0"/>
            </a:p>
          </p:txBody>
        </p:sp>
        <p:sp>
          <p:nvSpPr>
            <p:cNvPr id="8784" name="AutoShape 592"/>
            <p:cNvSpPr>
              <a:spLocks/>
            </p:cNvSpPr>
            <p:nvPr/>
          </p:nvSpPr>
          <p:spPr bwMode="auto">
            <a:xfrm>
              <a:off x="4025" y="1422"/>
              <a:ext cx="7" cy="14"/>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31"/>
                  </a:moveTo>
                  <a:lnTo>
                    <a:pt x="16" y="16"/>
                  </a:lnTo>
                  <a:lnTo>
                    <a:pt x="0" y="0"/>
                  </a:lnTo>
                  <a:lnTo>
                    <a:pt x="0" y="31"/>
                  </a:lnTo>
                </a:path>
              </a:pathLst>
            </a:custGeom>
            <a:solidFill>
              <a:srgbClr val="FFFF00"/>
            </a:solidFill>
            <a:ln w="12700">
              <a:solidFill>
                <a:srgbClr val="000000"/>
              </a:solidFill>
              <a:round/>
              <a:headEnd/>
              <a:tailEnd/>
            </a:ln>
          </p:spPr>
          <p:txBody>
            <a:bodyPr wrap="none" anchor="ctr"/>
            <a:lstStyle/>
            <a:p>
              <a:endParaRPr lang="fr-FR" dirty="0"/>
            </a:p>
          </p:txBody>
        </p:sp>
        <p:sp>
          <p:nvSpPr>
            <p:cNvPr id="8785" name="AutoShape 593"/>
            <p:cNvSpPr>
              <a:spLocks/>
            </p:cNvSpPr>
            <p:nvPr/>
          </p:nvSpPr>
          <p:spPr bwMode="auto">
            <a:xfrm>
              <a:off x="3858" y="1635"/>
              <a:ext cx="104" cy="80"/>
            </a:xfrm>
            <a:custGeom>
              <a:avLst/>
              <a:gdLst>
                <a:gd name="T0" fmla="*/ 0 w 224"/>
                <a:gd name="T1" fmla="*/ 0 h 185"/>
                <a:gd name="T2" fmla="*/ 0 w 224"/>
                <a:gd name="T3" fmla="*/ 0 h 185"/>
                <a:gd name="T4" fmla="*/ 0 w 224"/>
                <a:gd name="T5" fmla="*/ 0 h 185"/>
                <a:gd name="T6" fmla="*/ 0 w 224"/>
                <a:gd name="T7" fmla="*/ 0 h 185"/>
                <a:gd name="T8" fmla="*/ 0 w 224"/>
                <a:gd name="T9" fmla="*/ 0 h 185"/>
                <a:gd name="T10" fmla="*/ 0 w 224"/>
                <a:gd name="T11" fmla="*/ 0 h 185"/>
                <a:gd name="T12" fmla="*/ 0 w 224"/>
                <a:gd name="T13" fmla="*/ 0 h 185"/>
                <a:gd name="T14" fmla="*/ 0 w 224"/>
                <a:gd name="T15" fmla="*/ 0 h 185"/>
                <a:gd name="T16" fmla="*/ 0 w 224"/>
                <a:gd name="T17" fmla="*/ 0 h 185"/>
                <a:gd name="T18" fmla="*/ 0 w 224"/>
                <a:gd name="T19" fmla="*/ 0 h 185"/>
                <a:gd name="T20" fmla="*/ 0 w 224"/>
                <a:gd name="T21" fmla="*/ 0 h 185"/>
                <a:gd name="T22" fmla="*/ 0 w 224"/>
                <a:gd name="T23" fmla="*/ 0 h 185"/>
                <a:gd name="T24" fmla="*/ 0 w 224"/>
                <a:gd name="T25" fmla="*/ 0 h 185"/>
                <a:gd name="T26" fmla="*/ 0 w 224"/>
                <a:gd name="T27" fmla="*/ 0 h 185"/>
                <a:gd name="T28" fmla="*/ 0 w 224"/>
                <a:gd name="T29" fmla="*/ 0 h 185"/>
                <a:gd name="T30" fmla="*/ 0 w 224"/>
                <a:gd name="T31" fmla="*/ 0 h 185"/>
                <a:gd name="T32" fmla="*/ 0 w 224"/>
                <a:gd name="T33" fmla="*/ 0 h 185"/>
                <a:gd name="T34" fmla="*/ 0 w 224"/>
                <a:gd name="T35" fmla="*/ 0 h 185"/>
                <a:gd name="T36" fmla="*/ 0 w 224"/>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85"/>
                <a:gd name="T59" fmla="*/ 224 w 224"/>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FF0040"/>
            </a:solidFill>
            <a:ln w="12700" cap="rnd">
              <a:solidFill>
                <a:srgbClr val="000000"/>
              </a:solidFill>
              <a:round/>
              <a:headEnd/>
              <a:tailEnd/>
            </a:ln>
          </p:spPr>
          <p:txBody>
            <a:bodyPr/>
            <a:lstStyle/>
            <a:p>
              <a:endParaRPr lang="fr-FR" dirty="0"/>
            </a:p>
          </p:txBody>
        </p:sp>
        <p:sp>
          <p:nvSpPr>
            <p:cNvPr id="8786" name="AutoShape 594"/>
            <p:cNvSpPr>
              <a:spLocks/>
            </p:cNvSpPr>
            <p:nvPr/>
          </p:nvSpPr>
          <p:spPr bwMode="auto">
            <a:xfrm>
              <a:off x="3981" y="1734"/>
              <a:ext cx="9" cy="21"/>
            </a:xfrm>
            <a:custGeom>
              <a:avLst/>
              <a:gdLst>
                <a:gd name="T0" fmla="*/ 0 w 17"/>
                <a:gd name="T1" fmla="*/ 0 h 47"/>
                <a:gd name="T2" fmla="*/ 0 w 17"/>
                <a:gd name="T3" fmla="*/ 0 h 47"/>
                <a:gd name="T4" fmla="*/ 1 w 17"/>
                <a:gd name="T5" fmla="*/ 0 h 47"/>
                <a:gd name="T6" fmla="*/ 1 w 17"/>
                <a:gd name="T7" fmla="*/ 0 h 47"/>
                <a:gd name="T8" fmla="*/ 0 w 17"/>
                <a:gd name="T9" fmla="*/ 0 h 47"/>
                <a:gd name="T10" fmla="*/ 0 60000 65536"/>
                <a:gd name="T11" fmla="*/ 0 60000 65536"/>
                <a:gd name="T12" fmla="*/ 0 60000 65536"/>
                <a:gd name="T13" fmla="*/ 0 60000 65536"/>
                <a:gd name="T14" fmla="*/ 0 60000 65536"/>
                <a:gd name="T15" fmla="*/ 0 w 17"/>
                <a:gd name="T16" fmla="*/ 0 h 47"/>
                <a:gd name="T17" fmla="*/ 17 w 17"/>
                <a:gd name="T18" fmla="*/ 47 h 47"/>
              </a:gdLst>
              <a:ahLst/>
              <a:cxnLst>
                <a:cxn ang="T10">
                  <a:pos x="T0" y="T1"/>
                </a:cxn>
                <a:cxn ang="T11">
                  <a:pos x="T2" y="T3"/>
                </a:cxn>
                <a:cxn ang="T12">
                  <a:pos x="T4" y="T5"/>
                </a:cxn>
                <a:cxn ang="T13">
                  <a:pos x="T6" y="T7"/>
                </a:cxn>
                <a:cxn ang="T14">
                  <a:pos x="T8" y="T9"/>
                </a:cxn>
              </a:cxnLst>
              <a:rect l="T15" t="T16" r="T17" b="T18"/>
              <a:pathLst>
                <a:path w="17" h="47">
                  <a:moveTo>
                    <a:pt x="0" y="0"/>
                  </a:moveTo>
                  <a:lnTo>
                    <a:pt x="0" y="46"/>
                  </a:lnTo>
                  <a:lnTo>
                    <a:pt x="16" y="31"/>
                  </a:lnTo>
                  <a:lnTo>
                    <a:pt x="16" y="15"/>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787" name="AutoShape 595"/>
            <p:cNvSpPr>
              <a:spLocks/>
            </p:cNvSpPr>
            <p:nvPr/>
          </p:nvSpPr>
          <p:spPr bwMode="auto">
            <a:xfrm>
              <a:off x="3831" y="1701"/>
              <a:ext cx="55" cy="67"/>
            </a:xfrm>
            <a:custGeom>
              <a:avLst/>
              <a:gdLst>
                <a:gd name="T0" fmla="*/ 0 w 120"/>
                <a:gd name="T1" fmla="*/ 0 h 154"/>
                <a:gd name="T2" fmla="*/ 0 w 120"/>
                <a:gd name="T3" fmla="*/ 0 h 154"/>
                <a:gd name="T4" fmla="*/ 0 w 120"/>
                <a:gd name="T5" fmla="*/ 0 h 154"/>
                <a:gd name="T6" fmla="*/ 0 w 120"/>
                <a:gd name="T7" fmla="*/ 0 h 154"/>
                <a:gd name="T8" fmla="*/ 0 w 120"/>
                <a:gd name="T9" fmla="*/ 0 h 154"/>
                <a:gd name="T10" fmla="*/ 0 w 120"/>
                <a:gd name="T11" fmla="*/ 0 h 154"/>
                <a:gd name="T12" fmla="*/ 0 w 120"/>
                <a:gd name="T13" fmla="*/ 0 h 154"/>
                <a:gd name="T14" fmla="*/ 0 w 120"/>
                <a:gd name="T15" fmla="*/ 0 h 154"/>
                <a:gd name="T16" fmla="*/ 0 w 120"/>
                <a:gd name="T17" fmla="*/ 0 h 154"/>
                <a:gd name="T18" fmla="*/ 0 w 120"/>
                <a:gd name="T19" fmla="*/ 0 h 154"/>
                <a:gd name="T20" fmla="*/ 0 w 120"/>
                <a:gd name="T21" fmla="*/ 0 h 154"/>
                <a:gd name="T22" fmla="*/ 0 w 120"/>
                <a:gd name="T23" fmla="*/ 0 h 154"/>
                <a:gd name="T24" fmla="*/ 0 w 120"/>
                <a:gd name="T25" fmla="*/ 0 h 154"/>
                <a:gd name="T26" fmla="*/ 0 w 120"/>
                <a:gd name="T27" fmla="*/ 0 h 154"/>
                <a:gd name="T28" fmla="*/ 0 w 120"/>
                <a:gd name="T29" fmla="*/ 0 h 154"/>
                <a:gd name="T30" fmla="*/ 0 w 120"/>
                <a:gd name="T31" fmla="*/ 0 h 154"/>
                <a:gd name="T32" fmla="*/ 0 w 120"/>
                <a:gd name="T33" fmla="*/ 0 h 154"/>
                <a:gd name="T34" fmla="*/ 0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54"/>
                <a:gd name="T56" fmla="*/ 120 w 120"/>
                <a:gd name="T57" fmla="*/ 154 h 1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FF0040"/>
            </a:solidFill>
            <a:ln w="12700" cap="rnd">
              <a:solidFill>
                <a:srgbClr val="000000"/>
              </a:solidFill>
              <a:round/>
              <a:headEnd/>
              <a:tailEnd/>
            </a:ln>
          </p:spPr>
          <p:txBody>
            <a:bodyPr/>
            <a:lstStyle/>
            <a:p>
              <a:endParaRPr lang="fr-FR" dirty="0"/>
            </a:p>
          </p:txBody>
        </p:sp>
        <p:sp>
          <p:nvSpPr>
            <p:cNvPr id="8788" name="AutoShape 596"/>
            <p:cNvSpPr>
              <a:spLocks/>
            </p:cNvSpPr>
            <p:nvPr/>
          </p:nvSpPr>
          <p:spPr bwMode="auto">
            <a:xfrm>
              <a:off x="3810" y="1622"/>
              <a:ext cx="62" cy="93"/>
            </a:xfrm>
            <a:custGeom>
              <a:avLst/>
              <a:gdLst>
                <a:gd name="T0" fmla="*/ 0 w 134"/>
                <a:gd name="T1" fmla="*/ 0 h 216"/>
                <a:gd name="T2" fmla="*/ 0 w 134"/>
                <a:gd name="T3" fmla="*/ 0 h 216"/>
                <a:gd name="T4" fmla="*/ 0 w 134"/>
                <a:gd name="T5" fmla="*/ 0 h 216"/>
                <a:gd name="T6" fmla="*/ 0 w 134"/>
                <a:gd name="T7" fmla="*/ 0 h 216"/>
                <a:gd name="T8" fmla="*/ 0 w 134"/>
                <a:gd name="T9" fmla="*/ 0 h 216"/>
                <a:gd name="T10" fmla="*/ 0 w 134"/>
                <a:gd name="T11" fmla="*/ 0 h 216"/>
                <a:gd name="T12" fmla="*/ 0 w 134"/>
                <a:gd name="T13" fmla="*/ 0 h 216"/>
                <a:gd name="T14" fmla="*/ 0 w 134"/>
                <a:gd name="T15" fmla="*/ 0 h 216"/>
                <a:gd name="T16" fmla="*/ 0 w 134"/>
                <a:gd name="T17" fmla="*/ 0 h 216"/>
                <a:gd name="T18" fmla="*/ 0 w 134"/>
                <a:gd name="T19" fmla="*/ 0 h 216"/>
                <a:gd name="T20" fmla="*/ 0 w 134"/>
                <a:gd name="T21" fmla="*/ 0 h 216"/>
                <a:gd name="T22" fmla="*/ 0 w 134"/>
                <a:gd name="T23" fmla="*/ 0 h 216"/>
                <a:gd name="T24" fmla="*/ 0 w 134"/>
                <a:gd name="T25" fmla="*/ 0 h 216"/>
                <a:gd name="T26" fmla="*/ 0 w 134"/>
                <a:gd name="T27" fmla="*/ 0 h 216"/>
                <a:gd name="T28" fmla="*/ 0 w 134"/>
                <a:gd name="T29" fmla="*/ 0 h 216"/>
                <a:gd name="T30" fmla="*/ 0 w 134"/>
                <a:gd name="T31" fmla="*/ 0 h 216"/>
                <a:gd name="T32" fmla="*/ 0 w 134"/>
                <a:gd name="T33" fmla="*/ 0 h 216"/>
                <a:gd name="T34" fmla="*/ 0 w 134"/>
                <a:gd name="T35" fmla="*/ 0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216"/>
                <a:gd name="T56" fmla="*/ 134 w 134"/>
                <a:gd name="T57" fmla="*/ 216 h 2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FF0040"/>
            </a:solidFill>
            <a:ln w="12700" cap="rnd">
              <a:solidFill>
                <a:srgbClr val="000000"/>
              </a:solidFill>
              <a:round/>
              <a:headEnd/>
              <a:tailEnd/>
            </a:ln>
          </p:spPr>
          <p:txBody>
            <a:bodyPr/>
            <a:lstStyle/>
            <a:p>
              <a:endParaRPr lang="fr-FR" dirty="0"/>
            </a:p>
          </p:txBody>
        </p:sp>
        <p:sp>
          <p:nvSpPr>
            <p:cNvPr id="8789" name="AutoShape 597"/>
            <p:cNvSpPr>
              <a:spLocks/>
            </p:cNvSpPr>
            <p:nvPr/>
          </p:nvSpPr>
          <p:spPr bwMode="auto">
            <a:xfrm>
              <a:off x="3913" y="1535"/>
              <a:ext cx="145" cy="180"/>
            </a:xfrm>
            <a:custGeom>
              <a:avLst/>
              <a:gdLst>
                <a:gd name="T0" fmla="*/ 0 w 314"/>
                <a:gd name="T1" fmla="*/ 0 h 416"/>
                <a:gd name="T2" fmla="*/ 0 w 314"/>
                <a:gd name="T3" fmla="*/ 0 h 416"/>
                <a:gd name="T4" fmla="*/ 0 w 314"/>
                <a:gd name="T5" fmla="*/ 0 h 416"/>
                <a:gd name="T6" fmla="*/ 0 w 314"/>
                <a:gd name="T7" fmla="*/ 0 h 416"/>
                <a:gd name="T8" fmla="*/ 0 w 314"/>
                <a:gd name="T9" fmla="*/ 0 h 416"/>
                <a:gd name="T10" fmla="*/ 0 w 314"/>
                <a:gd name="T11" fmla="*/ 0 h 416"/>
                <a:gd name="T12" fmla="*/ 0 w 314"/>
                <a:gd name="T13" fmla="*/ 0 h 416"/>
                <a:gd name="T14" fmla="*/ 0 w 314"/>
                <a:gd name="T15" fmla="*/ 0 h 416"/>
                <a:gd name="T16" fmla="*/ 0 w 314"/>
                <a:gd name="T17" fmla="*/ 0 h 416"/>
                <a:gd name="T18" fmla="*/ 0 w 314"/>
                <a:gd name="T19" fmla="*/ 0 h 416"/>
                <a:gd name="T20" fmla="*/ 0 w 314"/>
                <a:gd name="T21" fmla="*/ 0 h 416"/>
                <a:gd name="T22" fmla="*/ 0 w 314"/>
                <a:gd name="T23" fmla="*/ 0 h 416"/>
                <a:gd name="T24" fmla="*/ 0 w 314"/>
                <a:gd name="T25" fmla="*/ 0 h 416"/>
                <a:gd name="T26" fmla="*/ 0 w 314"/>
                <a:gd name="T27" fmla="*/ 0 h 416"/>
                <a:gd name="T28" fmla="*/ 0 w 314"/>
                <a:gd name="T29" fmla="*/ 0 h 416"/>
                <a:gd name="T30" fmla="*/ 0 w 314"/>
                <a:gd name="T31" fmla="*/ 0 h 416"/>
                <a:gd name="T32" fmla="*/ 0 w 314"/>
                <a:gd name="T33" fmla="*/ 0 h 416"/>
                <a:gd name="T34" fmla="*/ 0 w 314"/>
                <a:gd name="T35" fmla="*/ 0 h 416"/>
                <a:gd name="T36" fmla="*/ 0 w 314"/>
                <a:gd name="T37" fmla="*/ 0 h 416"/>
                <a:gd name="T38" fmla="*/ 0 w 314"/>
                <a:gd name="T39" fmla="*/ 0 h 416"/>
                <a:gd name="T40" fmla="*/ 0 w 314"/>
                <a:gd name="T41" fmla="*/ 0 h 416"/>
                <a:gd name="T42" fmla="*/ 0 w 314"/>
                <a:gd name="T43" fmla="*/ 0 h 416"/>
                <a:gd name="T44" fmla="*/ 0 w 314"/>
                <a:gd name="T45" fmla="*/ 0 h 416"/>
                <a:gd name="T46" fmla="*/ 0 w 314"/>
                <a:gd name="T47" fmla="*/ 0 h 416"/>
                <a:gd name="T48" fmla="*/ 0 w 314"/>
                <a:gd name="T49" fmla="*/ 0 h 416"/>
                <a:gd name="T50" fmla="*/ 0 w 314"/>
                <a:gd name="T51" fmla="*/ 0 h 416"/>
                <a:gd name="T52" fmla="*/ 0 w 314"/>
                <a:gd name="T53" fmla="*/ 0 h 416"/>
                <a:gd name="T54" fmla="*/ 0 w 314"/>
                <a:gd name="T55" fmla="*/ 0 h 416"/>
                <a:gd name="T56" fmla="*/ 0 w 314"/>
                <a:gd name="T57" fmla="*/ 0 h 416"/>
                <a:gd name="T58" fmla="*/ 0 w 314"/>
                <a:gd name="T59" fmla="*/ 0 h 416"/>
                <a:gd name="T60" fmla="*/ 0 w 314"/>
                <a:gd name="T61" fmla="*/ 0 h 416"/>
                <a:gd name="T62" fmla="*/ 0 w 314"/>
                <a:gd name="T63" fmla="*/ 0 h 416"/>
                <a:gd name="T64" fmla="*/ 0 w 314"/>
                <a:gd name="T65" fmla="*/ 0 h 416"/>
                <a:gd name="T66" fmla="*/ 0 w 314"/>
                <a:gd name="T67" fmla="*/ 0 h 416"/>
                <a:gd name="T68" fmla="*/ 0 w 314"/>
                <a:gd name="T69" fmla="*/ 0 h 416"/>
                <a:gd name="T70" fmla="*/ 0 w 314"/>
                <a:gd name="T71" fmla="*/ 0 h 416"/>
                <a:gd name="T72" fmla="*/ 0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4"/>
                <a:gd name="T112" fmla="*/ 0 h 416"/>
                <a:gd name="T113" fmla="*/ 314 w 314"/>
                <a:gd name="T114" fmla="*/ 416 h 4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FF0040"/>
            </a:solidFill>
            <a:ln w="12700" cap="rnd">
              <a:solidFill>
                <a:srgbClr val="000000"/>
              </a:solidFill>
              <a:round/>
              <a:headEnd/>
              <a:tailEnd/>
            </a:ln>
          </p:spPr>
          <p:txBody>
            <a:bodyPr/>
            <a:lstStyle/>
            <a:p>
              <a:endParaRPr lang="fr-FR" dirty="0"/>
            </a:p>
          </p:txBody>
        </p:sp>
        <p:sp>
          <p:nvSpPr>
            <p:cNvPr id="8790" name="AutoShape 598"/>
            <p:cNvSpPr>
              <a:spLocks/>
            </p:cNvSpPr>
            <p:nvPr/>
          </p:nvSpPr>
          <p:spPr bwMode="auto">
            <a:xfrm>
              <a:off x="4093" y="1834"/>
              <a:ext cx="64" cy="114"/>
            </a:xfrm>
            <a:custGeom>
              <a:avLst/>
              <a:gdLst>
                <a:gd name="T0" fmla="*/ 0 w 135"/>
                <a:gd name="T1" fmla="*/ 0 h 263"/>
                <a:gd name="T2" fmla="*/ 0 w 135"/>
                <a:gd name="T3" fmla="*/ 0 h 263"/>
                <a:gd name="T4" fmla="*/ 0 w 135"/>
                <a:gd name="T5" fmla="*/ 0 h 263"/>
                <a:gd name="T6" fmla="*/ 0 w 135"/>
                <a:gd name="T7" fmla="*/ 0 h 263"/>
                <a:gd name="T8" fmla="*/ 0 w 135"/>
                <a:gd name="T9" fmla="*/ 0 h 263"/>
                <a:gd name="T10" fmla="*/ 0 w 135"/>
                <a:gd name="T11" fmla="*/ 0 h 263"/>
                <a:gd name="T12" fmla="*/ 0 w 135"/>
                <a:gd name="T13" fmla="*/ 0 h 263"/>
                <a:gd name="T14" fmla="*/ 0 w 135"/>
                <a:gd name="T15" fmla="*/ 0 h 263"/>
                <a:gd name="T16" fmla="*/ 0 w 135"/>
                <a:gd name="T17" fmla="*/ 0 h 263"/>
                <a:gd name="T18" fmla="*/ 0 w 135"/>
                <a:gd name="T19" fmla="*/ 0 h 263"/>
                <a:gd name="T20" fmla="*/ 0 w 135"/>
                <a:gd name="T21" fmla="*/ 0 h 263"/>
                <a:gd name="T22" fmla="*/ 0 w 135"/>
                <a:gd name="T23" fmla="*/ 0 h 263"/>
                <a:gd name="T24" fmla="*/ 0 w 135"/>
                <a:gd name="T25" fmla="*/ 0 h 263"/>
                <a:gd name="T26" fmla="*/ 0 w 135"/>
                <a:gd name="T27" fmla="*/ 0 h 263"/>
                <a:gd name="T28" fmla="*/ 0 w 135"/>
                <a:gd name="T29" fmla="*/ 0 h 263"/>
                <a:gd name="T30" fmla="*/ 0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263"/>
                <a:gd name="T50" fmla="*/ 135 w 135"/>
                <a:gd name="T51" fmla="*/ 263 h 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FF0040"/>
            </a:solidFill>
            <a:ln w="12700" cap="rnd">
              <a:solidFill>
                <a:srgbClr val="000000"/>
              </a:solidFill>
              <a:round/>
              <a:headEnd/>
              <a:tailEnd/>
            </a:ln>
          </p:spPr>
          <p:txBody>
            <a:bodyPr/>
            <a:lstStyle/>
            <a:p>
              <a:endParaRPr lang="fr-FR" dirty="0"/>
            </a:p>
          </p:txBody>
        </p:sp>
        <p:sp>
          <p:nvSpPr>
            <p:cNvPr id="8791" name="AutoShape 599"/>
            <p:cNvSpPr>
              <a:spLocks/>
            </p:cNvSpPr>
            <p:nvPr/>
          </p:nvSpPr>
          <p:spPr bwMode="auto">
            <a:xfrm>
              <a:off x="3831" y="1868"/>
              <a:ext cx="110" cy="107"/>
            </a:xfrm>
            <a:custGeom>
              <a:avLst/>
              <a:gdLst>
                <a:gd name="T0" fmla="*/ 0 w 239"/>
                <a:gd name="T1" fmla="*/ 0 h 247"/>
                <a:gd name="T2" fmla="*/ 0 w 239"/>
                <a:gd name="T3" fmla="*/ 0 h 247"/>
                <a:gd name="T4" fmla="*/ 0 w 239"/>
                <a:gd name="T5" fmla="*/ 0 h 247"/>
                <a:gd name="T6" fmla="*/ 0 w 239"/>
                <a:gd name="T7" fmla="*/ 0 h 247"/>
                <a:gd name="T8" fmla="*/ 0 w 239"/>
                <a:gd name="T9" fmla="*/ 0 h 247"/>
                <a:gd name="T10" fmla="*/ 0 w 239"/>
                <a:gd name="T11" fmla="*/ 0 h 247"/>
                <a:gd name="T12" fmla="*/ 0 w 239"/>
                <a:gd name="T13" fmla="*/ 0 h 247"/>
                <a:gd name="T14" fmla="*/ 0 w 239"/>
                <a:gd name="T15" fmla="*/ 0 h 247"/>
                <a:gd name="T16" fmla="*/ 0 w 239"/>
                <a:gd name="T17" fmla="*/ 0 h 247"/>
                <a:gd name="T18" fmla="*/ 0 w 239"/>
                <a:gd name="T19" fmla="*/ 0 h 247"/>
                <a:gd name="T20" fmla="*/ 0 w 239"/>
                <a:gd name="T21" fmla="*/ 0 h 247"/>
                <a:gd name="T22" fmla="*/ 0 w 239"/>
                <a:gd name="T23" fmla="*/ 0 h 247"/>
                <a:gd name="T24" fmla="*/ 0 w 239"/>
                <a:gd name="T25" fmla="*/ 0 h 247"/>
                <a:gd name="T26" fmla="*/ 0 w 239"/>
                <a:gd name="T27" fmla="*/ 0 h 247"/>
                <a:gd name="T28" fmla="*/ 0 w 239"/>
                <a:gd name="T29" fmla="*/ 0 h 247"/>
                <a:gd name="T30" fmla="*/ 0 w 239"/>
                <a:gd name="T31" fmla="*/ 0 h 247"/>
                <a:gd name="T32" fmla="*/ 0 w 239"/>
                <a:gd name="T33" fmla="*/ 0 h 247"/>
                <a:gd name="T34" fmla="*/ 0 w 239"/>
                <a:gd name="T35" fmla="*/ 0 h 247"/>
                <a:gd name="T36" fmla="*/ 0 w 239"/>
                <a:gd name="T37" fmla="*/ 0 h 247"/>
                <a:gd name="T38" fmla="*/ 0 w 239"/>
                <a:gd name="T39" fmla="*/ 0 h 247"/>
                <a:gd name="T40" fmla="*/ 0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9"/>
                <a:gd name="T67" fmla="*/ 0 h 247"/>
                <a:gd name="T68" fmla="*/ 239 w 239"/>
                <a:gd name="T69" fmla="*/ 247 h 2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FF0040"/>
            </a:solidFill>
            <a:ln w="12700" cap="rnd">
              <a:solidFill>
                <a:srgbClr val="000000"/>
              </a:solidFill>
              <a:round/>
              <a:headEnd/>
              <a:tailEnd/>
            </a:ln>
          </p:spPr>
          <p:txBody>
            <a:bodyPr/>
            <a:lstStyle/>
            <a:p>
              <a:endParaRPr lang="fr-FR" dirty="0"/>
            </a:p>
          </p:txBody>
        </p:sp>
        <p:sp>
          <p:nvSpPr>
            <p:cNvPr id="8792" name="AutoShape 600"/>
            <p:cNvSpPr>
              <a:spLocks/>
            </p:cNvSpPr>
            <p:nvPr/>
          </p:nvSpPr>
          <p:spPr bwMode="auto">
            <a:xfrm>
              <a:off x="3871" y="1921"/>
              <a:ext cx="133" cy="107"/>
            </a:xfrm>
            <a:custGeom>
              <a:avLst/>
              <a:gdLst>
                <a:gd name="T0" fmla="*/ 0 w 284"/>
                <a:gd name="T1" fmla="*/ 0 h 246"/>
                <a:gd name="T2" fmla="*/ 0 w 284"/>
                <a:gd name="T3" fmla="*/ 0 h 246"/>
                <a:gd name="T4" fmla="*/ 0 w 284"/>
                <a:gd name="T5" fmla="*/ 0 h 246"/>
                <a:gd name="T6" fmla="*/ 0 w 284"/>
                <a:gd name="T7" fmla="*/ 0 h 246"/>
                <a:gd name="T8" fmla="*/ 0 w 284"/>
                <a:gd name="T9" fmla="*/ 0 h 246"/>
                <a:gd name="T10" fmla="*/ 0 w 284"/>
                <a:gd name="T11" fmla="*/ 0 h 246"/>
                <a:gd name="T12" fmla="*/ 0 w 284"/>
                <a:gd name="T13" fmla="*/ 0 h 246"/>
                <a:gd name="T14" fmla="*/ 0 w 284"/>
                <a:gd name="T15" fmla="*/ 0 h 246"/>
                <a:gd name="T16" fmla="*/ 0 w 284"/>
                <a:gd name="T17" fmla="*/ 0 h 246"/>
                <a:gd name="T18" fmla="*/ 0 w 284"/>
                <a:gd name="T19" fmla="*/ 0 h 246"/>
                <a:gd name="T20" fmla="*/ 0 w 284"/>
                <a:gd name="T21" fmla="*/ 0 h 246"/>
                <a:gd name="T22" fmla="*/ 0 w 284"/>
                <a:gd name="T23" fmla="*/ 0 h 246"/>
                <a:gd name="T24" fmla="*/ 0 w 284"/>
                <a:gd name="T25" fmla="*/ 0 h 246"/>
                <a:gd name="T26" fmla="*/ 0 w 284"/>
                <a:gd name="T27" fmla="*/ 0 h 246"/>
                <a:gd name="T28" fmla="*/ 0 w 284"/>
                <a:gd name="T29" fmla="*/ 0 h 246"/>
                <a:gd name="T30" fmla="*/ 0 w 284"/>
                <a:gd name="T31" fmla="*/ 0 h 246"/>
                <a:gd name="T32" fmla="*/ 0 w 284"/>
                <a:gd name="T33" fmla="*/ 0 h 246"/>
                <a:gd name="T34" fmla="*/ 0 w 284"/>
                <a:gd name="T35" fmla="*/ 0 h 246"/>
                <a:gd name="T36" fmla="*/ 0 w 284"/>
                <a:gd name="T37" fmla="*/ 0 h 246"/>
                <a:gd name="T38" fmla="*/ 0 w 284"/>
                <a:gd name="T39" fmla="*/ 0 h 246"/>
                <a:gd name="T40" fmla="*/ 0 w 284"/>
                <a:gd name="T41" fmla="*/ 0 h 246"/>
                <a:gd name="T42" fmla="*/ 0 w 284"/>
                <a:gd name="T43" fmla="*/ 0 h 246"/>
                <a:gd name="T44" fmla="*/ 0 w 284"/>
                <a:gd name="T45" fmla="*/ 0 h 246"/>
                <a:gd name="T46" fmla="*/ 0 w 284"/>
                <a:gd name="T47" fmla="*/ 0 h 246"/>
                <a:gd name="T48" fmla="*/ 0 w 284"/>
                <a:gd name="T49" fmla="*/ 0 h 246"/>
                <a:gd name="T50" fmla="*/ 0 w 284"/>
                <a:gd name="T51" fmla="*/ 0 h 246"/>
                <a:gd name="T52" fmla="*/ 0 w 284"/>
                <a:gd name="T53" fmla="*/ 0 h 246"/>
                <a:gd name="T54" fmla="*/ 0 w 284"/>
                <a:gd name="T55" fmla="*/ 0 h 246"/>
                <a:gd name="T56" fmla="*/ 0 w 284"/>
                <a:gd name="T57" fmla="*/ 0 h 246"/>
                <a:gd name="T58" fmla="*/ 0 w 284"/>
                <a:gd name="T59" fmla="*/ 0 h 246"/>
                <a:gd name="T60" fmla="*/ 0 w 284"/>
                <a:gd name="T61" fmla="*/ 0 h 246"/>
                <a:gd name="T62" fmla="*/ 0 w 284"/>
                <a:gd name="T63" fmla="*/ 0 h 246"/>
                <a:gd name="T64" fmla="*/ 0 w 284"/>
                <a:gd name="T65" fmla="*/ 0 h 246"/>
                <a:gd name="T66" fmla="*/ 0 w 284"/>
                <a:gd name="T67" fmla="*/ 0 h 246"/>
                <a:gd name="T68" fmla="*/ 0 w 284"/>
                <a:gd name="T69" fmla="*/ 0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4"/>
                <a:gd name="T106" fmla="*/ 0 h 246"/>
                <a:gd name="T107" fmla="*/ 284 w 284"/>
                <a:gd name="T108" fmla="*/ 246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FF0040"/>
            </a:solidFill>
            <a:ln w="12700" cap="rnd">
              <a:solidFill>
                <a:srgbClr val="000000"/>
              </a:solidFill>
              <a:round/>
              <a:headEnd/>
              <a:tailEnd/>
            </a:ln>
          </p:spPr>
          <p:txBody>
            <a:bodyPr/>
            <a:lstStyle/>
            <a:p>
              <a:endParaRPr lang="fr-FR" dirty="0"/>
            </a:p>
          </p:txBody>
        </p:sp>
        <p:sp>
          <p:nvSpPr>
            <p:cNvPr id="8793" name="AutoShape 601"/>
            <p:cNvSpPr>
              <a:spLocks/>
            </p:cNvSpPr>
            <p:nvPr/>
          </p:nvSpPr>
          <p:spPr bwMode="auto">
            <a:xfrm>
              <a:off x="3955" y="1975"/>
              <a:ext cx="21" cy="13"/>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1"/>
                <a:gd name="T26" fmla="*/ 46 w 4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1">
                  <a:moveTo>
                    <a:pt x="30" y="0"/>
                  </a:moveTo>
                  <a:lnTo>
                    <a:pt x="15" y="0"/>
                  </a:lnTo>
                  <a:lnTo>
                    <a:pt x="0" y="15"/>
                  </a:lnTo>
                  <a:lnTo>
                    <a:pt x="0" y="30"/>
                  </a:lnTo>
                  <a:lnTo>
                    <a:pt x="15" y="30"/>
                  </a:lnTo>
                  <a:lnTo>
                    <a:pt x="30" y="30"/>
                  </a:lnTo>
                  <a:lnTo>
                    <a:pt x="45" y="15"/>
                  </a:lnTo>
                  <a:lnTo>
                    <a:pt x="30" y="0"/>
                  </a:lnTo>
                </a:path>
              </a:pathLst>
            </a:custGeom>
            <a:solidFill>
              <a:srgbClr val="FF0040"/>
            </a:solidFill>
            <a:ln w="12700" cap="rnd">
              <a:solidFill>
                <a:srgbClr val="000000"/>
              </a:solidFill>
              <a:round/>
              <a:headEnd/>
              <a:tailEnd/>
            </a:ln>
          </p:spPr>
          <p:txBody>
            <a:bodyPr/>
            <a:lstStyle/>
            <a:p>
              <a:endParaRPr lang="fr-FR" dirty="0"/>
            </a:p>
          </p:txBody>
        </p:sp>
        <p:sp>
          <p:nvSpPr>
            <p:cNvPr id="8794" name="AutoShape 602"/>
            <p:cNvSpPr>
              <a:spLocks/>
            </p:cNvSpPr>
            <p:nvPr/>
          </p:nvSpPr>
          <p:spPr bwMode="auto">
            <a:xfrm>
              <a:off x="3981" y="1948"/>
              <a:ext cx="16" cy="13"/>
            </a:xfrm>
            <a:custGeom>
              <a:avLst/>
              <a:gdLst>
                <a:gd name="T0" fmla="*/ 1 w 32"/>
                <a:gd name="T1" fmla="*/ 0 h 32"/>
                <a:gd name="T2" fmla="*/ 1 w 32"/>
                <a:gd name="T3" fmla="*/ 0 h 32"/>
                <a:gd name="T4" fmla="*/ 1 w 32"/>
                <a:gd name="T5" fmla="*/ 0 h 32"/>
                <a:gd name="T6" fmla="*/ 0 w 32"/>
                <a:gd name="T7" fmla="*/ 0 h 32"/>
                <a:gd name="T8" fmla="*/ 1 w 32"/>
                <a:gd name="T9" fmla="*/ 0 h 32"/>
                <a:gd name="T10" fmla="*/ 1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1" y="31"/>
                  </a:moveTo>
                  <a:lnTo>
                    <a:pt x="31" y="0"/>
                  </a:lnTo>
                  <a:lnTo>
                    <a:pt x="16" y="0"/>
                  </a:lnTo>
                  <a:lnTo>
                    <a:pt x="0" y="16"/>
                  </a:lnTo>
                  <a:lnTo>
                    <a:pt x="16" y="31"/>
                  </a:lnTo>
                  <a:lnTo>
                    <a:pt x="31" y="31"/>
                  </a:lnTo>
                </a:path>
              </a:pathLst>
            </a:custGeom>
            <a:solidFill>
              <a:srgbClr val="FF0040"/>
            </a:solidFill>
            <a:ln w="12700" cap="rnd">
              <a:solidFill>
                <a:srgbClr val="000000"/>
              </a:solidFill>
              <a:round/>
              <a:headEnd/>
              <a:tailEnd/>
            </a:ln>
          </p:spPr>
          <p:txBody>
            <a:bodyPr/>
            <a:lstStyle/>
            <a:p>
              <a:endParaRPr lang="fr-FR" dirty="0"/>
            </a:p>
          </p:txBody>
        </p:sp>
        <p:sp>
          <p:nvSpPr>
            <p:cNvPr id="8795" name="AutoShape 603"/>
            <p:cNvSpPr>
              <a:spLocks/>
            </p:cNvSpPr>
            <p:nvPr/>
          </p:nvSpPr>
          <p:spPr bwMode="auto">
            <a:xfrm>
              <a:off x="3900" y="1881"/>
              <a:ext cx="76" cy="75"/>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0"/>
                <a:gd name="T56" fmla="*/ 165 w 165"/>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FF0040"/>
            </a:solidFill>
            <a:ln w="12700" cap="rnd">
              <a:solidFill>
                <a:srgbClr val="000000"/>
              </a:solidFill>
              <a:round/>
              <a:headEnd/>
              <a:tailEnd/>
            </a:ln>
          </p:spPr>
          <p:txBody>
            <a:bodyPr/>
            <a:lstStyle/>
            <a:p>
              <a:endParaRPr lang="fr-FR" dirty="0"/>
            </a:p>
          </p:txBody>
        </p:sp>
        <p:sp>
          <p:nvSpPr>
            <p:cNvPr id="8796" name="AutoShape 604"/>
            <p:cNvSpPr>
              <a:spLocks/>
            </p:cNvSpPr>
            <p:nvPr/>
          </p:nvSpPr>
          <p:spPr bwMode="auto">
            <a:xfrm>
              <a:off x="3988" y="1821"/>
              <a:ext cx="78" cy="140"/>
            </a:xfrm>
            <a:custGeom>
              <a:avLst/>
              <a:gdLst>
                <a:gd name="T0" fmla="*/ 0 w 166"/>
                <a:gd name="T1" fmla="*/ 0 h 324"/>
                <a:gd name="T2" fmla="*/ 0 w 166"/>
                <a:gd name="T3" fmla="*/ 0 h 324"/>
                <a:gd name="T4" fmla="*/ 0 w 166"/>
                <a:gd name="T5" fmla="*/ 0 h 324"/>
                <a:gd name="T6" fmla="*/ 0 w 166"/>
                <a:gd name="T7" fmla="*/ 0 h 324"/>
                <a:gd name="T8" fmla="*/ 0 w 166"/>
                <a:gd name="T9" fmla="*/ 0 h 324"/>
                <a:gd name="T10" fmla="*/ 0 w 166"/>
                <a:gd name="T11" fmla="*/ 0 h 324"/>
                <a:gd name="T12" fmla="*/ 0 w 166"/>
                <a:gd name="T13" fmla="*/ 0 h 324"/>
                <a:gd name="T14" fmla="*/ 0 w 166"/>
                <a:gd name="T15" fmla="*/ 0 h 324"/>
                <a:gd name="T16" fmla="*/ 0 w 166"/>
                <a:gd name="T17" fmla="*/ 0 h 324"/>
                <a:gd name="T18" fmla="*/ 0 w 166"/>
                <a:gd name="T19" fmla="*/ 0 h 324"/>
                <a:gd name="T20" fmla="*/ 0 w 166"/>
                <a:gd name="T21" fmla="*/ 0 h 324"/>
                <a:gd name="T22" fmla="*/ 0 w 166"/>
                <a:gd name="T23" fmla="*/ 0 h 324"/>
                <a:gd name="T24" fmla="*/ 0 w 166"/>
                <a:gd name="T25" fmla="*/ 0 h 324"/>
                <a:gd name="T26" fmla="*/ 0 w 166"/>
                <a:gd name="T27" fmla="*/ 0 h 324"/>
                <a:gd name="T28" fmla="*/ 0 w 166"/>
                <a:gd name="T29" fmla="*/ 0 h 324"/>
                <a:gd name="T30" fmla="*/ 0 w 166"/>
                <a:gd name="T31" fmla="*/ 0 h 324"/>
                <a:gd name="T32" fmla="*/ 0 w 166"/>
                <a:gd name="T33" fmla="*/ 0 h 324"/>
                <a:gd name="T34" fmla="*/ 0 w 166"/>
                <a:gd name="T35" fmla="*/ 0 h 324"/>
                <a:gd name="T36" fmla="*/ 0 w 166"/>
                <a:gd name="T37" fmla="*/ 0 h 324"/>
                <a:gd name="T38" fmla="*/ 0 w 166"/>
                <a:gd name="T39" fmla="*/ 0 h 324"/>
                <a:gd name="T40" fmla="*/ 0 w 166"/>
                <a:gd name="T41" fmla="*/ 0 h 324"/>
                <a:gd name="T42" fmla="*/ 0 w 166"/>
                <a:gd name="T43" fmla="*/ 0 h 324"/>
                <a:gd name="T44" fmla="*/ 0 w 166"/>
                <a:gd name="T45" fmla="*/ 0 h 324"/>
                <a:gd name="T46" fmla="*/ 0 w 166"/>
                <a:gd name="T47" fmla="*/ 0 h 324"/>
                <a:gd name="T48" fmla="*/ 0 w 166"/>
                <a:gd name="T49" fmla="*/ 0 h 324"/>
                <a:gd name="T50" fmla="*/ 0 w 166"/>
                <a:gd name="T51" fmla="*/ 0 h 324"/>
                <a:gd name="T52" fmla="*/ 0 w 166"/>
                <a:gd name="T53" fmla="*/ 0 h 324"/>
                <a:gd name="T54" fmla="*/ 0 w 166"/>
                <a:gd name="T55" fmla="*/ 0 h 324"/>
                <a:gd name="T56" fmla="*/ 0 w 166"/>
                <a:gd name="T57" fmla="*/ 0 h 324"/>
                <a:gd name="T58" fmla="*/ 0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6"/>
                <a:gd name="T91" fmla="*/ 0 h 324"/>
                <a:gd name="T92" fmla="*/ 166 w 166"/>
                <a:gd name="T93" fmla="*/ 324 h 3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FF0040"/>
            </a:solidFill>
            <a:ln w="12700" cap="rnd">
              <a:solidFill>
                <a:srgbClr val="000000"/>
              </a:solidFill>
              <a:round/>
              <a:headEnd/>
              <a:tailEnd/>
            </a:ln>
          </p:spPr>
          <p:txBody>
            <a:bodyPr/>
            <a:lstStyle/>
            <a:p>
              <a:endParaRPr lang="fr-FR" dirty="0"/>
            </a:p>
          </p:txBody>
        </p:sp>
        <p:sp>
          <p:nvSpPr>
            <p:cNvPr id="8797" name="AutoShape 605"/>
            <p:cNvSpPr>
              <a:spLocks/>
            </p:cNvSpPr>
            <p:nvPr/>
          </p:nvSpPr>
          <p:spPr bwMode="auto">
            <a:xfrm>
              <a:off x="3941" y="1854"/>
              <a:ext cx="63" cy="68"/>
            </a:xfrm>
            <a:custGeom>
              <a:avLst/>
              <a:gdLst>
                <a:gd name="T0" fmla="*/ 0 w 134"/>
                <a:gd name="T1" fmla="*/ 0 h 155"/>
                <a:gd name="T2" fmla="*/ 0 w 134"/>
                <a:gd name="T3" fmla="*/ 0 h 155"/>
                <a:gd name="T4" fmla="*/ 0 w 134"/>
                <a:gd name="T5" fmla="*/ 0 h 155"/>
                <a:gd name="T6" fmla="*/ 0 w 134"/>
                <a:gd name="T7" fmla="*/ 0 h 155"/>
                <a:gd name="T8" fmla="*/ 0 w 134"/>
                <a:gd name="T9" fmla="*/ 0 h 155"/>
                <a:gd name="T10" fmla="*/ 0 w 134"/>
                <a:gd name="T11" fmla="*/ 0 h 155"/>
                <a:gd name="T12" fmla="*/ 0 w 134"/>
                <a:gd name="T13" fmla="*/ 0 h 155"/>
                <a:gd name="T14" fmla="*/ 0 w 134"/>
                <a:gd name="T15" fmla="*/ 0 h 155"/>
                <a:gd name="T16" fmla="*/ 0 w 134"/>
                <a:gd name="T17" fmla="*/ 0 h 155"/>
                <a:gd name="T18" fmla="*/ 0 w 134"/>
                <a:gd name="T19" fmla="*/ 0 h 155"/>
                <a:gd name="T20" fmla="*/ 0 w 134"/>
                <a:gd name="T21" fmla="*/ 0 h 155"/>
                <a:gd name="T22" fmla="*/ 0 w 134"/>
                <a:gd name="T23" fmla="*/ 0 h 155"/>
                <a:gd name="T24" fmla="*/ 0 w 134"/>
                <a:gd name="T25" fmla="*/ 0 h 155"/>
                <a:gd name="T26" fmla="*/ 0 w 134"/>
                <a:gd name="T27" fmla="*/ 0 h 155"/>
                <a:gd name="T28" fmla="*/ 0 w 134"/>
                <a:gd name="T29" fmla="*/ 0 h 155"/>
                <a:gd name="T30" fmla="*/ 0 w 134"/>
                <a:gd name="T31" fmla="*/ 0 h 155"/>
                <a:gd name="T32" fmla="*/ 0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55"/>
                <a:gd name="T53" fmla="*/ 134 w 134"/>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FF0040"/>
            </a:solidFill>
            <a:ln w="12700" cap="rnd">
              <a:solidFill>
                <a:srgbClr val="000000"/>
              </a:solidFill>
              <a:round/>
              <a:headEnd/>
              <a:tailEnd/>
            </a:ln>
          </p:spPr>
          <p:txBody>
            <a:bodyPr/>
            <a:lstStyle/>
            <a:p>
              <a:endParaRPr lang="fr-FR" dirty="0"/>
            </a:p>
          </p:txBody>
        </p:sp>
        <p:sp>
          <p:nvSpPr>
            <p:cNvPr id="8798" name="Oval 606"/>
            <p:cNvSpPr>
              <a:spLocks noChangeArrowheads="1"/>
            </p:cNvSpPr>
            <p:nvPr/>
          </p:nvSpPr>
          <p:spPr bwMode="auto">
            <a:xfrm>
              <a:off x="4170" y="1881"/>
              <a:ext cx="6" cy="7"/>
            </a:xfrm>
            <a:prstGeom prst="ellipse">
              <a:avLst/>
            </a:prstGeom>
            <a:solidFill>
              <a:srgbClr val="00FF00"/>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799" name="Oval 607"/>
            <p:cNvSpPr>
              <a:spLocks noChangeArrowheads="1"/>
            </p:cNvSpPr>
            <p:nvPr/>
          </p:nvSpPr>
          <p:spPr bwMode="auto">
            <a:xfrm>
              <a:off x="4162" y="1895"/>
              <a:ext cx="7" cy="6"/>
            </a:xfrm>
            <a:prstGeom prst="ellipse">
              <a:avLst/>
            </a:prstGeom>
            <a:solidFill>
              <a:srgbClr val="00FF00"/>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800" name="AutoShape 608"/>
            <p:cNvSpPr>
              <a:spLocks/>
            </p:cNvSpPr>
            <p:nvPr/>
          </p:nvSpPr>
          <p:spPr bwMode="auto">
            <a:xfrm>
              <a:off x="4162" y="1894"/>
              <a:ext cx="9" cy="8"/>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16" y="16"/>
                  </a:lnTo>
                  <a:lnTo>
                    <a:pt x="16" y="0"/>
                  </a:lnTo>
                </a:path>
              </a:pathLst>
            </a:custGeom>
            <a:solidFill>
              <a:srgbClr val="00FF00"/>
            </a:solidFill>
            <a:ln w="12700" cap="rnd">
              <a:solidFill>
                <a:srgbClr val="000000"/>
              </a:solidFill>
              <a:round/>
              <a:headEnd/>
              <a:tailEnd/>
            </a:ln>
          </p:spPr>
          <p:txBody>
            <a:bodyPr/>
            <a:lstStyle/>
            <a:p>
              <a:endParaRPr lang="fr-FR" dirty="0"/>
            </a:p>
          </p:txBody>
        </p:sp>
        <p:sp>
          <p:nvSpPr>
            <p:cNvPr id="8801" name="Line 609"/>
            <p:cNvSpPr>
              <a:spLocks noChangeShapeType="1"/>
            </p:cNvSpPr>
            <p:nvPr/>
          </p:nvSpPr>
          <p:spPr bwMode="auto">
            <a:xfrm>
              <a:off x="4176" y="1881"/>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02" name="Line 610"/>
            <p:cNvSpPr>
              <a:spLocks noChangeShapeType="1"/>
            </p:cNvSpPr>
            <p:nvPr/>
          </p:nvSpPr>
          <p:spPr bwMode="auto">
            <a:xfrm>
              <a:off x="4017" y="1476"/>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03" name="Line 611"/>
            <p:cNvSpPr>
              <a:spLocks noChangeShapeType="1"/>
            </p:cNvSpPr>
            <p:nvPr/>
          </p:nvSpPr>
          <p:spPr bwMode="auto">
            <a:xfrm>
              <a:off x="4017" y="1476"/>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04" name="Line 612"/>
            <p:cNvSpPr>
              <a:spLocks noChangeShapeType="1"/>
            </p:cNvSpPr>
            <p:nvPr/>
          </p:nvSpPr>
          <p:spPr bwMode="auto">
            <a:xfrm>
              <a:off x="4025" y="1476"/>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05" name="AutoShape 613"/>
            <p:cNvSpPr>
              <a:spLocks/>
            </p:cNvSpPr>
            <p:nvPr/>
          </p:nvSpPr>
          <p:spPr bwMode="auto">
            <a:xfrm>
              <a:off x="4086" y="1629"/>
              <a:ext cx="14" cy="13"/>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15" y="0"/>
                  </a:moveTo>
                  <a:lnTo>
                    <a:pt x="0" y="0"/>
                  </a:lnTo>
                  <a:lnTo>
                    <a:pt x="0" y="15"/>
                  </a:lnTo>
                  <a:lnTo>
                    <a:pt x="0" y="30"/>
                  </a:lnTo>
                  <a:lnTo>
                    <a:pt x="30" y="15"/>
                  </a:lnTo>
                  <a:lnTo>
                    <a:pt x="15" y="15"/>
                  </a:lnTo>
                  <a:lnTo>
                    <a:pt x="15" y="0"/>
                  </a:lnTo>
                </a:path>
              </a:pathLst>
            </a:custGeom>
            <a:solidFill>
              <a:srgbClr val="FF0040"/>
            </a:solidFill>
            <a:ln w="12700" cap="rnd">
              <a:solidFill>
                <a:srgbClr val="000000"/>
              </a:solidFill>
              <a:round/>
              <a:headEnd/>
              <a:tailEnd/>
            </a:ln>
          </p:spPr>
          <p:txBody>
            <a:bodyPr/>
            <a:lstStyle/>
            <a:p>
              <a:endParaRPr lang="fr-FR" dirty="0"/>
            </a:p>
          </p:txBody>
        </p:sp>
        <p:sp>
          <p:nvSpPr>
            <p:cNvPr id="8806" name="AutoShape 614"/>
            <p:cNvSpPr>
              <a:spLocks/>
            </p:cNvSpPr>
            <p:nvPr/>
          </p:nvSpPr>
          <p:spPr bwMode="auto">
            <a:xfrm>
              <a:off x="4010" y="1581"/>
              <a:ext cx="126" cy="122"/>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w 270"/>
                <a:gd name="T51" fmla="*/ 0 h 278"/>
                <a:gd name="T52" fmla="*/ 0 w 270"/>
                <a:gd name="T53" fmla="*/ 0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0"/>
                <a:gd name="T82" fmla="*/ 0 h 278"/>
                <a:gd name="T83" fmla="*/ 270 w 270"/>
                <a:gd name="T84" fmla="*/ 278 h 2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FF0040"/>
            </a:solidFill>
            <a:ln w="12700" cap="rnd">
              <a:solidFill>
                <a:srgbClr val="000000"/>
              </a:solidFill>
              <a:round/>
              <a:headEnd/>
              <a:tailEnd/>
            </a:ln>
          </p:spPr>
          <p:txBody>
            <a:bodyPr/>
            <a:lstStyle/>
            <a:p>
              <a:endParaRPr lang="fr-FR" dirty="0"/>
            </a:p>
          </p:txBody>
        </p:sp>
        <p:sp>
          <p:nvSpPr>
            <p:cNvPr id="8807" name="AutoShape 615"/>
            <p:cNvSpPr>
              <a:spLocks/>
            </p:cNvSpPr>
            <p:nvPr/>
          </p:nvSpPr>
          <p:spPr bwMode="auto">
            <a:xfrm>
              <a:off x="3981" y="1734"/>
              <a:ext cx="85" cy="95"/>
            </a:xfrm>
            <a:custGeom>
              <a:avLst/>
              <a:gdLst>
                <a:gd name="T0" fmla="*/ 0 w 181"/>
                <a:gd name="T1" fmla="*/ 0 h 216"/>
                <a:gd name="T2" fmla="*/ 0 w 181"/>
                <a:gd name="T3" fmla="*/ 0 h 216"/>
                <a:gd name="T4" fmla="*/ 0 w 181"/>
                <a:gd name="T5" fmla="*/ 0 h 216"/>
                <a:gd name="T6" fmla="*/ 0 w 181"/>
                <a:gd name="T7" fmla="*/ 0 h 216"/>
                <a:gd name="T8" fmla="*/ 0 w 181"/>
                <a:gd name="T9" fmla="*/ 0 h 216"/>
                <a:gd name="T10" fmla="*/ 0 w 181"/>
                <a:gd name="T11" fmla="*/ 0 h 216"/>
                <a:gd name="T12" fmla="*/ 0 w 181"/>
                <a:gd name="T13" fmla="*/ 0 h 216"/>
                <a:gd name="T14" fmla="*/ 0 w 181"/>
                <a:gd name="T15" fmla="*/ 0 h 216"/>
                <a:gd name="T16" fmla="*/ 0 w 181"/>
                <a:gd name="T17" fmla="*/ 0 h 216"/>
                <a:gd name="T18" fmla="*/ 0 w 181"/>
                <a:gd name="T19" fmla="*/ 0 h 216"/>
                <a:gd name="T20" fmla="*/ 0 w 181"/>
                <a:gd name="T21" fmla="*/ 0 h 216"/>
                <a:gd name="T22" fmla="*/ 0 w 181"/>
                <a:gd name="T23" fmla="*/ 0 h 216"/>
                <a:gd name="T24" fmla="*/ 0 w 181"/>
                <a:gd name="T25" fmla="*/ 0 h 216"/>
                <a:gd name="T26" fmla="*/ 0 w 181"/>
                <a:gd name="T27" fmla="*/ 0 h 216"/>
                <a:gd name="T28" fmla="*/ 0 w 181"/>
                <a:gd name="T29" fmla="*/ 0 h 216"/>
                <a:gd name="T30" fmla="*/ 0 w 181"/>
                <a:gd name="T31" fmla="*/ 0 h 216"/>
                <a:gd name="T32" fmla="*/ 0 w 181"/>
                <a:gd name="T33" fmla="*/ 0 h 216"/>
                <a:gd name="T34" fmla="*/ 0 w 181"/>
                <a:gd name="T35" fmla="*/ 0 h 216"/>
                <a:gd name="T36" fmla="*/ 0 w 181"/>
                <a:gd name="T37" fmla="*/ 0 h 216"/>
                <a:gd name="T38" fmla="*/ 0 w 181"/>
                <a:gd name="T39" fmla="*/ 0 h 216"/>
                <a:gd name="T40" fmla="*/ 0 w 181"/>
                <a:gd name="T41" fmla="*/ 0 h 216"/>
                <a:gd name="T42" fmla="*/ 0 w 181"/>
                <a:gd name="T43" fmla="*/ 0 h 216"/>
                <a:gd name="T44" fmla="*/ 0 w 181"/>
                <a:gd name="T45" fmla="*/ 0 h 216"/>
                <a:gd name="T46" fmla="*/ 0 w 181"/>
                <a:gd name="T47" fmla="*/ 0 h 216"/>
                <a:gd name="T48" fmla="*/ 0 w 181"/>
                <a:gd name="T49" fmla="*/ 0 h 216"/>
                <a:gd name="T50" fmla="*/ 0 w 181"/>
                <a:gd name="T51" fmla="*/ 0 h 216"/>
                <a:gd name="T52" fmla="*/ 0 w 181"/>
                <a:gd name="T53" fmla="*/ 0 h 216"/>
                <a:gd name="T54" fmla="*/ 0 w 181"/>
                <a:gd name="T55" fmla="*/ 0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1"/>
                <a:gd name="T85" fmla="*/ 0 h 216"/>
                <a:gd name="T86" fmla="*/ 181 w 181"/>
                <a:gd name="T87" fmla="*/ 216 h 2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FF0040"/>
            </a:solidFill>
            <a:ln w="12700" cap="rnd">
              <a:solidFill>
                <a:srgbClr val="000000"/>
              </a:solidFill>
              <a:round/>
              <a:headEnd/>
              <a:tailEnd/>
            </a:ln>
          </p:spPr>
          <p:txBody>
            <a:bodyPr/>
            <a:lstStyle/>
            <a:p>
              <a:endParaRPr lang="fr-FR" dirty="0"/>
            </a:p>
          </p:txBody>
        </p:sp>
        <p:sp>
          <p:nvSpPr>
            <p:cNvPr id="8808" name="AutoShape 616"/>
            <p:cNvSpPr>
              <a:spLocks/>
            </p:cNvSpPr>
            <p:nvPr/>
          </p:nvSpPr>
          <p:spPr bwMode="auto">
            <a:xfrm>
              <a:off x="4079" y="1629"/>
              <a:ext cx="83" cy="113"/>
            </a:xfrm>
            <a:custGeom>
              <a:avLst/>
              <a:gdLst>
                <a:gd name="T0" fmla="*/ 0 w 180"/>
                <a:gd name="T1" fmla="*/ 0 h 262"/>
                <a:gd name="T2" fmla="*/ 0 w 180"/>
                <a:gd name="T3" fmla="*/ 0 h 262"/>
                <a:gd name="T4" fmla="*/ 0 w 180"/>
                <a:gd name="T5" fmla="*/ 0 h 262"/>
                <a:gd name="T6" fmla="*/ 0 w 180"/>
                <a:gd name="T7" fmla="*/ 0 h 262"/>
                <a:gd name="T8" fmla="*/ 0 w 180"/>
                <a:gd name="T9" fmla="*/ 0 h 262"/>
                <a:gd name="T10" fmla="*/ 0 w 180"/>
                <a:gd name="T11" fmla="*/ 0 h 262"/>
                <a:gd name="T12" fmla="*/ 0 w 180"/>
                <a:gd name="T13" fmla="*/ 0 h 262"/>
                <a:gd name="T14" fmla="*/ 0 w 180"/>
                <a:gd name="T15" fmla="*/ 0 h 262"/>
                <a:gd name="T16" fmla="*/ 0 w 180"/>
                <a:gd name="T17" fmla="*/ 0 h 262"/>
                <a:gd name="T18" fmla="*/ 0 w 180"/>
                <a:gd name="T19" fmla="*/ 0 h 262"/>
                <a:gd name="T20" fmla="*/ 0 w 180"/>
                <a:gd name="T21" fmla="*/ 0 h 262"/>
                <a:gd name="T22" fmla="*/ 0 w 180"/>
                <a:gd name="T23" fmla="*/ 0 h 262"/>
                <a:gd name="T24" fmla="*/ 0 w 180"/>
                <a:gd name="T25" fmla="*/ 0 h 262"/>
                <a:gd name="T26" fmla="*/ 0 w 180"/>
                <a:gd name="T27" fmla="*/ 0 h 262"/>
                <a:gd name="T28" fmla="*/ 0 w 180"/>
                <a:gd name="T29" fmla="*/ 0 h 262"/>
                <a:gd name="T30" fmla="*/ 0 w 180"/>
                <a:gd name="T31" fmla="*/ 0 h 262"/>
                <a:gd name="T32" fmla="*/ 0 w 180"/>
                <a:gd name="T33" fmla="*/ 0 h 262"/>
                <a:gd name="T34" fmla="*/ 0 w 180"/>
                <a:gd name="T35" fmla="*/ 0 h 262"/>
                <a:gd name="T36" fmla="*/ 0 w 180"/>
                <a:gd name="T37" fmla="*/ 0 h 262"/>
                <a:gd name="T38" fmla="*/ 0 w 180"/>
                <a:gd name="T39" fmla="*/ 0 h 262"/>
                <a:gd name="T40" fmla="*/ 0 w 180"/>
                <a:gd name="T41" fmla="*/ 0 h 262"/>
                <a:gd name="T42" fmla="*/ 0 w 180"/>
                <a:gd name="T43" fmla="*/ 0 h 262"/>
                <a:gd name="T44" fmla="*/ 0 w 180"/>
                <a:gd name="T45" fmla="*/ 0 h 262"/>
                <a:gd name="T46" fmla="*/ 0 w 180"/>
                <a:gd name="T47" fmla="*/ 0 h 262"/>
                <a:gd name="T48" fmla="*/ 0 w 180"/>
                <a:gd name="T49" fmla="*/ 0 h 262"/>
                <a:gd name="T50" fmla="*/ 0 w 180"/>
                <a:gd name="T51" fmla="*/ 0 h 262"/>
                <a:gd name="T52" fmla="*/ 0 w 180"/>
                <a:gd name="T53" fmla="*/ 0 h 262"/>
                <a:gd name="T54" fmla="*/ 0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0"/>
                <a:gd name="T85" fmla="*/ 0 h 262"/>
                <a:gd name="T86" fmla="*/ 180 w 180"/>
                <a:gd name="T87" fmla="*/ 262 h 2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FF0040"/>
            </a:solidFill>
            <a:ln w="12700" cap="rnd">
              <a:solidFill>
                <a:srgbClr val="000000"/>
              </a:solidFill>
              <a:round/>
              <a:headEnd/>
              <a:tailEnd/>
            </a:ln>
          </p:spPr>
          <p:txBody>
            <a:bodyPr/>
            <a:lstStyle/>
            <a:p>
              <a:endParaRPr lang="fr-FR" dirty="0"/>
            </a:p>
          </p:txBody>
        </p:sp>
        <p:sp>
          <p:nvSpPr>
            <p:cNvPr id="8809" name="AutoShape 617"/>
            <p:cNvSpPr>
              <a:spLocks/>
            </p:cNvSpPr>
            <p:nvPr/>
          </p:nvSpPr>
          <p:spPr bwMode="auto">
            <a:xfrm>
              <a:off x="4017" y="1695"/>
              <a:ext cx="70" cy="73"/>
            </a:xfrm>
            <a:custGeom>
              <a:avLst/>
              <a:gdLst>
                <a:gd name="T0" fmla="*/ 0 w 150"/>
                <a:gd name="T1" fmla="*/ 0 h 170"/>
                <a:gd name="T2" fmla="*/ 0 w 150"/>
                <a:gd name="T3" fmla="*/ 0 h 170"/>
                <a:gd name="T4" fmla="*/ 0 w 150"/>
                <a:gd name="T5" fmla="*/ 0 h 170"/>
                <a:gd name="T6" fmla="*/ 0 w 150"/>
                <a:gd name="T7" fmla="*/ 0 h 170"/>
                <a:gd name="T8" fmla="*/ 0 w 150"/>
                <a:gd name="T9" fmla="*/ 0 h 170"/>
                <a:gd name="T10" fmla="*/ 0 w 150"/>
                <a:gd name="T11" fmla="*/ 0 h 170"/>
                <a:gd name="T12" fmla="*/ 0 w 150"/>
                <a:gd name="T13" fmla="*/ 0 h 170"/>
                <a:gd name="T14" fmla="*/ 0 w 150"/>
                <a:gd name="T15" fmla="*/ 0 h 170"/>
                <a:gd name="T16" fmla="*/ 0 w 150"/>
                <a:gd name="T17" fmla="*/ 0 h 170"/>
                <a:gd name="T18" fmla="*/ 0 w 150"/>
                <a:gd name="T19" fmla="*/ 0 h 170"/>
                <a:gd name="T20" fmla="*/ 0 w 150"/>
                <a:gd name="T21" fmla="*/ 0 h 170"/>
                <a:gd name="T22" fmla="*/ 0 w 150"/>
                <a:gd name="T23" fmla="*/ 0 h 170"/>
                <a:gd name="T24" fmla="*/ 0 w 150"/>
                <a:gd name="T25" fmla="*/ 0 h 170"/>
                <a:gd name="T26" fmla="*/ 0 w 150"/>
                <a:gd name="T27" fmla="*/ 0 h 170"/>
                <a:gd name="T28" fmla="*/ 0 w 150"/>
                <a:gd name="T29" fmla="*/ 0 h 170"/>
                <a:gd name="T30" fmla="*/ 0 w 150"/>
                <a:gd name="T31" fmla="*/ 0 h 170"/>
                <a:gd name="T32" fmla="*/ 0 w 150"/>
                <a:gd name="T33" fmla="*/ 0 h 170"/>
                <a:gd name="T34" fmla="*/ 0 w 150"/>
                <a:gd name="T35" fmla="*/ 0 h 170"/>
                <a:gd name="T36" fmla="*/ 0 w 15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170"/>
                <a:gd name="T59" fmla="*/ 150 w 15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FF0040"/>
            </a:solidFill>
            <a:ln w="12700" cap="rnd">
              <a:solidFill>
                <a:srgbClr val="000000"/>
              </a:solidFill>
              <a:round/>
              <a:headEnd/>
              <a:tailEnd/>
            </a:ln>
          </p:spPr>
          <p:txBody>
            <a:bodyPr/>
            <a:lstStyle/>
            <a:p>
              <a:endParaRPr lang="fr-FR" dirty="0"/>
            </a:p>
          </p:txBody>
        </p:sp>
        <p:sp>
          <p:nvSpPr>
            <p:cNvPr id="8810" name="Oval 618"/>
            <p:cNvSpPr>
              <a:spLocks noChangeArrowheads="1"/>
            </p:cNvSpPr>
            <p:nvPr/>
          </p:nvSpPr>
          <p:spPr bwMode="auto">
            <a:xfrm>
              <a:off x="4107" y="1815"/>
              <a:ext cx="0" cy="6"/>
            </a:xfrm>
            <a:prstGeom prst="ellipse">
              <a:avLst/>
            </a:prstGeom>
            <a:solidFill>
              <a:srgbClr val="00FF00"/>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811" name="Oval 619"/>
            <p:cNvSpPr>
              <a:spLocks noChangeArrowheads="1"/>
            </p:cNvSpPr>
            <p:nvPr/>
          </p:nvSpPr>
          <p:spPr bwMode="auto">
            <a:xfrm>
              <a:off x="4170" y="1761"/>
              <a:ext cx="1" cy="7"/>
            </a:xfrm>
            <a:prstGeom prst="ellipse">
              <a:avLst/>
            </a:prstGeom>
            <a:solidFill>
              <a:srgbClr val="00FF00"/>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812" name="AutoShape 620"/>
            <p:cNvSpPr>
              <a:spLocks/>
            </p:cNvSpPr>
            <p:nvPr/>
          </p:nvSpPr>
          <p:spPr bwMode="auto">
            <a:xfrm>
              <a:off x="4093" y="1581"/>
              <a:ext cx="35" cy="41"/>
            </a:xfrm>
            <a:custGeom>
              <a:avLst/>
              <a:gdLst>
                <a:gd name="T0" fmla="*/ 0 w 76"/>
                <a:gd name="T1" fmla="*/ 0 h 93"/>
                <a:gd name="T2" fmla="*/ 0 w 76"/>
                <a:gd name="T3" fmla="*/ 0 h 93"/>
                <a:gd name="T4" fmla="*/ 0 w 76"/>
                <a:gd name="T5" fmla="*/ 0 h 93"/>
                <a:gd name="T6" fmla="*/ 0 w 76"/>
                <a:gd name="T7" fmla="*/ 0 h 93"/>
                <a:gd name="T8" fmla="*/ 0 w 76"/>
                <a:gd name="T9" fmla="*/ 0 h 93"/>
                <a:gd name="T10" fmla="*/ 0 w 76"/>
                <a:gd name="T11" fmla="*/ 0 h 93"/>
                <a:gd name="T12" fmla="*/ 0 w 76"/>
                <a:gd name="T13" fmla="*/ 0 h 93"/>
                <a:gd name="T14" fmla="*/ 0 w 76"/>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93"/>
                <a:gd name="T26" fmla="*/ 76 w 76"/>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93">
                  <a:moveTo>
                    <a:pt x="30" y="77"/>
                  </a:moveTo>
                  <a:lnTo>
                    <a:pt x="15" y="61"/>
                  </a:lnTo>
                  <a:lnTo>
                    <a:pt x="0" y="31"/>
                  </a:lnTo>
                  <a:lnTo>
                    <a:pt x="0" y="15"/>
                  </a:lnTo>
                  <a:lnTo>
                    <a:pt x="15" y="0"/>
                  </a:lnTo>
                  <a:lnTo>
                    <a:pt x="75" y="15"/>
                  </a:lnTo>
                  <a:lnTo>
                    <a:pt x="45" y="92"/>
                  </a:lnTo>
                  <a:lnTo>
                    <a:pt x="30" y="77"/>
                  </a:lnTo>
                </a:path>
              </a:pathLst>
            </a:custGeom>
            <a:solidFill>
              <a:srgbClr val="FF0040"/>
            </a:solidFill>
            <a:ln w="12700" cap="rnd">
              <a:solidFill>
                <a:srgbClr val="000000"/>
              </a:solidFill>
              <a:round/>
              <a:headEnd/>
              <a:tailEnd/>
            </a:ln>
          </p:spPr>
          <p:txBody>
            <a:bodyPr/>
            <a:lstStyle/>
            <a:p>
              <a:endParaRPr lang="fr-FR" dirty="0"/>
            </a:p>
          </p:txBody>
        </p:sp>
        <p:sp>
          <p:nvSpPr>
            <p:cNvPr id="8813" name="Line 621"/>
            <p:cNvSpPr>
              <a:spLocks noChangeShapeType="1"/>
            </p:cNvSpPr>
            <p:nvPr/>
          </p:nvSpPr>
          <p:spPr bwMode="auto">
            <a:xfrm>
              <a:off x="4093" y="1581"/>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14" name="Line 622"/>
            <p:cNvSpPr>
              <a:spLocks noChangeShapeType="1"/>
            </p:cNvSpPr>
            <p:nvPr/>
          </p:nvSpPr>
          <p:spPr bwMode="auto">
            <a:xfrm flipV="1">
              <a:off x="4100" y="157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15" name="Line 623"/>
            <p:cNvSpPr>
              <a:spLocks noChangeShapeType="1"/>
            </p:cNvSpPr>
            <p:nvPr/>
          </p:nvSpPr>
          <p:spPr bwMode="auto">
            <a:xfrm>
              <a:off x="4107" y="157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16" name="AutoShape 624"/>
            <p:cNvSpPr>
              <a:spLocks/>
            </p:cNvSpPr>
            <p:nvPr/>
          </p:nvSpPr>
          <p:spPr bwMode="auto">
            <a:xfrm>
              <a:off x="4148" y="1489"/>
              <a:ext cx="9" cy="14"/>
            </a:xfrm>
            <a:custGeom>
              <a:avLst/>
              <a:gdLst>
                <a:gd name="T0" fmla="*/ 1 w 17"/>
                <a:gd name="T1" fmla="*/ 0 h 31"/>
                <a:gd name="T2" fmla="*/ 0 w 17"/>
                <a:gd name="T3" fmla="*/ 0 h 31"/>
                <a:gd name="T4" fmla="*/ 1 w 17"/>
                <a:gd name="T5" fmla="*/ 0 h 31"/>
                <a:gd name="T6" fmla="*/ 1 w 17"/>
                <a:gd name="T7" fmla="*/ 0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16" y="0"/>
                  </a:moveTo>
                  <a:lnTo>
                    <a:pt x="0" y="15"/>
                  </a:lnTo>
                  <a:lnTo>
                    <a:pt x="16" y="30"/>
                  </a:lnTo>
                  <a:lnTo>
                    <a:pt x="16" y="0"/>
                  </a:lnTo>
                </a:path>
              </a:pathLst>
            </a:custGeom>
            <a:solidFill>
              <a:srgbClr val="FFFF00"/>
            </a:solidFill>
            <a:ln w="12700">
              <a:solidFill>
                <a:srgbClr val="000000"/>
              </a:solidFill>
              <a:round/>
              <a:headEnd/>
              <a:tailEnd/>
            </a:ln>
          </p:spPr>
          <p:txBody>
            <a:bodyPr wrap="none" anchor="ctr"/>
            <a:lstStyle/>
            <a:p>
              <a:endParaRPr lang="fr-FR" dirty="0"/>
            </a:p>
          </p:txBody>
        </p:sp>
        <p:sp>
          <p:nvSpPr>
            <p:cNvPr id="8817" name="AutoShape 625"/>
            <p:cNvSpPr>
              <a:spLocks/>
            </p:cNvSpPr>
            <p:nvPr/>
          </p:nvSpPr>
          <p:spPr bwMode="auto">
            <a:xfrm>
              <a:off x="4100" y="1476"/>
              <a:ext cx="36" cy="6"/>
            </a:xfrm>
            <a:custGeom>
              <a:avLst/>
              <a:gdLst>
                <a:gd name="T0" fmla="*/ 0 w 75"/>
                <a:gd name="T1" fmla="*/ 0 h 17"/>
                <a:gd name="T2" fmla="*/ 0 w 75"/>
                <a:gd name="T3" fmla="*/ 0 h 17"/>
                <a:gd name="T4" fmla="*/ 0 w 75"/>
                <a:gd name="T5" fmla="*/ 0 h 17"/>
                <a:gd name="T6" fmla="*/ 0 w 75"/>
                <a:gd name="T7" fmla="*/ 0 h 17"/>
                <a:gd name="T8" fmla="*/ 0 w 75"/>
                <a:gd name="T9" fmla="*/ 0 h 17"/>
                <a:gd name="T10" fmla="*/ 0 w 75"/>
                <a:gd name="T11" fmla="*/ 0 h 17"/>
                <a:gd name="T12" fmla="*/ 0 w 75"/>
                <a:gd name="T13" fmla="*/ 0 h 17"/>
                <a:gd name="T14" fmla="*/ 0 60000 65536"/>
                <a:gd name="T15" fmla="*/ 0 60000 65536"/>
                <a:gd name="T16" fmla="*/ 0 60000 65536"/>
                <a:gd name="T17" fmla="*/ 0 60000 65536"/>
                <a:gd name="T18" fmla="*/ 0 60000 65536"/>
                <a:gd name="T19" fmla="*/ 0 60000 65536"/>
                <a:gd name="T20" fmla="*/ 0 60000 65536"/>
                <a:gd name="T21" fmla="*/ 0 w 75"/>
                <a:gd name="T22" fmla="*/ 0 h 17"/>
                <a:gd name="T23" fmla="*/ 75 w 7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7">
                  <a:moveTo>
                    <a:pt x="74" y="16"/>
                  </a:moveTo>
                  <a:lnTo>
                    <a:pt x="59" y="16"/>
                  </a:lnTo>
                  <a:lnTo>
                    <a:pt x="44" y="16"/>
                  </a:lnTo>
                  <a:lnTo>
                    <a:pt x="30" y="0"/>
                  </a:lnTo>
                  <a:lnTo>
                    <a:pt x="0" y="0"/>
                  </a:lnTo>
                  <a:lnTo>
                    <a:pt x="44" y="0"/>
                  </a:lnTo>
                  <a:lnTo>
                    <a:pt x="74" y="16"/>
                  </a:lnTo>
                </a:path>
              </a:pathLst>
            </a:custGeom>
            <a:solidFill>
              <a:srgbClr val="FF0040"/>
            </a:solidFill>
            <a:ln w="12700" cap="rnd">
              <a:solidFill>
                <a:srgbClr val="000000"/>
              </a:solidFill>
              <a:round/>
              <a:headEnd/>
              <a:tailEnd/>
            </a:ln>
          </p:spPr>
          <p:txBody>
            <a:bodyPr/>
            <a:lstStyle/>
            <a:p>
              <a:endParaRPr lang="fr-FR" dirty="0"/>
            </a:p>
          </p:txBody>
        </p:sp>
        <p:sp>
          <p:nvSpPr>
            <p:cNvPr id="8818" name="Line 626"/>
            <p:cNvSpPr>
              <a:spLocks noChangeShapeType="1"/>
            </p:cNvSpPr>
            <p:nvPr/>
          </p:nvSpPr>
          <p:spPr bwMode="auto">
            <a:xfrm>
              <a:off x="4114" y="1581"/>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19" name="Line 627"/>
            <p:cNvSpPr>
              <a:spLocks noChangeShapeType="1"/>
            </p:cNvSpPr>
            <p:nvPr/>
          </p:nvSpPr>
          <p:spPr bwMode="auto">
            <a:xfrm>
              <a:off x="4128" y="1581"/>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20" name="Line 628"/>
            <p:cNvSpPr>
              <a:spLocks noChangeShapeType="1"/>
            </p:cNvSpPr>
            <p:nvPr/>
          </p:nvSpPr>
          <p:spPr bwMode="auto">
            <a:xfrm>
              <a:off x="4135" y="1581"/>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21" name="Line 629"/>
            <p:cNvSpPr>
              <a:spLocks noChangeShapeType="1"/>
            </p:cNvSpPr>
            <p:nvPr/>
          </p:nvSpPr>
          <p:spPr bwMode="auto">
            <a:xfrm flipV="1">
              <a:off x="4141" y="1575"/>
              <a:ext cx="7"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22" name="AutoShape 630"/>
            <p:cNvSpPr>
              <a:spLocks/>
            </p:cNvSpPr>
            <p:nvPr/>
          </p:nvSpPr>
          <p:spPr bwMode="auto">
            <a:xfrm>
              <a:off x="4114" y="1569"/>
              <a:ext cx="70" cy="53"/>
            </a:xfrm>
            <a:custGeom>
              <a:avLst/>
              <a:gdLst>
                <a:gd name="T0" fmla="*/ 0 w 151"/>
                <a:gd name="T1" fmla="*/ 0 h 123"/>
                <a:gd name="T2" fmla="*/ 0 w 151"/>
                <a:gd name="T3" fmla="*/ 0 h 123"/>
                <a:gd name="T4" fmla="*/ 0 w 151"/>
                <a:gd name="T5" fmla="*/ 0 h 123"/>
                <a:gd name="T6" fmla="*/ 0 w 151"/>
                <a:gd name="T7" fmla="*/ 0 h 123"/>
                <a:gd name="T8" fmla="*/ 0 w 151"/>
                <a:gd name="T9" fmla="*/ 0 h 123"/>
                <a:gd name="T10" fmla="*/ 0 w 151"/>
                <a:gd name="T11" fmla="*/ 0 h 123"/>
                <a:gd name="T12" fmla="*/ 0 w 151"/>
                <a:gd name="T13" fmla="*/ 0 h 123"/>
                <a:gd name="T14" fmla="*/ 0 w 151"/>
                <a:gd name="T15" fmla="*/ 0 h 123"/>
                <a:gd name="T16" fmla="*/ 0 w 151"/>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23"/>
                <a:gd name="T29" fmla="*/ 151 w 151"/>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FF0040"/>
            </a:solidFill>
            <a:ln w="12700" cap="rnd">
              <a:solidFill>
                <a:srgbClr val="000000"/>
              </a:solidFill>
              <a:round/>
              <a:headEnd/>
              <a:tailEnd/>
            </a:ln>
          </p:spPr>
          <p:txBody>
            <a:bodyPr/>
            <a:lstStyle/>
            <a:p>
              <a:endParaRPr lang="fr-FR" dirty="0"/>
            </a:p>
          </p:txBody>
        </p:sp>
        <p:sp>
          <p:nvSpPr>
            <p:cNvPr id="8823" name="Line 631"/>
            <p:cNvSpPr>
              <a:spLocks noChangeShapeType="1"/>
            </p:cNvSpPr>
            <p:nvPr/>
          </p:nvSpPr>
          <p:spPr bwMode="auto">
            <a:xfrm>
              <a:off x="4148" y="1575"/>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24" name="AutoShape 632"/>
            <p:cNvSpPr>
              <a:spLocks/>
            </p:cNvSpPr>
            <p:nvPr/>
          </p:nvSpPr>
          <p:spPr bwMode="auto">
            <a:xfrm>
              <a:off x="3844" y="1209"/>
              <a:ext cx="76" cy="87"/>
            </a:xfrm>
            <a:custGeom>
              <a:avLst/>
              <a:gdLst>
                <a:gd name="T0" fmla="*/ 0 w 165"/>
                <a:gd name="T1" fmla="*/ 0 h 202"/>
                <a:gd name="T2" fmla="*/ 0 w 165"/>
                <a:gd name="T3" fmla="*/ 0 h 202"/>
                <a:gd name="T4" fmla="*/ 0 w 165"/>
                <a:gd name="T5" fmla="*/ 0 h 202"/>
                <a:gd name="T6" fmla="*/ 0 w 165"/>
                <a:gd name="T7" fmla="*/ 0 h 202"/>
                <a:gd name="T8" fmla="*/ 0 w 165"/>
                <a:gd name="T9" fmla="*/ 0 h 202"/>
                <a:gd name="T10" fmla="*/ 0 w 165"/>
                <a:gd name="T11" fmla="*/ 0 h 202"/>
                <a:gd name="T12" fmla="*/ 0 w 165"/>
                <a:gd name="T13" fmla="*/ 0 h 202"/>
                <a:gd name="T14" fmla="*/ 0 w 165"/>
                <a:gd name="T15" fmla="*/ 0 h 202"/>
                <a:gd name="T16" fmla="*/ 0 w 165"/>
                <a:gd name="T17" fmla="*/ 0 h 202"/>
                <a:gd name="T18" fmla="*/ 0 w 165"/>
                <a:gd name="T19" fmla="*/ 0 h 202"/>
                <a:gd name="T20" fmla="*/ 0 w 165"/>
                <a:gd name="T21" fmla="*/ 0 h 202"/>
                <a:gd name="T22" fmla="*/ 0 w 165"/>
                <a:gd name="T23" fmla="*/ 0 h 202"/>
                <a:gd name="T24" fmla="*/ 0 w 165"/>
                <a:gd name="T25" fmla="*/ 0 h 202"/>
                <a:gd name="T26" fmla="*/ 0 w 165"/>
                <a:gd name="T27" fmla="*/ 0 h 202"/>
                <a:gd name="T28" fmla="*/ 0 w 165"/>
                <a:gd name="T29" fmla="*/ 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5"/>
                <a:gd name="T46" fmla="*/ 0 h 202"/>
                <a:gd name="T47" fmla="*/ 165 w 165"/>
                <a:gd name="T48" fmla="*/ 202 h 2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12700" cap="rnd">
              <a:solidFill>
                <a:srgbClr val="000000"/>
              </a:solidFill>
              <a:round/>
              <a:headEnd/>
              <a:tailEnd/>
            </a:ln>
          </p:spPr>
          <p:txBody>
            <a:bodyPr/>
            <a:lstStyle/>
            <a:p>
              <a:endParaRPr lang="fr-FR" dirty="0"/>
            </a:p>
          </p:txBody>
        </p:sp>
        <p:sp>
          <p:nvSpPr>
            <p:cNvPr id="8825" name="AutoShape 633"/>
            <p:cNvSpPr>
              <a:spLocks/>
            </p:cNvSpPr>
            <p:nvPr/>
          </p:nvSpPr>
          <p:spPr bwMode="auto">
            <a:xfrm>
              <a:off x="3927" y="1422"/>
              <a:ext cx="21" cy="0"/>
            </a:xfrm>
            <a:custGeom>
              <a:avLst/>
              <a:gdLst>
                <a:gd name="T0" fmla="*/ 0 w 46"/>
                <a:gd name="T1" fmla="*/ 0 h 1"/>
                <a:gd name="T2" fmla="*/ 0 w 46"/>
                <a:gd name="T3" fmla="*/ 0 h 1"/>
                <a:gd name="T4" fmla="*/ 0 w 46"/>
                <a:gd name="T5" fmla="*/ 0 h 1"/>
                <a:gd name="T6" fmla="*/ 0 w 46"/>
                <a:gd name="T7" fmla="*/ 0 h 1"/>
                <a:gd name="T8" fmla="*/ 0 w 46"/>
                <a:gd name="T9" fmla="*/ 0 h 1"/>
                <a:gd name="T10" fmla="*/ 0 60000 65536"/>
                <a:gd name="T11" fmla="*/ 0 60000 65536"/>
                <a:gd name="T12" fmla="*/ 0 60000 65536"/>
                <a:gd name="T13" fmla="*/ 0 60000 65536"/>
                <a:gd name="T14" fmla="*/ 0 60000 65536"/>
                <a:gd name="T15" fmla="*/ 0 w 46"/>
                <a:gd name="T16" fmla="*/ 0 h 1"/>
                <a:gd name="T17" fmla="*/ 46 w 46"/>
                <a:gd name="T18" fmla="*/ 0 h 1"/>
              </a:gdLst>
              <a:ahLst/>
              <a:cxnLst>
                <a:cxn ang="T10">
                  <a:pos x="T0" y="T1"/>
                </a:cxn>
                <a:cxn ang="T11">
                  <a:pos x="T2" y="T3"/>
                </a:cxn>
                <a:cxn ang="T12">
                  <a:pos x="T4" y="T5"/>
                </a:cxn>
                <a:cxn ang="T13">
                  <a:pos x="T6" y="T7"/>
                </a:cxn>
                <a:cxn ang="T14">
                  <a:pos x="T8" y="T9"/>
                </a:cxn>
              </a:cxnLst>
              <a:rect l="T15" t="T16" r="T17" b="T18"/>
              <a:pathLst>
                <a:path w="46" h="1">
                  <a:moveTo>
                    <a:pt x="45" y="0"/>
                  </a:moveTo>
                  <a:lnTo>
                    <a:pt x="30" y="0"/>
                  </a:lnTo>
                  <a:lnTo>
                    <a:pt x="0" y="0"/>
                  </a:lnTo>
                  <a:lnTo>
                    <a:pt x="30" y="0"/>
                  </a:lnTo>
                  <a:lnTo>
                    <a:pt x="45" y="0"/>
                  </a:lnTo>
                </a:path>
              </a:pathLst>
            </a:custGeom>
            <a:solidFill>
              <a:srgbClr val="00FF00"/>
            </a:solidFill>
            <a:ln w="12700" cap="rnd">
              <a:solidFill>
                <a:srgbClr val="000000"/>
              </a:solidFill>
              <a:round/>
              <a:headEnd/>
              <a:tailEnd/>
            </a:ln>
          </p:spPr>
          <p:txBody>
            <a:bodyPr/>
            <a:lstStyle/>
            <a:p>
              <a:endParaRPr lang="fr-FR" dirty="0"/>
            </a:p>
          </p:txBody>
        </p:sp>
        <p:sp>
          <p:nvSpPr>
            <p:cNvPr id="8826" name="AutoShape 634"/>
            <p:cNvSpPr>
              <a:spLocks/>
            </p:cNvSpPr>
            <p:nvPr/>
          </p:nvSpPr>
          <p:spPr bwMode="auto">
            <a:xfrm>
              <a:off x="4025" y="1395"/>
              <a:ext cx="54" cy="54"/>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124"/>
                <a:gd name="T44" fmla="*/ 120 w 120"/>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FF0040"/>
            </a:solidFill>
            <a:ln w="12700" cap="rnd">
              <a:solidFill>
                <a:srgbClr val="000000"/>
              </a:solidFill>
              <a:round/>
              <a:headEnd/>
              <a:tailEnd/>
            </a:ln>
          </p:spPr>
          <p:txBody>
            <a:bodyPr/>
            <a:lstStyle/>
            <a:p>
              <a:endParaRPr lang="fr-FR" dirty="0"/>
            </a:p>
          </p:txBody>
        </p:sp>
        <p:sp>
          <p:nvSpPr>
            <p:cNvPr id="8827" name="AutoShape 635"/>
            <p:cNvSpPr>
              <a:spLocks/>
            </p:cNvSpPr>
            <p:nvPr/>
          </p:nvSpPr>
          <p:spPr bwMode="auto">
            <a:xfrm>
              <a:off x="4017" y="1435"/>
              <a:ext cx="36" cy="47"/>
            </a:xfrm>
            <a:custGeom>
              <a:avLst/>
              <a:gdLst>
                <a:gd name="T0" fmla="*/ 0 w 76"/>
                <a:gd name="T1" fmla="*/ 0 h 108"/>
                <a:gd name="T2" fmla="*/ 0 w 76"/>
                <a:gd name="T3" fmla="*/ 0 h 108"/>
                <a:gd name="T4" fmla="*/ 0 w 76"/>
                <a:gd name="T5" fmla="*/ 0 h 108"/>
                <a:gd name="T6" fmla="*/ 0 w 76"/>
                <a:gd name="T7" fmla="*/ 0 h 108"/>
                <a:gd name="T8" fmla="*/ 0 w 76"/>
                <a:gd name="T9" fmla="*/ 0 h 108"/>
                <a:gd name="T10" fmla="*/ 0 w 76"/>
                <a:gd name="T11" fmla="*/ 0 h 108"/>
                <a:gd name="T12" fmla="*/ 0 w 76"/>
                <a:gd name="T13" fmla="*/ 0 h 108"/>
                <a:gd name="T14" fmla="*/ 0 w 76"/>
                <a:gd name="T15" fmla="*/ 0 h 108"/>
                <a:gd name="T16" fmla="*/ 0 w 76"/>
                <a:gd name="T17" fmla="*/ 0 h 108"/>
                <a:gd name="T18" fmla="*/ 0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08"/>
                <a:gd name="T32" fmla="*/ 76 w 7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FF0040"/>
            </a:solidFill>
            <a:ln w="12700" cap="rnd">
              <a:solidFill>
                <a:srgbClr val="000000"/>
              </a:solidFill>
              <a:round/>
              <a:headEnd/>
              <a:tailEnd/>
            </a:ln>
          </p:spPr>
          <p:txBody>
            <a:bodyPr/>
            <a:lstStyle/>
            <a:p>
              <a:endParaRPr lang="fr-FR" dirty="0"/>
            </a:p>
          </p:txBody>
        </p:sp>
        <p:sp>
          <p:nvSpPr>
            <p:cNvPr id="8828" name="AutoShape 636"/>
            <p:cNvSpPr>
              <a:spLocks/>
            </p:cNvSpPr>
            <p:nvPr/>
          </p:nvSpPr>
          <p:spPr bwMode="auto">
            <a:xfrm>
              <a:off x="3948" y="1355"/>
              <a:ext cx="145" cy="61"/>
            </a:xfrm>
            <a:custGeom>
              <a:avLst/>
              <a:gdLst>
                <a:gd name="T0" fmla="*/ 0 w 315"/>
                <a:gd name="T1" fmla="*/ 0 h 139"/>
                <a:gd name="T2" fmla="*/ 0 w 315"/>
                <a:gd name="T3" fmla="*/ 0 h 139"/>
                <a:gd name="T4" fmla="*/ 0 w 315"/>
                <a:gd name="T5" fmla="*/ 0 h 139"/>
                <a:gd name="T6" fmla="*/ 0 w 315"/>
                <a:gd name="T7" fmla="*/ 0 h 139"/>
                <a:gd name="T8" fmla="*/ 0 w 315"/>
                <a:gd name="T9" fmla="*/ 0 h 139"/>
                <a:gd name="T10" fmla="*/ 0 w 315"/>
                <a:gd name="T11" fmla="*/ 0 h 139"/>
                <a:gd name="T12" fmla="*/ 0 w 315"/>
                <a:gd name="T13" fmla="*/ 0 h 139"/>
                <a:gd name="T14" fmla="*/ 0 w 315"/>
                <a:gd name="T15" fmla="*/ 0 h 139"/>
                <a:gd name="T16" fmla="*/ 0 w 315"/>
                <a:gd name="T17" fmla="*/ 0 h 139"/>
                <a:gd name="T18" fmla="*/ 0 w 315"/>
                <a:gd name="T19" fmla="*/ 0 h 139"/>
                <a:gd name="T20" fmla="*/ 0 w 315"/>
                <a:gd name="T21" fmla="*/ 0 h 139"/>
                <a:gd name="T22" fmla="*/ 0 w 315"/>
                <a:gd name="T23" fmla="*/ 0 h 139"/>
                <a:gd name="T24" fmla="*/ 0 w 315"/>
                <a:gd name="T25" fmla="*/ 0 h 139"/>
                <a:gd name="T26" fmla="*/ 0 w 315"/>
                <a:gd name="T27" fmla="*/ 0 h 139"/>
                <a:gd name="T28" fmla="*/ 0 w 315"/>
                <a:gd name="T29" fmla="*/ 0 h 139"/>
                <a:gd name="T30" fmla="*/ 0 w 315"/>
                <a:gd name="T31" fmla="*/ 0 h 139"/>
                <a:gd name="T32" fmla="*/ 0 w 315"/>
                <a:gd name="T33" fmla="*/ 0 h 139"/>
                <a:gd name="T34" fmla="*/ 0 w 315"/>
                <a:gd name="T35" fmla="*/ 0 h 139"/>
                <a:gd name="T36" fmla="*/ 0 w 315"/>
                <a:gd name="T37" fmla="*/ 0 h 139"/>
                <a:gd name="T38" fmla="*/ 0 w 315"/>
                <a:gd name="T39" fmla="*/ 0 h 139"/>
                <a:gd name="T40" fmla="*/ 0 w 315"/>
                <a:gd name="T41" fmla="*/ 0 h 139"/>
                <a:gd name="T42" fmla="*/ 0 w 315"/>
                <a:gd name="T43" fmla="*/ 0 h 139"/>
                <a:gd name="T44" fmla="*/ 0 w 315"/>
                <a:gd name="T45" fmla="*/ 0 h 139"/>
                <a:gd name="T46" fmla="*/ 0 w 315"/>
                <a:gd name="T47" fmla="*/ 0 h 139"/>
                <a:gd name="T48" fmla="*/ 0 w 315"/>
                <a:gd name="T49" fmla="*/ 0 h 139"/>
                <a:gd name="T50" fmla="*/ 0 w 315"/>
                <a:gd name="T51" fmla="*/ 0 h 139"/>
                <a:gd name="T52" fmla="*/ 0 w 315"/>
                <a:gd name="T53" fmla="*/ 0 h 139"/>
                <a:gd name="T54" fmla="*/ 0 w 315"/>
                <a:gd name="T55" fmla="*/ 0 h 139"/>
                <a:gd name="T56" fmla="*/ 0 w 315"/>
                <a:gd name="T57" fmla="*/ 0 h 139"/>
                <a:gd name="T58" fmla="*/ 0 w 315"/>
                <a:gd name="T59" fmla="*/ 0 h 139"/>
                <a:gd name="T60" fmla="*/ 0 w 315"/>
                <a:gd name="T61" fmla="*/ 0 h 139"/>
                <a:gd name="T62" fmla="*/ 0 w 315"/>
                <a:gd name="T63" fmla="*/ 0 h 139"/>
                <a:gd name="T64" fmla="*/ 0 w 315"/>
                <a:gd name="T65" fmla="*/ 0 h 139"/>
                <a:gd name="T66" fmla="*/ 0 w 315"/>
                <a:gd name="T67" fmla="*/ 0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9"/>
                <a:gd name="T104" fmla="*/ 315 w 315"/>
                <a:gd name="T105" fmla="*/ 139 h 1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FF0040"/>
            </a:solidFill>
            <a:ln w="12700" cap="rnd">
              <a:solidFill>
                <a:srgbClr val="000000"/>
              </a:solidFill>
              <a:round/>
              <a:headEnd/>
              <a:tailEnd/>
            </a:ln>
          </p:spPr>
          <p:txBody>
            <a:bodyPr/>
            <a:lstStyle/>
            <a:p>
              <a:endParaRPr lang="fr-FR" dirty="0"/>
            </a:p>
          </p:txBody>
        </p:sp>
        <p:sp>
          <p:nvSpPr>
            <p:cNvPr id="8829" name="AutoShape 637"/>
            <p:cNvSpPr>
              <a:spLocks/>
            </p:cNvSpPr>
            <p:nvPr/>
          </p:nvSpPr>
          <p:spPr bwMode="auto">
            <a:xfrm>
              <a:off x="3948" y="1355"/>
              <a:ext cx="21" cy="14"/>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 name="T21" fmla="*/ 0 w 46"/>
                <a:gd name="T22" fmla="*/ 0 h 31"/>
                <a:gd name="T23" fmla="*/ 46 w 4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1">
                  <a:moveTo>
                    <a:pt x="15" y="0"/>
                  </a:moveTo>
                  <a:lnTo>
                    <a:pt x="0" y="15"/>
                  </a:lnTo>
                  <a:lnTo>
                    <a:pt x="0" y="30"/>
                  </a:lnTo>
                  <a:lnTo>
                    <a:pt x="15" y="30"/>
                  </a:lnTo>
                  <a:lnTo>
                    <a:pt x="30" y="30"/>
                  </a:lnTo>
                  <a:lnTo>
                    <a:pt x="45" y="15"/>
                  </a:lnTo>
                  <a:lnTo>
                    <a:pt x="15" y="0"/>
                  </a:lnTo>
                </a:path>
              </a:pathLst>
            </a:custGeom>
            <a:solidFill>
              <a:srgbClr val="FF0040"/>
            </a:solidFill>
            <a:ln w="12700" cap="rnd">
              <a:solidFill>
                <a:srgbClr val="000000"/>
              </a:solidFill>
              <a:round/>
              <a:headEnd/>
              <a:tailEnd/>
            </a:ln>
          </p:spPr>
          <p:txBody>
            <a:bodyPr/>
            <a:lstStyle/>
            <a:p>
              <a:endParaRPr lang="fr-FR" dirty="0"/>
            </a:p>
          </p:txBody>
        </p:sp>
        <p:sp>
          <p:nvSpPr>
            <p:cNvPr id="8830" name="AutoShape 638"/>
            <p:cNvSpPr>
              <a:spLocks/>
            </p:cNvSpPr>
            <p:nvPr/>
          </p:nvSpPr>
          <p:spPr bwMode="auto">
            <a:xfrm>
              <a:off x="4045" y="1395"/>
              <a:ext cx="91" cy="81"/>
            </a:xfrm>
            <a:custGeom>
              <a:avLst/>
              <a:gdLst>
                <a:gd name="T0" fmla="*/ 0 w 194"/>
                <a:gd name="T1" fmla="*/ 0 h 185"/>
                <a:gd name="T2" fmla="*/ 0 w 194"/>
                <a:gd name="T3" fmla="*/ 0 h 185"/>
                <a:gd name="T4" fmla="*/ 0 w 194"/>
                <a:gd name="T5" fmla="*/ 0 h 185"/>
                <a:gd name="T6" fmla="*/ 0 w 194"/>
                <a:gd name="T7" fmla="*/ 0 h 185"/>
                <a:gd name="T8" fmla="*/ 0 w 194"/>
                <a:gd name="T9" fmla="*/ 0 h 185"/>
                <a:gd name="T10" fmla="*/ 0 w 194"/>
                <a:gd name="T11" fmla="*/ 0 h 185"/>
                <a:gd name="T12" fmla="*/ 0 w 194"/>
                <a:gd name="T13" fmla="*/ 0 h 185"/>
                <a:gd name="T14" fmla="*/ 0 w 194"/>
                <a:gd name="T15" fmla="*/ 0 h 185"/>
                <a:gd name="T16" fmla="*/ 0 w 194"/>
                <a:gd name="T17" fmla="*/ 0 h 185"/>
                <a:gd name="T18" fmla="*/ 0 w 194"/>
                <a:gd name="T19" fmla="*/ 0 h 185"/>
                <a:gd name="T20" fmla="*/ 0 w 194"/>
                <a:gd name="T21" fmla="*/ 0 h 185"/>
                <a:gd name="T22" fmla="*/ 0 w 194"/>
                <a:gd name="T23" fmla="*/ 0 h 185"/>
                <a:gd name="T24" fmla="*/ 0 w 194"/>
                <a:gd name="T25" fmla="*/ 0 h 185"/>
                <a:gd name="T26" fmla="*/ 0 w 194"/>
                <a:gd name="T27" fmla="*/ 0 h 185"/>
                <a:gd name="T28" fmla="*/ 0 w 194"/>
                <a:gd name="T29" fmla="*/ 0 h 185"/>
                <a:gd name="T30" fmla="*/ 0 w 194"/>
                <a:gd name="T31" fmla="*/ 0 h 185"/>
                <a:gd name="T32" fmla="*/ 0 w 194"/>
                <a:gd name="T33" fmla="*/ 0 h 185"/>
                <a:gd name="T34" fmla="*/ 0 w 194"/>
                <a:gd name="T35" fmla="*/ 0 h 185"/>
                <a:gd name="T36" fmla="*/ 0 w 194"/>
                <a:gd name="T37" fmla="*/ 0 h 185"/>
                <a:gd name="T38" fmla="*/ 0 w 194"/>
                <a:gd name="T39" fmla="*/ 0 h 185"/>
                <a:gd name="T40" fmla="*/ 0 w 194"/>
                <a:gd name="T41" fmla="*/ 0 h 185"/>
                <a:gd name="T42" fmla="*/ 0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185"/>
                <a:gd name="T68" fmla="*/ 194 w 194"/>
                <a:gd name="T69" fmla="*/ 185 h 1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FF0040"/>
            </a:solidFill>
            <a:ln w="12700" cap="rnd">
              <a:solidFill>
                <a:srgbClr val="000000"/>
              </a:solidFill>
              <a:round/>
              <a:headEnd/>
              <a:tailEnd/>
            </a:ln>
          </p:spPr>
          <p:txBody>
            <a:bodyPr/>
            <a:lstStyle/>
            <a:p>
              <a:endParaRPr lang="fr-FR" dirty="0"/>
            </a:p>
          </p:txBody>
        </p:sp>
        <p:sp>
          <p:nvSpPr>
            <p:cNvPr id="8831" name="AutoShape 639"/>
            <p:cNvSpPr>
              <a:spLocks/>
            </p:cNvSpPr>
            <p:nvPr/>
          </p:nvSpPr>
          <p:spPr bwMode="auto">
            <a:xfrm>
              <a:off x="4017" y="1442"/>
              <a:ext cx="180" cy="147"/>
            </a:xfrm>
            <a:custGeom>
              <a:avLst/>
              <a:gdLst>
                <a:gd name="T0" fmla="*/ 0 w 388"/>
                <a:gd name="T1" fmla="*/ 0 h 340"/>
                <a:gd name="T2" fmla="*/ 0 w 388"/>
                <a:gd name="T3" fmla="*/ 0 h 340"/>
                <a:gd name="T4" fmla="*/ 0 w 388"/>
                <a:gd name="T5" fmla="*/ 0 h 340"/>
                <a:gd name="T6" fmla="*/ 0 w 388"/>
                <a:gd name="T7" fmla="*/ 0 h 340"/>
                <a:gd name="T8" fmla="*/ 0 w 388"/>
                <a:gd name="T9" fmla="*/ 0 h 340"/>
                <a:gd name="T10" fmla="*/ 0 w 388"/>
                <a:gd name="T11" fmla="*/ 0 h 340"/>
                <a:gd name="T12" fmla="*/ 0 w 388"/>
                <a:gd name="T13" fmla="*/ 0 h 340"/>
                <a:gd name="T14" fmla="*/ 0 w 388"/>
                <a:gd name="T15" fmla="*/ 0 h 340"/>
                <a:gd name="T16" fmla="*/ 0 w 388"/>
                <a:gd name="T17" fmla="*/ 0 h 340"/>
                <a:gd name="T18" fmla="*/ 0 w 388"/>
                <a:gd name="T19" fmla="*/ 0 h 340"/>
                <a:gd name="T20" fmla="*/ 0 w 388"/>
                <a:gd name="T21" fmla="*/ 0 h 340"/>
                <a:gd name="T22" fmla="*/ 0 w 388"/>
                <a:gd name="T23" fmla="*/ 0 h 340"/>
                <a:gd name="T24" fmla="*/ 0 w 388"/>
                <a:gd name="T25" fmla="*/ 0 h 340"/>
                <a:gd name="T26" fmla="*/ 0 w 388"/>
                <a:gd name="T27" fmla="*/ 0 h 340"/>
                <a:gd name="T28" fmla="*/ 0 w 388"/>
                <a:gd name="T29" fmla="*/ 0 h 340"/>
                <a:gd name="T30" fmla="*/ 0 w 388"/>
                <a:gd name="T31" fmla="*/ 0 h 340"/>
                <a:gd name="T32" fmla="*/ 0 w 388"/>
                <a:gd name="T33" fmla="*/ 0 h 340"/>
                <a:gd name="T34" fmla="*/ 0 w 388"/>
                <a:gd name="T35" fmla="*/ 0 h 340"/>
                <a:gd name="T36" fmla="*/ 0 w 388"/>
                <a:gd name="T37" fmla="*/ 0 h 340"/>
                <a:gd name="T38" fmla="*/ 0 w 388"/>
                <a:gd name="T39" fmla="*/ 0 h 340"/>
                <a:gd name="T40" fmla="*/ 0 w 388"/>
                <a:gd name="T41" fmla="*/ 0 h 340"/>
                <a:gd name="T42" fmla="*/ 0 w 388"/>
                <a:gd name="T43" fmla="*/ 0 h 340"/>
                <a:gd name="T44" fmla="*/ 0 w 388"/>
                <a:gd name="T45" fmla="*/ 0 h 340"/>
                <a:gd name="T46" fmla="*/ 0 w 388"/>
                <a:gd name="T47" fmla="*/ 0 h 340"/>
                <a:gd name="T48" fmla="*/ 0 w 388"/>
                <a:gd name="T49" fmla="*/ 0 h 340"/>
                <a:gd name="T50" fmla="*/ 0 w 388"/>
                <a:gd name="T51" fmla="*/ 0 h 340"/>
                <a:gd name="T52" fmla="*/ 0 w 388"/>
                <a:gd name="T53" fmla="*/ 0 h 340"/>
                <a:gd name="T54" fmla="*/ 0 w 388"/>
                <a:gd name="T55" fmla="*/ 0 h 340"/>
                <a:gd name="T56" fmla="*/ 0 w 388"/>
                <a:gd name="T57" fmla="*/ 0 h 340"/>
                <a:gd name="T58" fmla="*/ 0 w 388"/>
                <a:gd name="T59" fmla="*/ 0 h 340"/>
                <a:gd name="T60" fmla="*/ 0 w 388"/>
                <a:gd name="T61" fmla="*/ 0 h 340"/>
                <a:gd name="T62" fmla="*/ 0 w 388"/>
                <a:gd name="T63" fmla="*/ 0 h 340"/>
                <a:gd name="T64" fmla="*/ 0 w 388"/>
                <a:gd name="T65" fmla="*/ 0 h 340"/>
                <a:gd name="T66" fmla="*/ 0 w 388"/>
                <a:gd name="T67" fmla="*/ 0 h 340"/>
                <a:gd name="T68" fmla="*/ 0 w 388"/>
                <a:gd name="T69" fmla="*/ 0 h 340"/>
                <a:gd name="T70" fmla="*/ 0 w 388"/>
                <a:gd name="T71" fmla="*/ 0 h 340"/>
                <a:gd name="T72" fmla="*/ 0 w 388"/>
                <a:gd name="T73" fmla="*/ 0 h 340"/>
                <a:gd name="T74" fmla="*/ 0 w 388"/>
                <a:gd name="T75" fmla="*/ 0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8"/>
                <a:gd name="T115" fmla="*/ 0 h 340"/>
                <a:gd name="T116" fmla="*/ 388 w 388"/>
                <a:gd name="T117" fmla="*/ 340 h 3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FF0040"/>
            </a:solidFill>
            <a:ln w="12700" cap="rnd">
              <a:solidFill>
                <a:srgbClr val="000000"/>
              </a:solidFill>
              <a:round/>
              <a:headEnd/>
              <a:tailEnd/>
            </a:ln>
          </p:spPr>
          <p:txBody>
            <a:bodyPr/>
            <a:lstStyle/>
            <a:p>
              <a:endParaRPr lang="fr-FR" dirty="0"/>
            </a:p>
          </p:txBody>
        </p:sp>
        <p:sp>
          <p:nvSpPr>
            <p:cNvPr id="8832" name="AutoShape 640"/>
            <p:cNvSpPr>
              <a:spLocks/>
            </p:cNvSpPr>
            <p:nvPr/>
          </p:nvSpPr>
          <p:spPr bwMode="auto">
            <a:xfrm>
              <a:off x="4301" y="1375"/>
              <a:ext cx="221" cy="281"/>
            </a:xfrm>
            <a:custGeom>
              <a:avLst/>
              <a:gdLst>
                <a:gd name="T0" fmla="*/ 0 w 478"/>
                <a:gd name="T1" fmla="*/ 0 h 646"/>
                <a:gd name="T2" fmla="*/ 0 w 478"/>
                <a:gd name="T3" fmla="*/ 0 h 646"/>
                <a:gd name="T4" fmla="*/ 0 w 478"/>
                <a:gd name="T5" fmla="*/ 0 h 646"/>
                <a:gd name="T6" fmla="*/ 0 w 478"/>
                <a:gd name="T7" fmla="*/ 0 h 646"/>
                <a:gd name="T8" fmla="*/ 0 w 478"/>
                <a:gd name="T9" fmla="*/ 0 h 646"/>
                <a:gd name="T10" fmla="*/ 0 w 478"/>
                <a:gd name="T11" fmla="*/ 0 h 646"/>
                <a:gd name="T12" fmla="*/ 0 w 478"/>
                <a:gd name="T13" fmla="*/ 0 h 646"/>
                <a:gd name="T14" fmla="*/ 0 w 478"/>
                <a:gd name="T15" fmla="*/ 0 h 646"/>
                <a:gd name="T16" fmla="*/ 0 w 478"/>
                <a:gd name="T17" fmla="*/ 0 h 646"/>
                <a:gd name="T18" fmla="*/ 0 w 478"/>
                <a:gd name="T19" fmla="*/ 0 h 646"/>
                <a:gd name="T20" fmla="*/ 0 w 478"/>
                <a:gd name="T21" fmla="*/ 0 h 646"/>
                <a:gd name="T22" fmla="*/ 0 w 478"/>
                <a:gd name="T23" fmla="*/ 0 h 646"/>
                <a:gd name="T24" fmla="*/ 0 w 478"/>
                <a:gd name="T25" fmla="*/ 0 h 646"/>
                <a:gd name="T26" fmla="*/ 0 w 478"/>
                <a:gd name="T27" fmla="*/ 0 h 646"/>
                <a:gd name="T28" fmla="*/ 0 w 478"/>
                <a:gd name="T29" fmla="*/ 0 h 646"/>
                <a:gd name="T30" fmla="*/ 0 w 478"/>
                <a:gd name="T31" fmla="*/ 0 h 646"/>
                <a:gd name="T32" fmla="*/ 0 w 478"/>
                <a:gd name="T33" fmla="*/ 0 h 646"/>
                <a:gd name="T34" fmla="*/ 0 w 478"/>
                <a:gd name="T35" fmla="*/ 0 h 646"/>
                <a:gd name="T36" fmla="*/ 0 w 478"/>
                <a:gd name="T37" fmla="*/ 0 h 646"/>
                <a:gd name="T38" fmla="*/ 0 w 478"/>
                <a:gd name="T39" fmla="*/ 0 h 646"/>
                <a:gd name="T40" fmla="*/ 0 w 478"/>
                <a:gd name="T41" fmla="*/ 0 h 646"/>
                <a:gd name="T42" fmla="*/ 0 w 478"/>
                <a:gd name="T43" fmla="*/ 0 h 646"/>
                <a:gd name="T44" fmla="*/ 0 w 478"/>
                <a:gd name="T45" fmla="*/ 0 h 646"/>
                <a:gd name="T46" fmla="*/ 0 w 478"/>
                <a:gd name="T47" fmla="*/ 0 h 646"/>
                <a:gd name="T48" fmla="*/ 0 w 478"/>
                <a:gd name="T49" fmla="*/ 0 h 646"/>
                <a:gd name="T50" fmla="*/ 0 w 478"/>
                <a:gd name="T51" fmla="*/ 0 h 646"/>
                <a:gd name="T52" fmla="*/ 0 w 478"/>
                <a:gd name="T53" fmla="*/ 0 h 646"/>
                <a:gd name="T54" fmla="*/ 0 w 478"/>
                <a:gd name="T55" fmla="*/ 0 h 646"/>
                <a:gd name="T56" fmla="*/ 0 w 478"/>
                <a:gd name="T57" fmla="*/ 0 h 646"/>
                <a:gd name="T58" fmla="*/ 0 w 478"/>
                <a:gd name="T59" fmla="*/ 0 h 646"/>
                <a:gd name="T60" fmla="*/ 0 w 478"/>
                <a:gd name="T61" fmla="*/ 0 h 646"/>
                <a:gd name="T62" fmla="*/ 0 w 478"/>
                <a:gd name="T63" fmla="*/ 0 h 646"/>
                <a:gd name="T64" fmla="*/ 0 w 478"/>
                <a:gd name="T65" fmla="*/ 0 h 646"/>
                <a:gd name="T66" fmla="*/ 0 w 478"/>
                <a:gd name="T67" fmla="*/ 0 h 646"/>
                <a:gd name="T68" fmla="*/ 0 w 478"/>
                <a:gd name="T69" fmla="*/ 0 h 646"/>
                <a:gd name="T70" fmla="*/ 0 w 478"/>
                <a:gd name="T71" fmla="*/ 0 h 646"/>
                <a:gd name="T72" fmla="*/ 0 w 478"/>
                <a:gd name="T73" fmla="*/ 0 h 646"/>
                <a:gd name="T74" fmla="*/ 0 w 478"/>
                <a:gd name="T75" fmla="*/ 0 h 646"/>
                <a:gd name="T76" fmla="*/ 0 w 478"/>
                <a:gd name="T77" fmla="*/ 0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8"/>
                <a:gd name="T118" fmla="*/ 0 h 646"/>
                <a:gd name="T119" fmla="*/ 478 w 478"/>
                <a:gd name="T120" fmla="*/ 646 h 6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rgbClr val="FF0040"/>
            </a:solidFill>
            <a:ln w="12700" cap="rnd">
              <a:solidFill>
                <a:srgbClr val="000000"/>
              </a:solidFill>
              <a:round/>
              <a:headEnd/>
              <a:tailEnd/>
            </a:ln>
          </p:spPr>
          <p:txBody>
            <a:bodyPr/>
            <a:lstStyle/>
            <a:p>
              <a:endParaRPr lang="fr-FR" dirty="0"/>
            </a:p>
          </p:txBody>
        </p:sp>
        <p:sp>
          <p:nvSpPr>
            <p:cNvPr id="8833" name="AutoShape 641"/>
            <p:cNvSpPr>
              <a:spLocks/>
            </p:cNvSpPr>
            <p:nvPr/>
          </p:nvSpPr>
          <p:spPr bwMode="auto">
            <a:xfrm>
              <a:off x="4086" y="1375"/>
              <a:ext cx="166" cy="134"/>
            </a:xfrm>
            <a:custGeom>
              <a:avLst/>
              <a:gdLst>
                <a:gd name="T0" fmla="*/ 0 w 358"/>
                <a:gd name="T1" fmla="*/ 0 h 308"/>
                <a:gd name="T2" fmla="*/ 0 w 358"/>
                <a:gd name="T3" fmla="*/ 0 h 308"/>
                <a:gd name="T4" fmla="*/ 0 w 358"/>
                <a:gd name="T5" fmla="*/ 0 h 308"/>
                <a:gd name="T6" fmla="*/ 0 w 358"/>
                <a:gd name="T7" fmla="*/ 0 h 308"/>
                <a:gd name="T8" fmla="*/ 0 w 358"/>
                <a:gd name="T9" fmla="*/ 0 h 308"/>
                <a:gd name="T10" fmla="*/ 0 w 358"/>
                <a:gd name="T11" fmla="*/ 0 h 308"/>
                <a:gd name="T12" fmla="*/ 0 w 358"/>
                <a:gd name="T13" fmla="*/ 0 h 308"/>
                <a:gd name="T14" fmla="*/ 0 w 358"/>
                <a:gd name="T15" fmla="*/ 0 h 308"/>
                <a:gd name="T16" fmla="*/ 0 w 358"/>
                <a:gd name="T17" fmla="*/ 0 h 308"/>
                <a:gd name="T18" fmla="*/ 0 w 358"/>
                <a:gd name="T19" fmla="*/ 0 h 308"/>
                <a:gd name="T20" fmla="*/ 0 w 358"/>
                <a:gd name="T21" fmla="*/ 0 h 308"/>
                <a:gd name="T22" fmla="*/ 0 w 358"/>
                <a:gd name="T23" fmla="*/ 0 h 308"/>
                <a:gd name="T24" fmla="*/ 0 w 358"/>
                <a:gd name="T25" fmla="*/ 0 h 308"/>
                <a:gd name="T26" fmla="*/ 0 w 358"/>
                <a:gd name="T27" fmla="*/ 0 h 308"/>
                <a:gd name="T28" fmla="*/ 0 w 358"/>
                <a:gd name="T29" fmla="*/ 0 h 308"/>
                <a:gd name="T30" fmla="*/ 0 w 358"/>
                <a:gd name="T31" fmla="*/ 0 h 308"/>
                <a:gd name="T32" fmla="*/ 0 w 358"/>
                <a:gd name="T33" fmla="*/ 0 h 308"/>
                <a:gd name="T34" fmla="*/ 0 w 358"/>
                <a:gd name="T35" fmla="*/ 0 h 308"/>
                <a:gd name="T36" fmla="*/ 0 w 358"/>
                <a:gd name="T37" fmla="*/ 0 h 308"/>
                <a:gd name="T38" fmla="*/ 0 w 358"/>
                <a:gd name="T39" fmla="*/ 0 h 308"/>
                <a:gd name="T40" fmla="*/ 0 w 358"/>
                <a:gd name="T41" fmla="*/ 0 h 308"/>
                <a:gd name="T42" fmla="*/ 0 w 358"/>
                <a:gd name="T43" fmla="*/ 0 h 308"/>
                <a:gd name="T44" fmla="*/ 0 w 358"/>
                <a:gd name="T45" fmla="*/ 0 h 308"/>
                <a:gd name="T46" fmla="*/ 0 w 358"/>
                <a:gd name="T47" fmla="*/ 0 h 308"/>
                <a:gd name="T48" fmla="*/ 0 w 358"/>
                <a:gd name="T49" fmla="*/ 0 h 308"/>
                <a:gd name="T50" fmla="*/ 0 w 358"/>
                <a:gd name="T51" fmla="*/ 0 h 308"/>
                <a:gd name="T52" fmla="*/ 0 w 358"/>
                <a:gd name="T53" fmla="*/ 0 h 308"/>
                <a:gd name="T54" fmla="*/ 0 w 358"/>
                <a:gd name="T55" fmla="*/ 0 h 308"/>
                <a:gd name="T56" fmla="*/ 0 w 358"/>
                <a:gd name="T57" fmla="*/ 0 h 308"/>
                <a:gd name="T58" fmla="*/ 0 w 358"/>
                <a:gd name="T59" fmla="*/ 0 h 308"/>
                <a:gd name="T60" fmla="*/ 0 w 358"/>
                <a:gd name="T61" fmla="*/ 0 h 308"/>
                <a:gd name="T62" fmla="*/ 0 w 358"/>
                <a:gd name="T63" fmla="*/ 0 h 308"/>
                <a:gd name="T64" fmla="*/ 0 w 358"/>
                <a:gd name="T65" fmla="*/ 0 h 308"/>
                <a:gd name="T66" fmla="*/ 0 w 358"/>
                <a:gd name="T67" fmla="*/ 0 h 308"/>
                <a:gd name="T68" fmla="*/ 0 w 358"/>
                <a:gd name="T69" fmla="*/ 0 h 308"/>
                <a:gd name="T70" fmla="*/ 0 w 358"/>
                <a:gd name="T71" fmla="*/ 0 h 308"/>
                <a:gd name="T72" fmla="*/ 0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8"/>
                <a:gd name="T115" fmla="*/ 0 h 308"/>
                <a:gd name="T116" fmla="*/ 358 w 358"/>
                <a:gd name="T117" fmla="*/ 308 h 3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FF0040"/>
            </a:solidFill>
            <a:ln w="12700" cap="rnd">
              <a:solidFill>
                <a:srgbClr val="000000"/>
              </a:solidFill>
              <a:round/>
              <a:headEnd/>
              <a:tailEnd/>
            </a:ln>
          </p:spPr>
          <p:txBody>
            <a:bodyPr/>
            <a:lstStyle/>
            <a:p>
              <a:endParaRPr lang="fr-FR" dirty="0"/>
            </a:p>
          </p:txBody>
        </p:sp>
        <p:sp>
          <p:nvSpPr>
            <p:cNvPr id="8834" name="Line 642"/>
            <p:cNvSpPr>
              <a:spLocks noChangeShapeType="1"/>
            </p:cNvSpPr>
            <p:nvPr/>
          </p:nvSpPr>
          <p:spPr bwMode="auto">
            <a:xfrm>
              <a:off x="4162" y="1569"/>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35" name="Line 643"/>
            <p:cNvSpPr>
              <a:spLocks noChangeShapeType="1"/>
            </p:cNvSpPr>
            <p:nvPr/>
          </p:nvSpPr>
          <p:spPr bwMode="auto">
            <a:xfrm flipV="1">
              <a:off x="4169" y="1562"/>
              <a:ext cx="13"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36" name="Line 644"/>
            <p:cNvSpPr>
              <a:spLocks noChangeShapeType="1"/>
            </p:cNvSpPr>
            <p:nvPr/>
          </p:nvSpPr>
          <p:spPr bwMode="auto">
            <a:xfrm flipV="1">
              <a:off x="4182" y="1548"/>
              <a:ext cx="7"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37" name="Line 645"/>
            <p:cNvSpPr>
              <a:spLocks noChangeShapeType="1"/>
            </p:cNvSpPr>
            <p:nvPr/>
          </p:nvSpPr>
          <p:spPr bwMode="auto">
            <a:xfrm flipV="1">
              <a:off x="4189" y="1542"/>
              <a:ext cx="8"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38" name="Line 646"/>
            <p:cNvSpPr>
              <a:spLocks noChangeShapeType="1"/>
            </p:cNvSpPr>
            <p:nvPr/>
          </p:nvSpPr>
          <p:spPr bwMode="auto">
            <a:xfrm flipH="1" flipV="1">
              <a:off x="4189" y="1534"/>
              <a:ext cx="8"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39" name="Line 647"/>
            <p:cNvSpPr>
              <a:spLocks noChangeShapeType="1"/>
            </p:cNvSpPr>
            <p:nvPr/>
          </p:nvSpPr>
          <p:spPr bwMode="auto">
            <a:xfrm flipH="1">
              <a:off x="4182" y="1535"/>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40" name="Line 648"/>
            <p:cNvSpPr>
              <a:spLocks noChangeShapeType="1"/>
            </p:cNvSpPr>
            <p:nvPr/>
          </p:nvSpPr>
          <p:spPr bwMode="auto">
            <a:xfrm flipH="1">
              <a:off x="4169" y="1528"/>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41" name="Line 649"/>
            <p:cNvSpPr>
              <a:spLocks noChangeShapeType="1"/>
            </p:cNvSpPr>
            <p:nvPr/>
          </p:nvSpPr>
          <p:spPr bwMode="auto">
            <a:xfrm>
              <a:off x="4176" y="1569"/>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42" name="Line 650"/>
            <p:cNvSpPr>
              <a:spLocks noChangeShapeType="1"/>
            </p:cNvSpPr>
            <p:nvPr/>
          </p:nvSpPr>
          <p:spPr bwMode="auto">
            <a:xfrm>
              <a:off x="4176" y="1575"/>
              <a:ext cx="6"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43" name="AutoShape 651"/>
            <p:cNvSpPr>
              <a:spLocks/>
            </p:cNvSpPr>
            <p:nvPr/>
          </p:nvSpPr>
          <p:spPr bwMode="auto">
            <a:xfrm>
              <a:off x="4176" y="1508"/>
              <a:ext cx="49" cy="74"/>
            </a:xfrm>
            <a:custGeom>
              <a:avLst/>
              <a:gdLst>
                <a:gd name="T0" fmla="*/ 0 w 106"/>
                <a:gd name="T1" fmla="*/ 0 h 170"/>
                <a:gd name="T2" fmla="*/ 0 w 106"/>
                <a:gd name="T3" fmla="*/ 0 h 170"/>
                <a:gd name="T4" fmla="*/ 0 w 106"/>
                <a:gd name="T5" fmla="*/ 0 h 170"/>
                <a:gd name="T6" fmla="*/ 0 w 106"/>
                <a:gd name="T7" fmla="*/ 0 h 170"/>
                <a:gd name="T8" fmla="*/ 0 w 106"/>
                <a:gd name="T9" fmla="*/ 0 h 170"/>
                <a:gd name="T10" fmla="*/ 0 w 106"/>
                <a:gd name="T11" fmla="*/ 0 h 170"/>
                <a:gd name="T12" fmla="*/ 0 w 106"/>
                <a:gd name="T13" fmla="*/ 0 h 170"/>
                <a:gd name="T14" fmla="*/ 0 w 106"/>
                <a:gd name="T15" fmla="*/ 0 h 170"/>
                <a:gd name="T16" fmla="*/ 0 w 106"/>
                <a:gd name="T17" fmla="*/ 0 h 170"/>
                <a:gd name="T18" fmla="*/ 0 w 106"/>
                <a:gd name="T19" fmla="*/ 0 h 170"/>
                <a:gd name="T20" fmla="*/ 0 w 106"/>
                <a:gd name="T21" fmla="*/ 0 h 170"/>
                <a:gd name="T22" fmla="*/ 0 w 106"/>
                <a:gd name="T23" fmla="*/ 0 h 170"/>
                <a:gd name="T24" fmla="*/ 0 w 106"/>
                <a:gd name="T25" fmla="*/ 0 h 170"/>
                <a:gd name="T26" fmla="*/ 0 w 106"/>
                <a:gd name="T27" fmla="*/ 0 h 170"/>
                <a:gd name="T28" fmla="*/ 0 w 106"/>
                <a:gd name="T29" fmla="*/ 0 h 170"/>
                <a:gd name="T30" fmla="*/ 0 w 106"/>
                <a:gd name="T31" fmla="*/ 0 h 170"/>
                <a:gd name="T32" fmla="*/ 0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70"/>
                <a:gd name="T53" fmla="*/ 106 w 106"/>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FF0040"/>
            </a:solidFill>
            <a:ln w="12700" cap="rnd">
              <a:solidFill>
                <a:srgbClr val="000000"/>
              </a:solidFill>
              <a:round/>
              <a:headEnd/>
              <a:tailEnd/>
            </a:ln>
          </p:spPr>
          <p:txBody>
            <a:bodyPr/>
            <a:lstStyle/>
            <a:p>
              <a:endParaRPr lang="fr-FR" dirty="0"/>
            </a:p>
          </p:txBody>
        </p:sp>
        <p:sp>
          <p:nvSpPr>
            <p:cNvPr id="8844" name="AutoShape 652"/>
            <p:cNvSpPr>
              <a:spLocks/>
            </p:cNvSpPr>
            <p:nvPr/>
          </p:nvSpPr>
          <p:spPr bwMode="auto">
            <a:xfrm>
              <a:off x="4169" y="1501"/>
              <a:ext cx="35" cy="29"/>
            </a:xfrm>
            <a:custGeom>
              <a:avLst/>
              <a:gdLst>
                <a:gd name="T0" fmla="*/ 0 w 75"/>
                <a:gd name="T1" fmla="*/ 0 h 63"/>
                <a:gd name="T2" fmla="*/ 0 w 75"/>
                <a:gd name="T3" fmla="*/ 0 h 63"/>
                <a:gd name="T4" fmla="*/ 0 w 75"/>
                <a:gd name="T5" fmla="*/ 0 h 63"/>
                <a:gd name="T6" fmla="*/ 0 w 75"/>
                <a:gd name="T7" fmla="*/ 0 h 63"/>
                <a:gd name="T8" fmla="*/ 0 w 75"/>
                <a:gd name="T9" fmla="*/ 0 h 63"/>
                <a:gd name="T10" fmla="*/ 0 w 75"/>
                <a:gd name="T11" fmla="*/ 0 h 63"/>
                <a:gd name="T12" fmla="*/ 0 w 75"/>
                <a:gd name="T13" fmla="*/ 0 h 63"/>
                <a:gd name="T14" fmla="*/ 0 w 75"/>
                <a:gd name="T15" fmla="*/ 0 h 63"/>
                <a:gd name="T16" fmla="*/ 0 w 75"/>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63"/>
                <a:gd name="T29" fmla="*/ 75 w 75"/>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FF0040"/>
            </a:solidFill>
            <a:ln w="12700" cap="rnd">
              <a:solidFill>
                <a:srgbClr val="000000"/>
              </a:solidFill>
              <a:round/>
              <a:headEnd/>
              <a:tailEnd/>
            </a:ln>
          </p:spPr>
          <p:txBody>
            <a:bodyPr/>
            <a:lstStyle/>
            <a:p>
              <a:endParaRPr lang="fr-FR" dirty="0"/>
            </a:p>
          </p:txBody>
        </p:sp>
        <p:sp>
          <p:nvSpPr>
            <p:cNvPr id="8845" name="AutoShape 653"/>
            <p:cNvSpPr>
              <a:spLocks/>
            </p:cNvSpPr>
            <p:nvPr/>
          </p:nvSpPr>
          <p:spPr bwMode="auto">
            <a:xfrm>
              <a:off x="4197" y="1495"/>
              <a:ext cx="7" cy="8"/>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00FF00"/>
            </a:solidFill>
            <a:ln w="12700" cap="rnd">
              <a:solidFill>
                <a:srgbClr val="000000"/>
              </a:solidFill>
              <a:round/>
              <a:headEnd/>
              <a:tailEnd/>
            </a:ln>
          </p:spPr>
          <p:txBody>
            <a:bodyPr/>
            <a:lstStyle/>
            <a:p>
              <a:endParaRPr lang="fr-FR" dirty="0"/>
            </a:p>
          </p:txBody>
        </p:sp>
        <p:sp>
          <p:nvSpPr>
            <p:cNvPr id="8846" name="AutoShape 654"/>
            <p:cNvSpPr>
              <a:spLocks/>
            </p:cNvSpPr>
            <p:nvPr/>
          </p:nvSpPr>
          <p:spPr bwMode="auto">
            <a:xfrm>
              <a:off x="4155" y="1501"/>
              <a:ext cx="9" cy="20"/>
            </a:xfrm>
            <a:custGeom>
              <a:avLst/>
              <a:gdLst>
                <a:gd name="T0" fmla="*/ 0 w 17"/>
                <a:gd name="T1" fmla="*/ 0 h 47"/>
                <a:gd name="T2" fmla="*/ 1 w 17"/>
                <a:gd name="T3" fmla="*/ 0 h 47"/>
                <a:gd name="T4" fmla="*/ 1 w 17"/>
                <a:gd name="T5" fmla="*/ 0 h 47"/>
                <a:gd name="T6" fmla="*/ 1 w 17"/>
                <a:gd name="T7" fmla="*/ 0 h 47"/>
                <a:gd name="T8" fmla="*/ 0 w 17"/>
                <a:gd name="T9" fmla="*/ 0 h 47"/>
                <a:gd name="T10" fmla="*/ 0 w 17"/>
                <a:gd name="T11" fmla="*/ 0 h 47"/>
                <a:gd name="T12" fmla="*/ 0 60000 65536"/>
                <a:gd name="T13" fmla="*/ 0 60000 65536"/>
                <a:gd name="T14" fmla="*/ 0 60000 65536"/>
                <a:gd name="T15" fmla="*/ 0 60000 65536"/>
                <a:gd name="T16" fmla="*/ 0 60000 65536"/>
                <a:gd name="T17" fmla="*/ 0 60000 65536"/>
                <a:gd name="T18" fmla="*/ 0 w 17"/>
                <a:gd name="T19" fmla="*/ 0 h 47"/>
                <a:gd name="T20" fmla="*/ 17 w 1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7" h="47">
                  <a:moveTo>
                    <a:pt x="0" y="31"/>
                  </a:moveTo>
                  <a:lnTo>
                    <a:pt x="16" y="46"/>
                  </a:lnTo>
                  <a:lnTo>
                    <a:pt x="16" y="15"/>
                  </a:lnTo>
                  <a:lnTo>
                    <a:pt x="16" y="0"/>
                  </a:lnTo>
                  <a:lnTo>
                    <a:pt x="0" y="15"/>
                  </a:lnTo>
                  <a:lnTo>
                    <a:pt x="0" y="31"/>
                  </a:lnTo>
                </a:path>
              </a:pathLst>
            </a:custGeom>
            <a:solidFill>
              <a:srgbClr val="FFFF00"/>
            </a:solidFill>
            <a:ln w="12700">
              <a:solidFill>
                <a:srgbClr val="000000"/>
              </a:solidFill>
              <a:round/>
              <a:headEnd/>
              <a:tailEnd/>
            </a:ln>
          </p:spPr>
          <p:txBody>
            <a:bodyPr wrap="none" anchor="ctr"/>
            <a:lstStyle/>
            <a:p>
              <a:endParaRPr lang="fr-FR" dirty="0"/>
            </a:p>
          </p:txBody>
        </p:sp>
        <p:sp>
          <p:nvSpPr>
            <p:cNvPr id="8847" name="Line 655"/>
            <p:cNvSpPr>
              <a:spLocks noChangeShapeType="1"/>
            </p:cNvSpPr>
            <p:nvPr/>
          </p:nvSpPr>
          <p:spPr bwMode="auto">
            <a:xfrm>
              <a:off x="4169" y="1528"/>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48" name="Line 656"/>
            <p:cNvSpPr>
              <a:spLocks noChangeShapeType="1"/>
            </p:cNvSpPr>
            <p:nvPr/>
          </p:nvSpPr>
          <p:spPr bwMode="auto">
            <a:xfrm flipH="1" flipV="1">
              <a:off x="4162" y="1521"/>
              <a:ext cx="7"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49" name="Line 657"/>
            <p:cNvSpPr>
              <a:spLocks noChangeShapeType="1"/>
            </p:cNvSpPr>
            <p:nvPr/>
          </p:nvSpPr>
          <p:spPr bwMode="auto">
            <a:xfrm>
              <a:off x="4197" y="1521"/>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50" name="Line 658"/>
            <p:cNvSpPr>
              <a:spLocks noChangeShapeType="1"/>
            </p:cNvSpPr>
            <p:nvPr/>
          </p:nvSpPr>
          <p:spPr bwMode="auto">
            <a:xfrm>
              <a:off x="4204" y="1508"/>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51" name="Line 659"/>
            <p:cNvSpPr>
              <a:spLocks noChangeShapeType="1"/>
            </p:cNvSpPr>
            <p:nvPr/>
          </p:nvSpPr>
          <p:spPr bwMode="auto">
            <a:xfrm>
              <a:off x="4197" y="151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52" name="AutoShape 660"/>
            <p:cNvSpPr>
              <a:spLocks/>
            </p:cNvSpPr>
            <p:nvPr/>
          </p:nvSpPr>
          <p:spPr bwMode="auto">
            <a:xfrm>
              <a:off x="4459" y="1462"/>
              <a:ext cx="22" cy="14"/>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15" y="16"/>
                  </a:moveTo>
                  <a:lnTo>
                    <a:pt x="0" y="16"/>
                  </a:lnTo>
                  <a:lnTo>
                    <a:pt x="0" y="31"/>
                  </a:lnTo>
                  <a:lnTo>
                    <a:pt x="45" y="31"/>
                  </a:lnTo>
                  <a:lnTo>
                    <a:pt x="45" y="16"/>
                  </a:lnTo>
                  <a:lnTo>
                    <a:pt x="45" y="0"/>
                  </a:lnTo>
                  <a:lnTo>
                    <a:pt x="15" y="16"/>
                  </a:lnTo>
                </a:path>
              </a:pathLst>
            </a:custGeom>
            <a:solidFill>
              <a:srgbClr val="FF0040"/>
            </a:solidFill>
            <a:ln w="12700" cap="rnd">
              <a:solidFill>
                <a:srgbClr val="000000"/>
              </a:solidFill>
              <a:round/>
              <a:headEnd/>
              <a:tailEnd/>
            </a:ln>
          </p:spPr>
          <p:txBody>
            <a:bodyPr/>
            <a:lstStyle/>
            <a:p>
              <a:endParaRPr lang="fr-FR" dirty="0"/>
            </a:p>
          </p:txBody>
        </p:sp>
        <p:sp>
          <p:nvSpPr>
            <p:cNvPr id="8853" name="AutoShape 661"/>
            <p:cNvSpPr>
              <a:spLocks/>
            </p:cNvSpPr>
            <p:nvPr/>
          </p:nvSpPr>
          <p:spPr bwMode="auto">
            <a:xfrm>
              <a:off x="4225" y="1369"/>
              <a:ext cx="104" cy="100"/>
            </a:xfrm>
            <a:custGeom>
              <a:avLst/>
              <a:gdLst>
                <a:gd name="T0" fmla="*/ 0 w 225"/>
                <a:gd name="T1" fmla="*/ 0 h 232"/>
                <a:gd name="T2" fmla="*/ 0 w 225"/>
                <a:gd name="T3" fmla="*/ 0 h 232"/>
                <a:gd name="T4" fmla="*/ 0 w 225"/>
                <a:gd name="T5" fmla="*/ 0 h 232"/>
                <a:gd name="T6" fmla="*/ 0 w 225"/>
                <a:gd name="T7" fmla="*/ 0 h 232"/>
                <a:gd name="T8" fmla="*/ 0 w 225"/>
                <a:gd name="T9" fmla="*/ 0 h 232"/>
                <a:gd name="T10" fmla="*/ 0 w 225"/>
                <a:gd name="T11" fmla="*/ 0 h 232"/>
                <a:gd name="T12" fmla="*/ 0 w 225"/>
                <a:gd name="T13" fmla="*/ 0 h 232"/>
                <a:gd name="T14" fmla="*/ 0 w 225"/>
                <a:gd name="T15" fmla="*/ 0 h 232"/>
                <a:gd name="T16" fmla="*/ 0 w 225"/>
                <a:gd name="T17" fmla="*/ 0 h 232"/>
                <a:gd name="T18" fmla="*/ 0 w 225"/>
                <a:gd name="T19" fmla="*/ 0 h 232"/>
                <a:gd name="T20" fmla="*/ 0 w 225"/>
                <a:gd name="T21" fmla="*/ 0 h 232"/>
                <a:gd name="T22" fmla="*/ 0 w 225"/>
                <a:gd name="T23" fmla="*/ 0 h 232"/>
                <a:gd name="T24" fmla="*/ 0 w 225"/>
                <a:gd name="T25" fmla="*/ 0 h 232"/>
                <a:gd name="T26" fmla="*/ 0 w 225"/>
                <a:gd name="T27" fmla="*/ 0 h 232"/>
                <a:gd name="T28" fmla="*/ 0 w 225"/>
                <a:gd name="T29" fmla="*/ 0 h 232"/>
                <a:gd name="T30" fmla="*/ 0 w 225"/>
                <a:gd name="T31" fmla="*/ 0 h 232"/>
                <a:gd name="T32" fmla="*/ 0 w 225"/>
                <a:gd name="T33" fmla="*/ 0 h 232"/>
                <a:gd name="T34" fmla="*/ 0 w 225"/>
                <a:gd name="T35" fmla="*/ 0 h 232"/>
                <a:gd name="T36" fmla="*/ 0 w 225"/>
                <a:gd name="T37" fmla="*/ 0 h 232"/>
                <a:gd name="T38" fmla="*/ 0 w 225"/>
                <a:gd name="T39" fmla="*/ 0 h 232"/>
                <a:gd name="T40" fmla="*/ 0 w 225"/>
                <a:gd name="T41" fmla="*/ 0 h 232"/>
                <a:gd name="T42" fmla="*/ 0 w 225"/>
                <a:gd name="T43" fmla="*/ 0 h 232"/>
                <a:gd name="T44" fmla="*/ 0 w 225"/>
                <a:gd name="T45" fmla="*/ 0 h 232"/>
                <a:gd name="T46" fmla="*/ 0 w 225"/>
                <a:gd name="T47" fmla="*/ 0 h 232"/>
                <a:gd name="T48" fmla="*/ 0 w 225"/>
                <a:gd name="T49" fmla="*/ 0 h 232"/>
                <a:gd name="T50" fmla="*/ 0 w 225"/>
                <a:gd name="T51" fmla="*/ 0 h 232"/>
                <a:gd name="T52" fmla="*/ 0 w 225"/>
                <a:gd name="T53" fmla="*/ 0 h 232"/>
                <a:gd name="T54" fmla="*/ 0 w 225"/>
                <a:gd name="T55" fmla="*/ 0 h 232"/>
                <a:gd name="T56" fmla="*/ 0 w 225"/>
                <a:gd name="T57" fmla="*/ 0 h 232"/>
                <a:gd name="T58" fmla="*/ 0 w 225"/>
                <a:gd name="T59" fmla="*/ 0 h 232"/>
                <a:gd name="T60" fmla="*/ 0 w 225"/>
                <a:gd name="T61" fmla="*/ 0 h 232"/>
                <a:gd name="T62" fmla="*/ 0 w 225"/>
                <a:gd name="T63" fmla="*/ 0 h 232"/>
                <a:gd name="T64" fmla="*/ 0 w 225"/>
                <a:gd name="T65" fmla="*/ 0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232"/>
                <a:gd name="T101" fmla="*/ 225 w 225"/>
                <a:gd name="T102" fmla="*/ 232 h 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12700" cap="rnd">
              <a:solidFill>
                <a:srgbClr val="000000"/>
              </a:solidFill>
              <a:round/>
              <a:headEnd/>
              <a:tailEnd/>
            </a:ln>
          </p:spPr>
          <p:txBody>
            <a:bodyPr/>
            <a:lstStyle/>
            <a:p>
              <a:endParaRPr lang="fr-FR" dirty="0"/>
            </a:p>
          </p:txBody>
        </p:sp>
        <p:sp>
          <p:nvSpPr>
            <p:cNvPr id="8854" name="AutoShape 662"/>
            <p:cNvSpPr>
              <a:spLocks/>
            </p:cNvSpPr>
            <p:nvPr/>
          </p:nvSpPr>
          <p:spPr bwMode="auto">
            <a:xfrm>
              <a:off x="4239" y="1375"/>
              <a:ext cx="110" cy="141"/>
            </a:xfrm>
            <a:custGeom>
              <a:avLst/>
              <a:gdLst>
                <a:gd name="T0" fmla="*/ 0 w 239"/>
                <a:gd name="T1" fmla="*/ 0 h 323"/>
                <a:gd name="T2" fmla="*/ 0 w 239"/>
                <a:gd name="T3" fmla="*/ 0 h 323"/>
                <a:gd name="T4" fmla="*/ 0 w 239"/>
                <a:gd name="T5" fmla="*/ 0 h 323"/>
                <a:gd name="T6" fmla="*/ 0 w 239"/>
                <a:gd name="T7" fmla="*/ 0 h 323"/>
                <a:gd name="T8" fmla="*/ 0 w 239"/>
                <a:gd name="T9" fmla="*/ 0 h 323"/>
                <a:gd name="T10" fmla="*/ 0 w 239"/>
                <a:gd name="T11" fmla="*/ 0 h 323"/>
                <a:gd name="T12" fmla="*/ 0 w 239"/>
                <a:gd name="T13" fmla="*/ 0 h 323"/>
                <a:gd name="T14" fmla="*/ 0 w 239"/>
                <a:gd name="T15" fmla="*/ 0 h 323"/>
                <a:gd name="T16" fmla="*/ 0 w 239"/>
                <a:gd name="T17" fmla="*/ 0 h 323"/>
                <a:gd name="T18" fmla="*/ 0 w 239"/>
                <a:gd name="T19" fmla="*/ 0 h 323"/>
                <a:gd name="T20" fmla="*/ 0 w 239"/>
                <a:gd name="T21" fmla="*/ 0 h 323"/>
                <a:gd name="T22" fmla="*/ 0 w 239"/>
                <a:gd name="T23" fmla="*/ 0 h 323"/>
                <a:gd name="T24" fmla="*/ 0 w 239"/>
                <a:gd name="T25" fmla="*/ 0 h 323"/>
                <a:gd name="T26" fmla="*/ 0 w 239"/>
                <a:gd name="T27" fmla="*/ 0 h 323"/>
                <a:gd name="T28" fmla="*/ 0 w 239"/>
                <a:gd name="T29" fmla="*/ 0 h 323"/>
                <a:gd name="T30" fmla="*/ 0 w 239"/>
                <a:gd name="T31" fmla="*/ 0 h 323"/>
                <a:gd name="T32" fmla="*/ 0 w 239"/>
                <a:gd name="T33" fmla="*/ 0 h 323"/>
                <a:gd name="T34" fmla="*/ 0 w 239"/>
                <a:gd name="T35" fmla="*/ 0 h 323"/>
                <a:gd name="T36" fmla="*/ 0 w 239"/>
                <a:gd name="T37" fmla="*/ 0 h 323"/>
                <a:gd name="T38" fmla="*/ 0 w 239"/>
                <a:gd name="T39" fmla="*/ 0 h 323"/>
                <a:gd name="T40" fmla="*/ 0 w 239"/>
                <a:gd name="T41" fmla="*/ 0 h 323"/>
                <a:gd name="T42" fmla="*/ 0 w 239"/>
                <a:gd name="T43" fmla="*/ 0 h 323"/>
                <a:gd name="T44" fmla="*/ 0 w 239"/>
                <a:gd name="T45" fmla="*/ 0 h 323"/>
                <a:gd name="T46" fmla="*/ 0 w 239"/>
                <a:gd name="T47" fmla="*/ 0 h 323"/>
                <a:gd name="T48" fmla="*/ 0 w 239"/>
                <a:gd name="T49" fmla="*/ 0 h 323"/>
                <a:gd name="T50" fmla="*/ 0 w 239"/>
                <a:gd name="T51" fmla="*/ 0 h 323"/>
                <a:gd name="T52" fmla="*/ 0 w 239"/>
                <a:gd name="T53" fmla="*/ 0 h 323"/>
                <a:gd name="T54" fmla="*/ 0 w 239"/>
                <a:gd name="T55" fmla="*/ 0 h 323"/>
                <a:gd name="T56" fmla="*/ 0 w 239"/>
                <a:gd name="T57" fmla="*/ 0 h 323"/>
                <a:gd name="T58" fmla="*/ 0 w 239"/>
                <a:gd name="T59" fmla="*/ 0 h 323"/>
                <a:gd name="T60" fmla="*/ 0 w 239"/>
                <a:gd name="T61" fmla="*/ 0 h 323"/>
                <a:gd name="T62" fmla="*/ 0 w 239"/>
                <a:gd name="T63" fmla="*/ 0 h 323"/>
                <a:gd name="T64" fmla="*/ 0 w 239"/>
                <a:gd name="T65" fmla="*/ 0 h 323"/>
                <a:gd name="T66" fmla="*/ 0 w 239"/>
                <a:gd name="T67" fmla="*/ 0 h 323"/>
                <a:gd name="T68" fmla="*/ 0 w 239"/>
                <a:gd name="T69" fmla="*/ 0 h 323"/>
                <a:gd name="T70" fmla="*/ 0 w 239"/>
                <a:gd name="T71" fmla="*/ 0 h 323"/>
                <a:gd name="T72" fmla="*/ 0 w 239"/>
                <a:gd name="T73" fmla="*/ 0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9"/>
                <a:gd name="T112" fmla="*/ 0 h 323"/>
                <a:gd name="T113" fmla="*/ 239 w 239"/>
                <a:gd name="T114" fmla="*/ 323 h 3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12700" cap="rnd">
              <a:solidFill>
                <a:srgbClr val="000000"/>
              </a:solidFill>
              <a:round/>
              <a:headEnd/>
              <a:tailEnd/>
            </a:ln>
          </p:spPr>
          <p:txBody>
            <a:bodyPr/>
            <a:lstStyle/>
            <a:p>
              <a:endParaRPr lang="fr-FR" dirty="0"/>
            </a:p>
          </p:txBody>
        </p:sp>
        <p:sp>
          <p:nvSpPr>
            <p:cNvPr id="8855" name="Line 663"/>
            <p:cNvSpPr>
              <a:spLocks noChangeShapeType="1"/>
            </p:cNvSpPr>
            <p:nvPr/>
          </p:nvSpPr>
          <p:spPr bwMode="auto">
            <a:xfrm>
              <a:off x="4328" y="1422"/>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56" name="AutoShape 664"/>
            <p:cNvSpPr>
              <a:spLocks/>
            </p:cNvSpPr>
            <p:nvPr/>
          </p:nvSpPr>
          <p:spPr bwMode="auto">
            <a:xfrm>
              <a:off x="4454" y="1481"/>
              <a:ext cx="47" cy="49"/>
            </a:xfrm>
            <a:custGeom>
              <a:avLst/>
              <a:gdLst>
                <a:gd name="T0" fmla="*/ 0 w 106"/>
                <a:gd name="T1" fmla="*/ 0 h 109"/>
                <a:gd name="T2" fmla="*/ 0 w 106"/>
                <a:gd name="T3" fmla="*/ 0 h 109"/>
                <a:gd name="T4" fmla="*/ 0 w 106"/>
                <a:gd name="T5" fmla="*/ 0 h 109"/>
                <a:gd name="T6" fmla="*/ 0 w 106"/>
                <a:gd name="T7" fmla="*/ 0 h 109"/>
                <a:gd name="T8" fmla="*/ 0 w 106"/>
                <a:gd name="T9" fmla="*/ 0 h 109"/>
                <a:gd name="T10" fmla="*/ 0 w 106"/>
                <a:gd name="T11" fmla="*/ 0 h 109"/>
                <a:gd name="T12" fmla="*/ 0 w 106"/>
                <a:gd name="T13" fmla="*/ 0 h 109"/>
                <a:gd name="T14" fmla="*/ 0 w 106"/>
                <a:gd name="T15" fmla="*/ 0 h 109"/>
                <a:gd name="T16" fmla="*/ 0 w 106"/>
                <a:gd name="T17" fmla="*/ 0 h 109"/>
                <a:gd name="T18" fmla="*/ 0 w 106"/>
                <a:gd name="T19" fmla="*/ 0 h 109"/>
                <a:gd name="T20" fmla="*/ 0 w 106"/>
                <a:gd name="T21" fmla="*/ 0 h 109"/>
                <a:gd name="T22" fmla="*/ 0 w 106"/>
                <a:gd name="T23" fmla="*/ 0 h 109"/>
                <a:gd name="T24" fmla="*/ 0 w 106"/>
                <a:gd name="T25" fmla="*/ 0 h 109"/>
                <a:gd name="T26" fmla="*/ 0 w 106"/>
                <a:gd name="T27" fmla="*/ 0 h 109"/>
                <a:gd name="T28" fmla="*/ 0 w 106"/>
                <a:gd name="T29" fmla="*/ 0 h 109"/>
                <a:gd name="T30" fmla="*/ 0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09"/>
                <a:gd name="T53" fmla="*/ 106 w 106"/>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857" name="AutoShape 665"/>
            <p:cNvSpPr>
              <a:spLocks/>
            </p:cNvSpPr>
            <p:nvPr/>
          </p:nvSpPr>
          <p:spPr bwMode="auto">
            <a:xfrm>
              <a:off x="4391" y="1449"/>
              <a:ext cx="63" cy="33"/>
            </a:xfrm>
            <a:custGeom>
              <a:avLst/>
              <a:gdLst>
                <a:gd name="T0" fmla="*/ 0 w 135"/>
                <a:gd name="T1" fmla="*/ 0 h 77"/>
                <a:gd name="T2" fmla="*/ 0 w 135"/>
                <a:gd name="T3" fmla="*/ 0 h 77"/>
                <a:gd name="T4" fmla="*/ 0 w 135"/>
                <a:gd name="T5" fmla="*/ 0 h 77"/>
                <a:gd name="T6" fmla="*/ 0 w 135"/>
                <a:gd name="T7" fmla="*/ 0 h 77"/>
                <a:gd name="T8" fmla="*/ 0 w 135"/>
                <a:gd name="T9" fmla="*/ 0 h 77"/>
                <a:gd name="T10" fmla="*/ 0 w 135"/>
                <a:gd name="T11" fmla="*/ 0 h 77"/>
                <a:gd name="T12" fmla="*/ 0 w 135"/>
                <a:gd name="T13" fmla="*/ 0 h 77"/>
                <a:gd name="T14" fmla="*/ 0 w 135"/>
                <a:gd name="T15" fmla="*/ 0 h 77"/>
                <a:gd name="T16" fmla="*/ 0 w 135"/>
                <a:gd name="T17" fmla="*/ 0 h 77"/>
                <a:gd name="T18" fmla="*/ 0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77"/>
                <a:gd name="T32" fmla="*/ 135 w 135"/>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FF0040"/>
            </a:solidFill>
            <a:ln w="12700" cap="rnd">
              <a:solidFill>
                <a:srgbClr val="000000"/>
              </a:solidFill>
              <a:round/>
              <a:headEnd/>
              <a:tailEnd/>
            </a:ln>
          </p:spPr>
          <p:txBody>
            <a:bodyPr/>
            <a:lstStyle/>
            <a:p>
              <a:endParaRPr lang="fr-FR" dirty="0"/>
            </a:p>
          </p:txBody>
        </p:sp>
        <p:sp>
          <p:nvSpPr>
            <p:cNvPr id="8858" name="Line 666"/>
            <p:cNvSpPr>
              <a:spLocks noChangeShapeType="1"/>
            </p:cNvSpPr>
            <p:nvPr/>
          </p:nvSpPr>
          <p:spPr bwMode="auto">
            <a:xfrm>
              <a:off x="4328" y="1408"/>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59" name="AutoShape 667"/>
            <p:cNvSpPr>
              <a:spLocks/>
            </p:cNvSpPr>
            <p:nvPr/>
          </p:nvSpPr>
          <p:spPr bwMode="auto">
            <a:xfrm>
              <a:off x="3894" y="862"/>
              <a:ext cx="1080" cy="533"/>
            </a:xfrm>
            <a:custGeom>
              <a:avLst/>
              <a:gdLst>
                <a:gd name="T0" fmla="*/ 0 w 2327"/>
                <a:gd name="T1" fmla="*/ 0 h 1231"/>
                <a:gd name="T2" fmla="*/ 0 w 2327"/>
                <a:gd name="T3" fmla="*/ 0 h 1231"/>
                <a:gd name="T4" fmla="*/ 0 w 2327"/>
                <a:gd name="T5" fmla="*/ 0 h 1231"/>
                <a:gd name="T6" fmla="*/ 0 w 2327"/>
                <a:gd name="T7" fmla="*/ 0 h 1231"/>
                <a:gd name="T8" fmla="*/ 0 w 2327"/>
                <a:gd name="T9" fmla="*/ 0 h 1231"/>
                <a:gd name="T10" fmla="*/ 0 w 2327"/>
                <a:gd name="T11" fmla="*/ 0 h 1231"/>
                <a:gd name="T12" fmla="*/ 0 w 2327"/>
                <a:gd name="T13" fmla="*/ 0 h 1231"/>
                <a:gd name="T14" fmla="*/ 0 w 2327"/>
                <a:gd name="T15" fmla="*/ 0 h 1231"/>
                <a:gd name="T16" fmla="*/ 0 w 2327"/>
                <a:gd name="T17" fmla="*/ 0 h 1231"/>
                <a:gd name="T18" fmla="*/ 0 w 2327"/>
                <a:gd name="T19" fmla="*/ 0 h 1231"/>
                <a:gd name="T20" fmla="*/ 0 w 2327"/>
                <a:gd name="T21" fmla="*/ 0 h 1231"/>
                <a:gd name="T22" fmla="*/ 0 w 2327"/>
                <a:gd name="T23" fmla="*/ 0 h 1231"/>
                <a:gd name="T24" fmla="*/ 0 w 2327"/>
                <a:gd name="T25" fmla="*/ 0 h 1231"/>
                <a:gd name="T26" fmla="*/ 0 w 2327"/>
                <a:gd name="T27" fmla="*/ 0 h 1231"/>
                <a:gd name="T28" fmla="*/ 0 w 2327"/>
                <a:gd name="T29" fmla="*/ 0 h 1231"/>
                <a:gd name="T30" fmla="*/ 0 w 2327"/>
                <a:gd name="T31" fmla="*/ 0 h 1231"/>
                <a:gd name="T32" fmla="*/ 0 w 2327"/>
                <a:gd name="T33" fmla="*/ 0 h 1231"/>
                <a:gd name="T34" fmla="*/ 0 w 2327"/>
                <a:gd name="T35" fmla="*/ 0 h 1231"/>
                <a:gd name="T36" fmla="*/ 0 w 2327"/>
                <a:gd name="T37" fmla="*/ 0 h 1231"/>
                <a:gd name="T38" fmla="*/ 0 w 2327"/>
                <a:gd name="T39" fmla="*/ 0 h 1231"/>
                <a:gd name="T40" fmla="*/ 0 w 2327"/>
                <a:gd name="T41" fmla="*/ 0 h 1231"/>
                <a:gd name="T42" fmla="*/ 0 w 2327"/>
                <a:gd name="T43" fmla="*/ 0 h 1231"/>
                <a:gd name="T44" fmla="*/ 0 w 2327"/>
                <a:gd name="T45" fmla="*/ 0 h 1231"/>
                <a:gd name="T46" fmla="*/ 0 w 2327"/>
                <a:gd name="T47" fmla="*/ 0 h 1231"/>
                <a:gd name="T48" fmla="*/ 0 w 2327"/>
                <a:gd name="T49" fmla="*/ 0 h 1231"/>
                <a:gd name="T50" fmla="*/ 0 w 2327"/>
                <a:gd name="T51" fmla="*/ 0 h 1231"/>
                <a:gd name="T52" fmla="*/ 0 w 2327"/>
                <a:gd name="T53" fmla="*/ 0 h 1231"/>
                <a:gd name="T54" fmla="*/ 0 w 2327"/>
                <a:gd name="T55" fmla="*/ 0 h 1231"/>
                <a:gd name="T56" fmla="*/ 0 w 2327"/>
                <a:gd name="T57" fmla="*/ 0 h 1231"/>
                <a:gd name="T58" fmla="*/ 0 w 2327"/>
                <a:gd name="T59" fmla="*/ 0 h 1231"/>
                <a:gd name="T60" fmla="*/ 0 w 2327"/>
                <a:gd name="T61" fmla="*/ 0 h 1231"/>
                <a:gd name="T62" fmla="*/ 0 w 2327"/>
                <a:gd name="T63" fmla="*/ 0 h 1231"/>
                <a:gd name="T64" fmla="*/ 0 w 2327"/>
                <a:gd name="T65" fmla="*/ 0 h 1231"/>
                <a:gd name="T66" fmla="*/ 0 w 2327"/>
                <a:gd name="T67" fmla="*/ 0 h 1231"/>
                <a:gd name="T68" fmla="*/ 0 w 2327"/>
                <a:gd name="T69" fmla="*/ 0 h 1231"/>
                <a:gd name="T70" fmla="*/ 0 w 2327"/>
                <a:gd name="T71" fmla="*/ 0 h 1231"/>
                <a:gd name="T72" fmla="*/ 0 w 2327"/>
                <a:gd name="T73" fmla="*/ 0 h 1231"/>
                <a:gd name="T74" fmla="*/ 0 w 2327"/>
                <a:gd name="T75" fmla="*/ 0 h 1231"/>
                <a:gd name="T76" fmla="*/ 0 w 2327"/>
                <a:gd name="T77" fmla="*/ 0 h 1231"/>
                <a:gd name="T78" fmla="*/ 0 w 2327"/>
                <a:gd name="T79" fmla="*/ 0 h 1231"/>
                <a:gd name="T80" fmla="*/ 0 w 2327"/>
                <a:gd name="T81" fmla="*/ 0 h 1231"/>
                <a:gd name="T82" fmla="*/ 0 w 2327"/>
                <a:gd name="T83" fmla="*/ 0 h 1231"/>
                <a:gd name="T84" fmla="*/ 0 w 2327"/>
                <a:gd name="T85" fmla="*/ 0 h 1231"/>
                <a:gd name="T86" fmla="*/ 0 w 2327"/>
                <a:gd name="T87" fmla="*/ 0 h 1231"/>
                <a:gd name="T88" fmla="*/ 0 w 2327"/>
                <a:gd name="T89" fmla="*/ 0 h 1231"/>
                <a:gd name="T90" fmla="*/ 0 w 2327"/>
                <a:gd name="T91" fmla="*/ 0 h 1231"/>
                <a:gd name="T92" fmla="*/ 0 w 2327"/>
                <a:gd name="T93" fmla="*/ 0 h 1231"/>
                <a:gd name="T94" fmla="*/ 0 w 2327"/>
                <a:gd name="T95" fmla="*/ 0 h 1231"/>
                <a:gd name="T96" fmla="*/ 0 w 2327"/>
                <a:gd name="T97" fmla="*/ 0 h 1231"/>
                <a:gd name="T98" fmla="*/ 0 w 2327"/>
                <a:gd name="T99" fmla="*/ 0 h 1231"/>
                <a:gd name="T100" fmla="*/ 0 w 2327"/>
                <a:gd name="T101" fmla="*/ 0 h 1231"/>
                <a:gd name="T102" fmla="*/ 0 w 2327"/>
                <a:gd name="T103" fmla="*/ 0 h 1231"/>
                <a:gd name="T104" fmla="*/ 0 w 2327"/>
                <a:gd name="T105" fmla="*/ 0 h 1231"/>
                <a:gd name="T106" fmla="*/ 0 w 2327"/>
                <a:gd name="T107" fmla="*/ 0 h 1231"/>
                <a:gd name="T108" fmla="*/ 0 w 2327"/>
                <a:gd name="T109" fmla="*/ 0 h 1231"/>
                <a:gd name="T110" fmla="*/ 0 w 2327"/>
                <a:gd name="T111" fmla="*/ 0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27"/>
                <a:gd name="T169" fmla="*/ 0 h 1231"/>
                <a:gd name="T170" fmla="*/ 2327 w 2327"/>
                <a:gd name="T171" fmla="*/ 1231 h 12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FF0040"/>
            </a:solidFill>
            <a:ln w="9525" cap="rnd">
              <a:solidFill>
                <a:srgbClr val="000000"/>
              </a:solidFill>
              <a:round/>
              <a:headEnd/>
              <a:tailEnd/>
            </a:ln>
          </p:spPr>
          <p:txBody>
            <a:bodyPr/>
            <a:lstStyle/>
            <a:p>
              <a:endParaRPr lang="fr-FR" dirty="0"/>
            </a:p>
          </p:txBody>
        </p:sp>
        <p:sp>
          <p:nvSpPr>
            <p:cNvPr id="8860" name="AutoShape 668"/>
            <p:cNvSpPr>
              <a:spLocks/>
            </p:cNvSpPr>
            <p:nvPr/>
          </p:nvSpPr>
          <p:spPr bwMode="auto">
            <a:xfrm>
              <a:off x="3892" y="862"/>
              <a:ext cx="1087" cy="540"/>
            </a:xfrm>
            <a:custGeom>
              <a:avLst/>
              <a:gdLst>
                <a:gd name="T0" fmla="*/ 0 w 2342"/>
                <a:gd name="T1" fmla="*/ 0 h 1246"/>
                <a:gd name="T2" fmla="*/ 0 w 2342"/>
                <a:gd name="T3" fmla="*/ 0 h 1246"/>
                <a:gd name="T4" fmla="*/ 0 w 2342"/>
                <a:gd name="T5" fmla="*/ 0 h 1246"/>
                <a:gd name="T6" fmla="*/ 0 w 2342"/>
                <a:gd name="T7" fmla="*/ 0 h 1246"/>
                <a:gd name="T8" fmla="*/ 0 w 2342"/>
                <a:gd name="T9" fmla="*/ 0 h 1246"/>
                <a:gd name="T10" fmla="*/ 0 w 2342"/>
                <a:gd name="T11" fmla="*/ 0 h 1246"/>
                <a:gd name="T12" fmla="*/ 0 w 2342"/>
                <a:gd name="T13" fmla="*/ 0 h 1246"/>
                <a:gd name="T14" fmla="*/ 0 w 2342"/>
                <a:gd name="T15" fmla="*/ 0 h 1246"/>
                <a:gd name="T16" fmla="*/ 0 w 2342"/>
                <a:gd name="T17" fmla="*/ 0 h 1246"/>
                <a:gd name="T18" fmla="*/ 0 w 2342"/>
                <a:gd name="T19" fmla="*/ 0 h 1246"/>
                <a:gd name="T20" fmla="*/ 0 w 2342"/>
                <a:gd name="T21" fmla="*/ 0 h 1246"/>
                <a:gd name="T22" fmla="*/ 0 w 2342"/>
                <a:gd name="T23" fmla="*/ 0 h 1246"/>
                <a:gd name="T24" fmla="*/ 0 w 2342"/>
                <a:gd name="T25" fmla="*/ 0 h 1246"/>
                <a:gd name="T26" fmla="*/ 0 w 2342"/>
                <a:gd name="T27" fmla="*/ 0 h 1246"/>
                <a:gd name="T28" fmla="*/ 0 w 2342"/>
                <a:gd name="T29" fmla="*/ 0 h 1246"/>
                <a:gd name="T30" fmla="*/ 0 w 2342"/>
                <a:gd name="T31" fmla="*/ 0 h 1246"/>
                <a:gd name="T32" fmla="*/ 0 w 2342"/>
                <a:gd name="T33" fmla="*/ 0 h 1246"/>
                <a:gd name="T34" fmla="*/ 0 w 2342"/>
                <a:gd name="T35" fmla="*/ 0 h 1246"/>
                <a:gd name="T36" fmla="*/ 0 w 2342"/>
                <a:gd name="T37" fmla="*/ 0 h 1246"/>
                <a:gd name="T38" fmla="*/ 0 w 2342"/>
                <a:gd name="T39" fmla="*/ 0 h 1246"/>
                <a:gd name="T40" fmla="*/ 0 w 2342"/>
                <a:gd name="T41" fmla="*/ 0 h 1246"/>
                <a:gd name="T42" fmla="*/ 0 w 2342"/>
                <a:gd name="T43" fmla="*/ 0 h 1246"/>
                <a:gd name="T44" fmla="*/ 0 w 2342"/>
                <a:gd name="T45" fmla="*/ 0 h 1246"/>
                <a:gd name="T46" fmla="*/ 0 w 2342"/>
                <a:gd name="T47" fmla="*/ 0 h 1246"/>
                <a:gd name="T48" fmla="*/ 0 w 2342"/>
                <a:gd name="T49" fmla="*/ 0 h 1246"/>
                <a:gd name="T50" fmla="*/ 0 w 2342"/>
                <a:gd name="T51" fmla="*/ 0 h 1246"/>
                <a:gd name="T52" fmla="*/ 0 w 2342"/>
                <a:gd name="T53" fmla="*/ 0 h 1246"/>
                <a:gd name="T54" fmla="*/ 0 w 2342"/>
                <a:gd name="T55" fmla="*/ 0 h 1246"/>
                <a:gd name="T56" fmla="*/ 0 w 2342"/>
                <a:gd name="T57" fmla="*/ 0 h 1246"/>
                <a:gd name="T58" fmla="*/ 0 w 2342"/>
                <a:gd name="T59" fmla="*/ 0 h 1246"/>
                <a:gd name="T60" fmla="*/ 0 w 2342"/>
                <a:gd name="T61" fmla="*/ 0 h 1246"/>
                <a:gd name="T62" fmla="*/ 0 w 2342"/>
                <a:gd name="T63" fmla="*/ 0 h 1246"/>
                <a:gd name="T64" fmla="*/ 0 w 2342"/>
                <a:gd name="T65" fmla="*/ 0 h 1246"/>
                <a:gd name="T66" fmla="*/ 0 w 2342"/>
                <a:gd name="T67" fmla="*/ 0 h 1246"/>
                <a:gd name="T68" fmla="*/ 0 w 2342"/>
                <a:gd name="T69" fmla="*/ 0 h 1246"/>
                <a:gd name="T70" fmla="*/ 0 w 2342"/>
                <a:gd name="T71" fmla="*/ 0 h 1246"/>
                <a:gd name="T72" fmla="*/ 0 w 2342"/>
                <a:gd name="T73" fmla="*/ 0 h 1246"/>
                <a:gd name="T74" fmla="*/ 0 w 2342"/>
                <a:gd name="T75" fmla="*/ 0 h 1246"/>
                <a:gd name="T76" fmla="*/ 0 w 2342"/>
                <a:gd name="T77" fmla="*/ 0 h 1246"/>
                <a:gd name="T78" fmla="*/ 0 w 2342"/>
                <a:gd name="T79" fmla="*/ 0 h 1246"/>
                <a:gd name="T80" fmla="*/ 0 w 2342"/>
                <a:gd name="T81" fmla="*/ 0 h 1246"/>
                <a:gd name="T82" fmla="*/ 0 w 2342"/>
                <a:gd name="T83" fmla="*/ 0 h 1246"/>
                <a:gd name="T84" fmla="*/ 0 w 2342"/>
                <a:gd name="T85" fmla="*/ 0 h 1246"/>
                <a:gd name="T86" fmla="*/ 0 w 2342"/>
                <a:gd name="T87" fmla="*/ 0 h 1246"/>
                <a:gd name="T88" fmla="*/ 0 w 2342"/>
                <a:gd name="T89" fmla="*/ 0 h 1246"/>
                <a:gd name="T90" fmla="*/ 0 w 2342"/>
                <a:gd name="T91" fmla="*/ 0 h 1246"/>
                <a:gd name="T92" fmla="*/ 0 w 2342"/>
                <a:gd name="T93" fmla="*/ 0 h 1246"/>
                <a:gd name="T94" fmla="*/ 0 w 2342"/>
                <a:gd name="T95" fmla="*/ 0 h 1246"/>
                <a:gd name="T96" fmla="*/ 0 w 2342"/>
                <a:gd name="T97" fmla="*/ 0 h 1246"/>
                <a:gd name="T98" fmla="*/ 0 w 2342"/>
                <a:gd name="T99" fmla="*/ 0 h 1246"/>
                <a:gd name="T100" fmla="*/ 0 w 2342"/>
                <a:gd name="T101" fmla="*/ 0 h 1246"/>
                <a:gd name="T102" fmla="*/ 0 w 2342"/>
                <a:gd name="T103" fmla="*/ 0 h 1246"/>
                <a:gd name="T104" fmla="*/ 0 w 2342"/>
                <a:gd name="T105" fmla="*/ 0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2"/>
                <a:gd name="T160" fmla="*/ 0 h 1246"/>
                <a:gd name="T161" fmla="*/ 2342 w 2342"/>
                <a:gd name="T162" fmla="*/ 1246 h 1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8861" name="AutoShape 669"/>
            <p:cNvSpPr>
              <a:spLocks/>
            </p:cNvSpPr>
            <p:nvPr/>
          </p:nvSpPr>
          <p:spPr bwMode="auto">
            <a:xfrm>
              <a:off x="4294" y="1268"/>
              <a:ext cx="41" cy="22"/>
            </a:xfrm>
            <a:custGeom>
              <a:avLst/>
              <a:gdLst>
                <a:gd name="T0" fmla="*/ 0 w 90"/>
                <a:gd name="T1" fmla="*/ 0 h 47"/>
                <a:gd name="T2" fmla="*/ 0 w 90"/>
                <a:gd name="T3" fmla="*/ 0 h 47"/>
                <a:gd name="T4" fmla="*/ 0 w 90"/>
                <a:gd name="T5" fmla="*/ 0 h 47"/>
                <a:gd name="T6" fmla="*/ 0 w 90"/>
                <a:gd name="T7" fmla="*/ 0 h 47"/>
                <a:gd name="T8" fmla="*/ 0 w 90"/>
                <a:gd name="T9" fmla="*/ 0 h 47"/>
                <a:gd name="T10" fmla="*/ 0 w 90"/>
                <a:gd name="T11" fmla="*/ 0 h 47"/>
                <a:gd name="T12" fmla="*/ 0 w 90"/>
                <a:gd name="T13" fmla="*/ 0 h 47"/>
                <a:gd name="T14" fmla="*/ 0 60000 65536"/>
                <a:gd name="T15" fmla="*/ 0 60000 65536"/>
                <a:gd name="T16" fmla="*/ 0 60000 65536"/>
                <a:gd name="T17" fmla="*/ 0 60000 65536"/>
                <a:gd name="T18" fmla="*/ 0 60000 65536"/>
                <a:gd name="T19" fmla="*/ 0 60000 65536"/>
                <a:gd name="T20" fmla="*/ 0 60000 65536"/>
                <a:gd name="T21" fmla="*/ 0 w 90"/>
                <a:gd name="T22" fmla="*/ 0 h 47"/>
                <a:gd name="T23" fmla="*/ 90 w 90"/>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47">
                  <a:moveTo>
                    <a:pt x="30" y="46"/>
                  </a:moveTo>
                  <a:lnTo>
                    <a:pt x="0" y="46"/>
                  </a:lnTo>
                  <a:lnTo>
                    <a:pt x="0" y="0"/>
                  </a:lnTo>
                  <a:lnTo>
                    <a:pt x="89" y="0"/>
                  </a:lnTo>
                  <a:lnTo>
                    <a:pt x="89" y="15"/>
                  </a:lnTo>
                  <a:lnTo>
                    <a:pt x="45" y="15"/>
                  </a:lnTo>
                  <a:lnTo>
                    <a:pt x="30" y="4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8862" name="AutoShape 670"/>
            <p:cNvSpPr>
              <a:spLocks/>
            </p:cNvSpPr>
            <p:nvPr/>
          </p:nvSpPr>
          <p:spPr bwMode="auto">
            <a:xfrm>
              <a:off x="4189" y="1295"/>
              <a:ext cx="15" cy="27"/>
            </a:xfrm>
            <a:custGeom>
              <a:avLst/>
              <a:gdLst>
                <a:gd name="T0" fmla="*/ 0 w 31"/>
                <a:gd name="T1" fmla="*/ 0 h 62"/>
                <a:gd name="T2" fmla="*/ 0 w 31"/>
                <a:gd name="T3" fmla="*/ 0 h 62"/>
                <a:gd name="T4" fmla="*/ 0 w 31"/>
                <a:gd name="T5" fmla="*/ 0 h 62"/>
                <a:gd name="T6" fmla="*/ 0 w 31"/>
                <a:gd name="T7" fmla="*/ 0 h 62"/>
                <a:gd name="T8" fmla="*/ 0 w 31"/>
                <a:gd name="T9" fmla="*/ 0 h 62"/>
                <a:gd name="T10" fmla="*/ 0 w 31"/>
                <a:gd name="T11" fmla="*/ 0 h 62"/>
                <a:gd name="T12" fmla="*/ 0 w 31"/>
                <a:gd name="T13" fmla="*/ 0 h 62"/>
                <a:gd name="T14" fmla="*/ 0 w 31"/>
                <a:gd name="T15" fmla="*/ 0 h 62"/>
                <a:gd name="T16" fmla="*/ 0 w 31"/>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62"/>
                <a:gd name="T29" fmla="*/ 31 w 3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62">
                  <a:moveTo>
                    <a:pt x="30" y="31"/>
                  </a:moveTo>
                  <a:lnTo>
                    <a:pt x="30" y="15"/>
                  </a:lnTo>
                  <a:lnTo>
                    <a:pt x="15" y="0"/>
                  </a:lnTo>
                  <a:lnTo>
                    <a:pt x="0" y="15"/>
                  </a:lnTo>
                  <a:lnTo>
                    <a:pt x="0" y="31"/>
                  </a:lnTo>
                  <a:lnTo>
                    <a:pt x="15" y="61"/>
                  </a:lnTo>
                  <a:lnTo>
                    <a:pt x="30" y="61"/>
                  </a:lnTo>
                  <a:lnTo>
                    <a:pt x="30" y="46"/>
                  </a:lnTo>
                  <a:lnTo>
                    <a:pt x="30" y="3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8863" name="AutoShape 671"/>
            <p:cNvSpPr>
              <a:spLocks/>
            </p:cNvSpPr>
            <p:nvPr/>
          </p:nvSpPr>
          <p:spPr bwMode="auto">
            <a:xfrm>
              <a:off x="4072" y="916"/>
              <a:ext cx="64" cy="68"/>
            </a:xfrm>
            <a:custGeom>
              <a:avLst/>
              <a:gdLst>
                <a:gd name="T0" fmla="*/ 0 w 134"/>
                <a:gd name="T1" fmla="*/ 0 h 156"/>
                <a:gd name="T2" fmla="*/ 0 w 134"/>
                <a:gd name="T3" fmla="*/ 0 h 156"/>
                <a:gd name="T4" fmla="*/ 0 w 134"/>
                <a:gd name="T5" fmla="*/ 0 h 156"/>
                <a:gd name="T6" fmla="*/ 0 w 134"/>
                <a:gd name="T7" fmla="*/ 0 h 156"/>
                <a:gd name="T8" fmla="*/ 0 w 134"/>
                <a:gd name="T9" fmla="*/ 0 h 156"/>
                <a:gd name="T10" fmla="*/ 0 w 134"/>
                <a:gd name="T11" fmla="*/ 0 h 156"/>
                <a:gd name="T12" fmla="*/ 0 w 134"/>
                <a:gd name="T13" fmla="*/ 0 h 156"/>
                <a:gd name="T14" fmla="*/ 0 w 134"/>
                <a:gd name="T15" fmla="*/ 0 h 156"/>
                <a:gd name="T16" fmla="*/ 0 w 134"/>
                <a:gd name="T17" fmla="*/ 0 h 156"/>
                <a:gd name="T18" fmla="*/ 0 w 134"/>
                <a:gd name="T19" fmla="*/ 0 h 156"/>
                <a:gd name="T20" fmla="*/ 0 w 134"/>
                <a:gd name="T21" fmla="*/ 0 h 156"/>
                <a:gd name="T22" fmla="*/ 0 w 134"/>
                <a:gd name="T23" fmla="*/ 0 h 156"/>
                <a:gd name="T24" fmla="*/ 0 w 134"/>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56"/>
                <a:gd name="T41" fmla="*/ 134 w 13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FF0040"/>
            </a:solidFill>
            <a:ln w="12700" cap="rnd">
              <a:solidFill>
                <a:srgbClr val="000000"/>
              </a:solidFill>
              <a:round/>
              <a:headEnd/>
              <a:tailEnd/>
            </a:ln>
          </p:spPr>
          <p:txBody>
            <a:bodyPr/>
            <a:lstStyle/>
            <a:p>
              <a:endParaRPr lang="fr-FR" dirty="0"/>
            </a:p>
          </p:txBody>
        </p:sp>
        <p:sp>
          <p:nvSpPr>
            <p:cNvPr id="8864" name="AutoShape 672"/>
            <p:cNvSpPr>
              <a:spLocks/>
            </p:cNvSpPr>
            <p:nvPr/>
          </p:nvSpPr>
          <p:spPr bwMode="auto">
            <a:xfrm>
              <a:off x="4763" y="1108"/>
              <a:ext cx="64" cy="101"/>
            </a:xfrm>
            <a:custGeom>
              <a:avLst/>
              <a:gdLst>
                <a:gd name="T0" fmla="*/ 0 w 136"/>
                <a:gd name="T1" fmla="*/ 0 h 231"/>
                <a:gd name="T2" fmla="*/ 0 w 136"/>
                <a:gd name="T3" fmla="*/ 0 h 231"/>
                <a:gd name="T4" fmla="*/ 0 w 136"/>
                <a:gd name="T5" fmla="*/ 0 h 231"/>
                <a:gd name="T6" fmla="*/ 0 w 136"/>
                <a:gd name="T7" fmla="*/ 0 h 231"/>
                <a:gd name="T8" fmla="*/ 0 w 136"/>
                <a:gd name="T9" fmla="*/ 0 h 231"/>
                <a:gd name="T10" fmla="*/ 0 w 136"/>
                <a:gd name="T11" fmla="*/ 0 h 231"/>
                <a:gd name="T12" fmla="*/ 0 w 136"/>
                <a:gd name="T13" fmla="*/ 0 h 231"/>
                <a:gd name="T14" fmla="*/ 0 w 136"/>
                <a:gd name="T15" fmla="*/ 0 h 231"/>
                <a:gd name="T16" fmla="*/ 0 w 136"/>
                <a:gd name="T17" fmla="*/ 0 h 231"/>
                <a:gd name="T18" fmla="*/ 0 w 136"/>
                <a:gd name="T19" fmla="*/ 0 h 231"/>
                <a:gd name="T20" fmla="*/ 0 w 136"/>
                <a:gd name="T21" fmla="*/ 0 h 231"/>
                <a:gd name="T22" fmla="*/ 0 w 136"/>
                <a:gd name="T23" fmla="*/ 0 h 231"/>
                <a:gd name="T24" fmla="*/ 0 w 136"/>
                <a:gd name="T25" fmla="*/ 0 h 231"/>
                <a:gd name="T26" fmla="*/ 0 w 136"/>
                <a:gd name="T27" fmla="*/ 0 h 231"/>
                <a:gd name="T28" fmla="*/ 0 w 136"/>
                <a:gd name="T29" fmla="*/ 0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6"/>
                <a:gd name="T49" fmla="*/ 0 h 231"/>
                <a:gd name="T50" fmla="*/ 136 w 136"/>
                <a:gd name="T51" fmla="*/ 231 h 2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865" name="AutoShape 673"/>
            <p:cNvSpPr>
              <a:spLocks/>
            </p:cNvSpPr>
            <p:nvPr/>
          </p:nvSpPr>
          <p:spPr bwMode="auto">
            <a:xfrm>
              <a:off x="4259" y="816"/>
              <a:ext cx="42" cy="40"/>
            </a:xfrm>
            <a:custGeom>
              <a:avLst/>
              <a:gdLst>
                <a:gd name="T0" fmla="*/ 0 w 90"/>
                <a:gd name="T1" fmla="*/ 0 h 93"/>
                <a:gd name="T2" fmla="*/ 0 w 90"/>
                <a:gd name="T3" fmla="*/ 0 h 93"/>
                <a:gd name="T4" fmla="*/ 0 w 90"/>
                <a:gd name="T5" fmla="*/ 0 h 93"/>
                <a:gd name="T6" fmla="*/ 0 w 90"/>
                <a:gd name="T7" fmla="*/ 0 h 93"/>
                <a:gd name="T8" fmla="*/ 0 w 90"/>
                <a:gd name="T9" fmla="*/ 0 h 93"/>
                <a:gd name="T10" fmla="*/ 0 w 90"/>
                <a:gd name="T11" fmla="*/ 0 h 93"/>
                <a:gd name="T12" fmla="*/ 0 w 90"/>
                <a:gd name="T13" fmla="*/ 0 h 93"/>
                <a:gd name="T14" fmla="*/ 0 60000 65536"/>
                <a:gd name="T15" fmla="*/ 0 60000 65536"/>
                <a:gd name="T16" fmla="*/ 0 60000 65536"/>
                <a:gd name="T17" fmla="*/ 0 60000 65536"/>
                <a:gd name="T18" fmla="*/ 0 60000 65536"/>
                <a:gd name="T19" fmla="*/ 0 60000 65536"/>
                <a:gd name="T20" fmla="*/ 0 60000 65536"/>
                <a:gd name="T21" fmla="*/ 0 w 90"/>
                <a:gd name="T22" fmla="*/ 0 h 93"/>
                <a:gd name="T23" fmla="*/ 90 w 90"/>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93">
                  <a:moveTo>
                    <a:pt x="74" y="31"/>
                  </a:moveTo>
                  <a:lnTo>
                    <a:pt x="15" y="0"/>
                  </a:lnTo>
                  <a:lnTo>
                    <a:pt x="0" y="31"/>
                  </a:lnTo>
                  <a:lnTo>
                    <a:pt x="30" y="92"/>
                  </a:lnTo>
                  <a:lnTo>
                    <a:pt x="74" y="77"/>
                  </a:lnTo>
                  <a:lnTo>
                    <a:pt x="89" y="31"/>
                  </a:lnTo>
                  <a:lnTo>
                    <a:pt x="74" y="31"/>
                  </a:lnTo>
                </a:path>
              </a:pathLst>
            </a:custGeom>
            <a:solidFill>
              <a:srgbClr val="FF0040"/>
            </a:solidFill>
            <a:ln w="12700" cap="rnd">
              <a:solidFill>
                <a:srgbClr val="000000"/>
              </a:solidFill>
              <a:round/>
              <a:headEnd/>
              <a:tailEnd/>
            </a:ln>
          </p:spPr>
          <p:txBody>
            <a:bodyPr/>
            <a:lstStyle/>
            <a:p>
              <a:endParaRPr lang="fr-FR" dirty="0"/>
            </a:p>
          </p:txBody>
        </p:sp>
        <p:sp>
          <p:nvSpPr>
            <p:cNvPr id="8866" name="AutoShape 674"/>
            <p:cNvSpPr>
              <a:spLocks/>
            </p:cNvSpPr>
            <p:nvPr/>
          </p:nvSpPr>
          <p:spPr bwMode="auto">
            <a:xfrm>
              <a:off x="4058" y="989"/>
              <a:ext cx="42" cy="34"/>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78"/>
                <a:gd name="T29" fmla="*/ 91 w 91"/>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FF0040"/>
            </a:solidFill>
            <a:ln w="12700" cap="rnd">
              <a:solidFill>
                <a:srgbClr val="000000"/>
              </a:solidFill>
              <a:round/>
              <a:headEnd/>
              <a:tailEnd/>
            </a:ln>
          </p:spPr>
          <p:txBody>
            <a:bodyPr/>
            <a:lstStyle/>
            <a:p>
              <a:endParaRPr lang="fr-FR" dirty="0"/>
            </a:p>
          </p:txBody>
        </p:sp>
        <p:sp>
          <p:nvSpPr>
            <p:cNvPr id="8867" name="AutoShape 675"/>
            <p:cNvSpPr>
              <a:spLocks/>
            </p:cNvSpPr>
            <p:nvPr/>
          </p:nvSpPr>
          <p:spPr bwMode="auto">
            <a:xfrm>
              <a:off x="4306" y="829"/>
              <a:ext cx="23" cy="27"/>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60000 65536"/>
                <a:gd name="T13" fmla="*/ 0 60000 65536"/>
                <a:gd name="T14" fmla="*/ 0 60000 65536"/>
                <a:gd name="T15" fmla="*/ 0 60000 65536"/>
                <a:gd name="T16" fmla="*/ 0 60000 65536"/>
                <a:gd name="T17" fmla="*/ 0 60000 65536"/>
                <a:gd name="T18" fmla="*/ 0 w 47"/>
                <a:gd name="T19" fmla="*/ 0 h 62"/>
                <a:gd name="T20" fmla="*/ 47 w 47"/>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7" h="62">
                  <a:moveTo>
                    <a:pt x="0" y="0"/>
                  </a:moveTo>
                  <a:lnTo>
                    <a:pt x="0" y="46"/>
                  </a:lnTo>
                  <a:lnTo>
                    <a:pt x="15" y="61"/>
                  </a:lnTo>
                  <a:lnTo>
                    <a:pt x="46" y="31"/>
                  </a:lnTo>
                  <a:lnTo>
                    <a:pt x="30" y="0"/>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868" name="AutoShape 676"/>
            <p:cNvSpPr>
              <a:spLocks/>
            </p:cNvSpPr>
            <p:nvPr/>
          </p:nvSpPr>
          <p:spPr bwMode="auto">
            <a:xfrm>
              <a:off x="4584" y="842"/>
              <a:ext cx="21" cy="14"/>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0" y="0"/>
                  </a:moveTo>
                  <a:lnTo>
                    <a:pt x="44" y="16"/>
                  </a:lnTo>
                  <a:lnTo>
                    <a:pt x="44" y="31"/>
                  </a:lnTo>
                  <a:lnTo>
                    <a:pt x="0" y="16"/>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869" name="AutoShape 677"/>
            <p:cNvSpPr>
              <a:spLocks/>
            </p:cNvSpPr>
            <p:nvPr/>
          </p:nvSpPr>
          <p:spPr bwMode="auto">
            <a:xfrm>
              <a:off x="4854" y="850"/>
              <a:ext cx="22" cy="13"/>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0" y="0"/>
                  </a:moveTo>
                  <a:lnTo>
                    <a:pt x="0" y="30"/>
                  </a:lnTo>
                  <a:lnTo>
                    <a:pt x="30" y="15"/>
                  </a:lnTo>
                  <a:lnTo>
                    <a:pt x="45" y="0"/>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870" name="AutoShape 678"/>
            <p:cNvSpPr>
              <a:spLocks/>
            </p:cNvSpPr>
            <p:nvPr/>
          </p:nvSpPr>
          <p:spPr bwMode="auto">
            <a:xfrm>
              <a:off x="4557" y="842"/>
              <a:ext cx="14" cy="21"/>
            </a:xfrm>
            <a:custGeom>
              <a:avLst/>
              <a:gdLst>
                <a:gd name="T0" fmla="*/ 0 w 30"/>
                <a:gd name="T1" fmla="*/ 0 h 47"/>
                <a:gd name="T2" fmla="*/ 0 w 30"/>
                <a:gd name="T3" fmla="*/ 0 h 47"/>
                <a:gd name="T4" fmla="*/ 0 w 30"/>
                <a:gd name="T5" fmla="*/ 0 h 47"/>
                <a:gd name="T6" fmla="*/ 0 w 30"/>
                <a:gd name="T7" fmla="*/ 0 h 47"/>
                <a:gd name="T8" fmla="*/ 0 w 30"/>
                <a:gd name="T9" fmla="*/ 0 h 47"/>
                <a:gd name="T10" fmla="*/ 0 60000 65536"/>
                <a:gd name="T11" fmla="*/ 0 60000 65536"/>
                <a:gd name="T12" fmla="*/ 0 60000 65536"/>
                <a:gd name="T13" fmla="*/ 0 60000 65536"/>
                <a:gd name="T14" fmla="*/ 0 60000 65536"/>
                <a:gd name="T15" fmla="*/ 0 w 30"/>
                <a:gd name="T16" fmla="*/ 0 h 47"/>
                <a:gd name="T17" fmla="*/ 30 w 30"/>
                <a:gd name="T18" fmla="*/ 47 h 47"/>
              </a:gdLst>
              <a:ahLst/>
              <a:cxnLst>
                <a:cxn ang="T10">
                  <a:pos x="T0" y="T1"/>
                </a:cxn>
                <a:cxn ang="T11">
                  <a:pos x="T2" y="T3"/>
                </a:cxn>
                <a:cxn ang="T12">
                  <a:pos x="T4" y="T5"/>
                </a:cxn>
                <a:cxn ang="T13">
                  <a:pos x="T6" y="T7"/>
                </a:cxn>
                <a:cxn ang="T14">
                  <a:pos x="T8" y="T9"/>
                </a:cxn>
              </a:cxnLst>
              <a:rect l="T15" t="T16" r="T17" b="T18"/>
              <a:pathLst>
                <a:path w="30" h="47">
                  <a:moveTo>
                    <a:pt x="0" y="0"/>
                  </a:moveTo>
                  <a:lnTo>
                    <a:pt x="0" y="31"/>
                  </a:lnTo>
                  <a:lnTo>
                    <a:pt x="29" y="46"/>
                  </a:lnTo>
                  <a:lnTo>
                    <a:pt x="29" y="15"/>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871" name="AutoShape 679"/>
            <p:cNvSpPr>
              <a:spLocks/>
            </p:cNvSpPr>
            <p:nvPr/>
          </p:nvSpPr>
          <p:spPr bwMode="auto">
            <a:xfrm>
              <a:off x="4107" y="1016"/>
              <a:ext cx="14" cy="14"/>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29" y="16"/>
                  </a:lnTo>
                  <a:lnTo>
                    <a:pt x="15" y="31"/>
                  </a:lnTo>
                  <a:lnTo>
                    <a:pt x="0" y="31"/>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872" name="AutoShape 680"/>
            <p:cNvSpPr>
              <a:spLocks/>
            </p:cNvSpPr>
            <p:nvPr/>
          </p:nvSpPr>
          <p:spPr bwMode="auto">
            <a:xfrm>
              <a:off x="4916" y="1056"/>
              <a:ext cx="21" cy="7"/>
            </a:xfrm>
            <a:custGeom>
              <a:avLst/>
              <a:gdLst>
                <a:gd name="T0" fmla="*/ 0 w 45"/>
                <a:gd name="T1" fmla="*/ 0 h 17"/>
                <a:gd name="T2" fmla="*/ 0 w 45"/>
                <a:gd name="T3" fmla="*/ 0 h 17"/>
                <a:gd name="T4" fmla="*/ 0 w 45"/>
                <a:gd name="T5" fmla="*/ 0 h 17"/>
                <a:gd name="T6" fmla="*/ 0 w 45"/>
                <a:gd name="T7" fmla="*/ 0 h 17"/>
                <a:gd name="T8" fmla="*/ 0 60000 65536"/>
                <a:gd name="T9" fmla="*/ 0 60000 65536"/>
                <a:gd name="T10" fmla="*/ 0 60000 65536"/>
                <a:gd name="T11" fmla="*/ 0 60000 65536"/>
                <a:gd name="T12" fmla="*/ 0 w 45"/>
                <a:gd name="T13" fmla="*/ 0 h 17"/>
                <a:gd name="T14" fmla="*/ 45 w 45"/>
                <a:gd name="T15" fmla="*/ 17 h 17"/>
              </a:gdLst>
              <a:ahLst/>
              <a:cxnLst>
                <a:cxn ang="T8">
                  <a:pos x="T0" y="T1"/>
                </a:cxn>
                <a:cxn ang="T9">
                  <a:pos x="T2" y="T3"/>
                </a:cxn>
                <a:cxn ang="T10">
                  <a:pos x="T4" y="T5"/>
                </a:cxn>
                <a:cxn ang="T11">
                  <a:pos x="T6" y="T7"/>
                </a:cxn>
              </a:cxnLst>
              <a:rect l="T12" t="T13" r="T14" b="T15"/>
              <a:pathLst>
                <a:path w="45" h="17">
                  <a:moveTo>
                    <a:pt x="14" y="0"/>
                  </a:moveTo>
                  <a:lnTo>
                    <a:pt x="0" y="0"/>
                  </a:lnTo>
                  <a:lnTo>
                    <a:pt x="44" y="16"/>
                  </a:lnTo>
                  <a:lnTo>
                    <a:pt x="14" y="0"/>
                  </a:lnTo>
                </a:path>
              </a:pathLst>
            </a:custGeom>
            <a:solidFill>
              <a:srgbClr val="FF0040"/>
            </a:solidFill>
            <a:ln w="12700" cap="rnd">
              <a:solidFill>
                <a:srgbClr val="000000"/>
              </a:solidFill>
              <a:round/>
              <a:headEnd/>
              <a:tailEnd/>
            </a:ln>
          </p:spPr>
          <p:txBody>
            <a:bodyPr/>
            <a:lstStyle/>
            <a:p>
              <a:endParaRPr lang="fr-FR" dirty="0"/>
            </a:p>
          </p:txBody>
        </p:sp>
        <p:sp>
          <p:nvSpPr>
            <p:cNvPr id="8873" name="Line 681"/>
            <p:cNvSpPr>
              <a:spLocks noChangeShapeType="1"/>
            </p:cNvSpPr>
            <p:nvPr/>
          </p:nvSpPr>
          <p:spPr bwMode="auto">
            <a:xfrm>
              <a:off x="4986" y="1076"/>
              <a:ext cx="7"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74" name="Line 682"/>
            <p:cNvSpPr>
              <a:spLocks noChangeShapeType="1"/>
            </p:cNvSpPr>
            <p:nvPr/>
          </p:nvSpPr>
          <p:spPr bwMode="auto">
            <a:xfrm>
              <a:off x="4328" y="1375"/>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75" name="Line 683"/>
            <p:cNvSpPr>
              <a:spLocks noChangeShapeType="1"/>
            </p:cNvSpPr>
            <p:nvPr/>
          </p:nvSpPr>
          <p:spPr bwMode="auto">
            <a:xfrm>
              <a:off x="4321" y="1382"/>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76" name="Line 684"/>
            <p:cNvSpPr>
              <a:spLocks noChangeShapeType="1"/>
            </p:cNvSpPr>
            <p:nvPr/>
          </p:nvSpPr>
          <p:spPr bwMode="auto">
            <a:xfrm>
              <a:off x="4321" y="1382"/>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77" name="Line 685"/>
            <p:cNvSpPr>
              <a:spLocks noChangeShapeType="1"/>
            </p:cNvSpPr>
            <p:nvPr/>
          </p:nvSpPr>
          <p:spPr bwMode="auto">
            <a:xfrm flipH="1">
              <a:off x="4315" y="1389"/>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78" name="Line 686"/>
            <p:cNvSpPr>
              <a:spLocks noChangeShapeType="1"/>
            </p:cNvSpPr>
            <p:nvPr/>
          </p:nvSpPr>
          <p:spPr bwMode="auto">
            <a:xfrm>
              <a:off x="4315" y="1389"/>
              <a:ext cx="6"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79" name="Line 687"/>
            <p:cNvSpPr>
              <a:spLocks noChangeShapeType="1"/>
            </p:cNvSpPr>
            <p:nvPr/>
          </p:nvSpPr>
          <p:spPr bwMode="auto">
            <a:xfrm>
              <a:off x="4321" y="1395"/>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80" name="Line 688"/>
            <p:cNvSpPr>
              <a:spLocks noChangeShapeType="1"/>
            </p:cNvSpPr>
            <p:nvPr/>
          </p:nvSpPr>
          <p:spPr bwMode="auto">
            <a:xfrm>
              <a:off x="4328" y="1395"/>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81" name="Line 689"/>
            <p:cNvSpPr>
              <a:spLocks noChangeShapeType="1"/>
            </p:cNvSpPr>
            <p:nvPr/>
          </p:nvSpPr>
          <p:spPr bwMode="auto">
            <a:xfrm>
              <a:off x="4328" y="1402"/>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82" name="Line 690"/>
            <p:cNvSpPr>
              <a:spLocks noChangeShapeType="1"/>
            </p:cNvSpPr>
            <p:nvPr/>
          </p:nvSpPr>
          <p:spPr bwMode="auto">
            <a:xfrm>
              <a:off x="4328" y="1402"/>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83" name="Line 691"/>
            <p:cNvSpPr>
              <a:spLocks noChangeShapeType="1"/>
            </p:cNvSpPr>
            <p:nvPr/>
          </p:nvSpPr>
          <p:spPr bwMode="auto">
            <a:xfrm>
              <a:off x="4335" y="1402"/>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84" name="Line 692"/>
            <p:cNvSpPr>
              <a:spLocks noChangeShapeType="1"/>
            </p:cNvSpPr>
            <p:nvPr/>
          </p:nvSpPr>
          <p:spPr bwMode="auto">
            <a:xfrm>
              <a:off x="4349" y="1395"/>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85" name="Line 693"/>
            <p:cNvSpPr>
              <a:spLocks noChangeShapeType="1"/>
            </p:cNvSpPr>
            <p:nvPr/>
          </p:nvSpPr>
          <p:spPr bwMode="auto">
            <a:xfrm flipV="1">
              <a:off x="4349" y="1389"/>
              <a:ext cx="8"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86" name="AutoShape 694"/>
            <p:cNvSpPr>
              <a:spLocks/>
            </p:cNvSpPr>
            <p:nvPr/>
          </p:nvSpPr>
          <p:spPr bwMode="auto">
            <a:xfrm>
              <a:off x="4398" y="1195"/>
              <a:ext cx="242" cy="114"/>
            </a:xfrm>
            <a:custGeom>
              <a:avLst/>
              <a:gdLst>
                <a:gd name="T0" fmla="*/ 0 w 523"/>
                <a:gd name="T1" fmla="*/ 0 h 262"/>
                <a:gd name="T2" fmla="*/ 0 w 523"/>
                <a:gd name="T3" fmla="*/ 0 h 262"/>
                <a:gd name="T4" fmla="*/ 0 w 523"/>
                <a:gd name="T5" fmla="*/ 0 h 262"/>
                <a:gd name="T6" fmla="*/ 0 w 523"/>
                <a:gd name="T7" fmla="*/ 0 h 262"/>
                <a:gd name="T8" fmla="*/ 0 w 523"/>
                <a:gd name="T9" fmla="*/ 0 h 262"/>
                <a:gd name="T10" fmla="*/ 0 w 523"/>
                <a:gd name="T11" fmla="*/ 0 h 262"/>
                <a:gd name="T12" fmla="*/ 0 w 523"/>
                <a:gd name="T13" fmla="*/ 0 h 262"/>
                <a:gd name="T14" fmla="*/ 0 w 523"/>
                <a:gd name="T15" fmla="*/ 0 h 262"/>
                <a:gd name="T16" fmla="*/ 0 w 523"/>
                <a:gd name="T17" fmla="*/ 0 h 262"/>
                <a:gd name="T18" fmla="*/ 0 w 523"/>
                <a:gd name="T19" fmla="*/ 0 h 262"/>
                <a:gd name="T20" fmla="*/ 0 w 523"/>
                <a:gd name="T21" fmla="*/ 0 h 262"/>
                <a:gd name="T22" fmla="*/ 0 w 523"/>
                <a:gd name="T23" fmla="*/ 0 h 262"/>
                <a:gd name="T24" fmla="*/ 0 w 523"/>
                <a:gd name="T25" fmla="*/ 0 h 262"/>
                <a:gd name="T26" fmla="*/ 0 w 523"/>
                <a:gd name="T27" fmla="*/ 0 h 262"/>
                <a:gd name="T28" fmla="*/ 0 w 523"/>
                <a:gd name="T29" fmla="*/ 0 h 262"/>
                <a:gd name="T30" fmla="*/ 0 w 523"/>
                <a:gd name="T31" fmla="*/ 0 h 262"/>
                <a:gd name="T32" fmla="*/ 0 w 523"/>
                <a:gd name="T33" fmla="*/ 0 h 262"/>
                <a:gd name="T34" fmla="*/ 0 w 523"/>
                <a:gd name="T35" fmla="*/ 0 h 262"/>
                <a:gd name="T36" fmla="*/ 0 w 523"/>
                <a:gd name="T37" fmla="*/ 0 h 262"/>
                <a:gd name="T38" fmla="*/ 0 w 523"/>
                <a:gd name="T39" fmla="*/ 0 h 262"/>
                <a:gd name="T40" fmla="*/ 0 w 523"/>
                <a:gd name="T41" fmla="*/ 0 h 262"/>
                <a:gd name="T42" fmla="*/ 0 w 523"/>
                <a:gd name="T43" fmla="*/ 0 h 262"/>
                <a:gd name="T44" fmla="*/ 0 w 523"/>
                <a:gd name="T45" fmla="*/ 0 h 262"/>
                <a:gd name="T46" fmla="*/ 0 w 523"/>
                <a:gd name="T47" fmla="*/ 0 h 262"/>
                <a:gd name="T48" fmla="*/ 0 w 523"/>
                <a:gd name="T49" fmla="*/ 0 h 262"/>
                <a:gd name="T50" fmla="*/ 0 w 523"/>
                <a:gd name="T51" fmla="*/ 0 h 262"/>
                <a:gd name="T52" fmla="*/ 0 w 523"/>
                <a:gd name="T53" fmla="*/ 0 h 262"/>
                <a:gd name="T54" fmla="*/ 0 w 523"/>
                <a:gd name="T55" fmla="*/ 0 h 262"/>
                <a:gd name="T56" fmla="*/ 0 w 523"/>
                <a:gd name="T57" fmla="*/ 0 h 262"/>
                <a:gd name="T58" fmla="*/ 0 w 523"/>
                <a:gd name="T59" fmla="*/ 0 h 262"/>
                <a:gd name="T60" fmla="*/ 0 w 523"/>
                <a:gd name="T61" fmla="*/ 0 h 262"/>
                <a:gd name="T62" fmla="*/ 0 w 523"/>
                <a:gd name="T63" fmla="*/ 0 h 262"/>
                <a:gd name="T64" fmla="*/ 0 w 523"/>
                <a:gd name="T65" fmla="*/ 0 h 262"/>
                <a:gd name="T66" fmla="*/ 0 w 523"/>
                <a:gd name="T67" fmla="*/ 0 h 262"/>
                <a:gd name="T68" fmla="*/ 0 w 523"/>
                <a:gd name="T69" fmla="*/ 0 h 262"/>
                <a:gd name="T70" fmla="*/ 0 w 523"/>
                <a:gd name="T71" fmla="*/ 0 h 262"/>
                <a:gd name="T72" fmla="*/ 0 w 523"/>
                <a:gd name="T73" fmla="*/ 0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3"/>
                <a:gd name="T112" fmla="*/ 0 h 262"/>
                <a:gd name="T113" fmla="*/ 523 w 523"/>
                <a:gd name="T114" fmla="*/ 262 h 2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FF0040"/>
            </a:solidFill>
            <a:ln w="12700" cap="rnd">
              <a:solidFill>
                <a:srgbClr val="000000"/>
              </a:solidFill>
              <a:round/>
              <a:headEnd/>
              <a:tailEnd/>
            </a:ln>
          </p:spPr>
          <p:txBody>
            <a:bodyPr/>
            <a:lstStyle/>
            <a:p>
              <a:endParaRPr lang="fr-FR" dirty="0"/>
            </a:p>
          </p:txBody>
        </p:sp>
        <p:sp>
          <p:nvSpPr>
            <p:cNvPr id="8887" name="AutoShape 695"/>
            <p:cNvSpPr>
              <a:spLocks/>
            </p:cNvSpPr>
            <p:nvPr/>
          </p:nvSpPr>
          <p:spPr bwMode="auto">
            <a:xfrm>
              <a:off x="4315" y="1149"/>
              <a:ext cx="436" cy="381"/>
            </a:xfrm>
            <a:custGeom>
              <a:avLst/>
              <a:gdLst>
                <a:gd name="T0" fmla="*/ 0 w 941"/>
                <a:gd name="T1" fmla="*/ 0 h 877"/>
                <a:gd name="T2" fmla="*/ 0 w 941"/>
                <a:gd name="T3" fmla="*/ 0 h 877"/>
                <a:gd name="T4" fmla="*/ 0 w 941"/>
                <a:gd name="T5" fmla="*/ 0 h 877"/>
                <a:gd name="T6" fmla="*/ 0 w 941"/>
                <a:gd name="T7" fmla="*/ 0 h 877"/>
                <a:gd name="T8" fmla="*/ 0 w 941"/>
                <a:gd name="T9" fmla="*/ 0 h 877"/>
                <a:gd name="T10" fmla="*/ 0 w 941"/>
                <a:gd name="T11" fmla="*/ 0 h 877"/>
                <a:gd name="T12" fmla="*/ 0 w 941"/>
                <a:gd name="T13" fmla="*/ 0 h 877"/>
                <a:gd name="T14" fmla="*/ 0 w 941"/>
                <a:gd name="T15" fmla="*/ 0 h 877"/>
                <a:gd name="T16" fmla="*/ 0 w 941"/>
                <a:gd name="T17" fmla="*/ 0 h 877"/>
                <a:gd name="T18" fmla="*/ 0 w 941"/>
                <a:gd name="T19" fmla="*/ 0 h 877"/>
                <a:gd name="T20" fmla="*/ 0 w 941"/>
                <a:gd name="T21" fmla="*/ 0 h 877"/>
                <a:gd name="T22" fmla="*/ 0 w 941"/>
                <a:gd name="T23" fmla="*/ 0 h 877"/>
                <a:gd name="T24" fmla="*/ 0 w 941"/>
                <a:gd name="T25" fmla="*/ 0 h 877"/>
                <a:gd name="T26" fmla="*/ 0 w 941"/>
                <a:gd name="T27" fmla="*/ 0 h 877"/>
                <a:gd name="T28" fmla="*/ 0 w 941"/>
                <a:gd name="T29" fmla="*/ 0 h 877"/>
                <a:gd name="T30" fmla="*/ 0 w 941"/>
                <a:gd name="T31" fmla="*/ 0 h 877"/>
                <a:gd name="T32" fmla="*/ 0 w 941"/>
                <a:gd name="T33" fmla="*/ 0 h 877"/>
                <a:gd name="T34" fmla="*/ 0 w 941"/>
                <a:gd name="T35" fmla="*/ 0 h 877"/>
                <a:gd name="T36" fmla="*/ 0 w 941"/>
                <a:gd name="T37" fmla="*/ 0 h 877"/>
                <a:gd name="T38" fmla="*/ 0 w 941"/>
                <a:gd name="T39" fmla="*/ 0 h 877"/>
                <a:gd name="T40" fmla="*/ 0 w 941"/>
                <a:gd name="T41" fmla="*/ 0 h 877"/>
                <a:gd name="T42" fmla="*/ 0 w 941"/>
                <a:gd name="T43" fmla="*/ 0 h 877"/>
                <a:gd name="T44" fmla="*/ 0 w 941"/>
                <a:gd name="T45" fmla="*/ 0 h 877"/>
                <a:gd name="T46" fmla="*/ 0 w 941"/>
                <a:gd name="T47" fmla="*/ 0 h 877"/>
                <a:gd name="T48" fmla="*/ 0 w 941"/>
                <a:gd name="T49" fmla="*/ 0 h 877"/>
                <a:gd name="T50" fmla="*/ 0 w 941"/>
                <a:gd name="T51" fmla="*/ 0 h 877"/>
                <a:gd name="T52" fmla="*/ 0 w 941"/>
                <a:gd name="T53" fmla="*/ 0 h 877"/>
                <a:gd name="T54" fmla="*/ 0 w 941"/>
                <a:gd name="T55" fmla="*/ 0 h 877"/>
                <a:gd name="T56" fmla="*/ 0 w 941"/>
                <a:gd name="T57" fmla="*/ 0 h 877"/>
                <a:gd name="T58" fmla="*/ 0 w 941"/>
                <a:gd name="T59" fmla="*/ 0 h 877"/>
                <a:gd name="T60" fmla="*/ 0 w 941"/>
                <a:gd name="T61" fmla="*/ 0 h 877"/>
                <a:gd name="T62" fmla="*/ 0 w 941"/>
                <a:gd name="T63" fmla="*/ 0 h 877"/>
                <a:gd name="T64" fmla="*/ 0 w 941"/>
                <a:gd name="T65" fmla="*/ 0 h 877"/>
                <a:gd name="T66" fmla="*/ 0 w 941"/>
                <a:gd name="T67" fmla="*/ 0 h 877"/>
                <a:gd name="T68" fmla="*/ 0 w 941"/>
                <a:gd name="T69" fmla="*/ 0 h 877"/>
                <a:gd name="T70" fmla="*/ 0 w 941"/>
                <a:gd name="T71" fmla="*/ 0 h 877"/>
                <a:gd name="T72" fmla="*/ 0 w 941"/>
                <a:gd name="T73" fmla="*/ 0 h 877"/>
                <a:gd name="T74" fmla="*/ 0 w 941"/>
                <a:gd name="T75" fmla="*/ 0 h 877"/>
                <a:gd name="T76" fmla="*/ 0 w 941"/>
                <a:gd name="T77" fmla="*/ 0 h 877"/>
                <a:gd name="T78" fmla="*/ 0 w 941"/>
                <a:gd name="T79" fmla="*/ 0 h 877"/>
                <a:gd name="T80" fmla="*/ 0 w 941"/>
                <a:gd name="T81" fmla="*/ 0 h 877"/>
                <a:gd name="T82" fmla="*/ 0 w 941"/>
                <a:gd name="T83" fmla="*/ 0 h 877"/>
                <a:gd name="T84" fmla="*/ 0 w 941"/>
                <a:gd name="T85" fmla="*/ 0 h 877"/>
                <a:gd name="T86" fmla="*/ 0 w 941"/>
                <a:gd name="T87" fmla="*/ 0 h 877"/>
                <a:gd name="T88" fmla="*/ 0 w 941"/>
                <a:gd name="T89" fmla="*/ 0 h 877"/>
                <a:gd name="T90" fmla="*/ 0 w 941"/>
                <a:gd name="T91" fmla="*/ 0 h 877"/>
                <a:gd name="T92" fmla="*/ 0 w 941"/>
                <a:gd name="T93" fmla="*/ 0 h 877"/>
                <a:gd name="T94" fmla="*/ 0 w 941"/>
                <a:gd name="T95" fmla="*/ 0 h 877"/>
                <a:gd name="T96" fmla="*/ 0 w 941"/>
                <a:gd name="T97" fmla="*/ 0 h 877"/>
                <a:gd name="T98" fmla="*/ 0 w 941"/>
                <a:gd name="T99" fmla="*/ 0 h 877"/>
                <a:gd name="T100" fmla="*/ 0 w 941"/>
                <a:gd name="T101" fmla="*/ 0 h 877"/>
                <a:gd name="T102" fmla="*/ 0 w 941"/>
                <a:gd name="T103" fmla="*/ 0 h 877"/>
                <a:gd name="T104" fmla="*/ 0 w 941"/>
                <a:gd name="T105" fmla="*/ 0 h 877"/>
                <a:gd name="T106" fmla="*/ 0 w 941"/>
                <a:gd name="T107" fmla="*/ 0 h 877"/>
                <a:gd name="T108" fmla="*/ 0 w 941"/>
                <a:gd name="T109" fmla="*/ 0 h 877"/>
                <a:gd name="T110" fmla="*/ 0 w 941"/>
                <a:gd name="T111" fmla="*/ 0 h 877"/>
                <a:gd name="T112" fmla="*/ 0 w 941"/>
                <a:gd name="T113" fmla="*/ 0 h 877"/>
                <a:gd name="T114" fmla="*/ 0 w 941"/>
                <a:gd name="T115" fmla="*/ 0 h 877"/>
                <a:gd name="T116" fmla="*/ 0 w 941"/>
                <a:gd name="T117" fmla="*/ 0 h 877"/>
                <a:gd name="T118" fmla="*/ 0 w 941"/>
                <a:gd name="T119" fmla="*/ 0 h 877"/>
                <a:gd name="T120" fmla="*/ 0 w 941"/>
                <a:gd name="T121" fmla="*/ 0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1"/>
                <a:gd name="T184" fmla="*/ 0 h 877"/>
                <a:gd name="T185" fmla="*/ 941 w 941"/>
                <a:gd name="T186" fmla="*/ 877 h 8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FF0040"/>
            </a:solidFill>
            <a:ln w="12700" cap="rnd">
              <a:solidFill>
                <a:srgbClr val="000000"/>
              </a:solidFill>
              <a:round/>
              <a:headEnd/>
              <a:tailEnd/>
            </a:ln>
          </p:spPr>
          <p:txBody>
            <a:bodyPr/>
            <a:lstStyle/>
            <a:p>
              <a:endParaRPr lang="fr-FR" dirty="0"/>
            </a:p>
          </p:txBody>
        </p:sp>
        <p:sp>
          <p:nvSpPr>
            <p:cNvPr id="8888" name="AutoShape 696"/>
            <p:cNvSpPr>
              <a:spLocks/>
            </p:cNvSpPr>
            <p:nvPr/>
          </p:nvSpPr>
          <p:spPr bwMode="auto">
            <a:xfrm>
              <a:off x="4632" y="1535"/>
              <a:ext cx="22" cy="13"/>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 name="T18" fmla="*/ 0 w 46"/>
                <a:gd name="T19" fmla="*/ 0 h 32"/>
                <a:gd name="T20" fmla="*/ 46 w 4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6" h="32">
                  <a:moveTo>
                    <a:pt x="45" y="0"/>
                  </a:moveTo>
                  <a:lnTo>
                    <a:pt x="15" y="0"/>
                  </a:lnTo>
                  <a:lnTo>
                    <a:pt x="0" y="31"/>
                  </a:lnTo>
                  <a:lnTo>
                    <a:pt x="30" y="31"/>
                  </a:lnTo>
                  <a:lnTo>
                    <a:pt x="45" y="16"/>
                  </a:lnTo>
                  <a:lnTo>
                    <a:pt x="45" y="0"/>
                  </a:lnTo>
                </a:path>
              </a:pathLst>
            </a:custGeom>
            <a:solidFill>
              <a:srgbClr val="FF0040"/>
            </a:solidFill>
            <a:ln w="12700" cap="rnd">
              <a:solidFill>
                <a:srgbClr val="000000"/>
              </a:solidFill>
              <a:round/>
              <a:headEnd/>
              <a:tailEnd/>
            </a:ln>
          </p:spPr>
          <p:txBody>
            <a:bodyPr/>
            <a:lstStyle/>
            <a:p>
              <a:endParaRPr lang="fr-FR" dirty="0"/>
            </a:p>
          </p:txBody>
        </p:sp>
        <p:sp>
          <p:nvSpPr>
            <p:cNvPr id="8889" name="Line 697"/>
            <p:cNvSpPr>
              <a:spLocks noChangeShapeType="1"/>
            </p:cNvSpPr>
            <p:nvPr/>
          </p:nvSpPr>
          <p:spPr bwMode="auto">
            <a:xfrm>
              <a:off x="4335" y="1422"/>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90" name="Line 698"/>
            <p:cNvSpPr>
              <a:spLocks noChangeShapeType="1"/>
            </p:cNvSpPr>
            <p:nvPr/>
          </p:nvSpPr>
          <p:spPr bwMode="auto">
            <a:xfrm>
              <a:off x="4481" y="1462"/>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91" name="Line 699"/>
            <p:cNvSpPr>
              <a:spLocks noChangeShapeType="1"/>
            </p:cNvSpPr>
            <p:nvPr/>
          </p:nvSpPr>
          <p:spPr bwMode="auto">
            <a:xfrm flipV="1">
              <a:off x="4494" y="145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92" name="Line 700"/>
            <p:cNvSpPr>
              <a:spLocks noChangeShapeType="1"/>
            </p:cNvSpPr>
            <p:nvPr/>
          </p:nvSpPr>
          <p:spPr bwMode="auto">
            <a:xfrm>
              <a:off x="4501" y="1455"/>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93" name="Line 701"/>
            <p:cNvSpPr>
              <a:spLocks noChangeShapeType="1"/>
            </p:cNvSpPr>
            <p:nvPr/>
          </p:nvSpPr>
          <p:spPr bwMode="auto">
            <a:xfrm>
              <a:off x="4501" y="1455"/>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94" name="Line 702"/>
            <p:cNvSpPr>
              <a:spLocks noChangeShapeType="1"/>
            </p:cNvSpPr>
            <p:nvPr/>
          </p:nvSpPr>
          <p:spPr bwMode="auto">
            <a:xfrm>
              <a:off x="4510" y="1455"/>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95" name="Line 703"/>
            <p:cNvSpPr>
              <a:spLocks noChangeShapeType="1"/>
            </p:cNvSpPr>
            <p:nvPr/>
          </p:nvSpPr>
          <p:spPr bwMode="auto">
            <a:xfrm flipV="1">
              <a:off x="4515" y="1449"/>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96" name="Line 704"/>
            <p:cNvSpPr>
              <a:spLocks noChangeShapeType="1"/>
            </p:cNvSpPr>
            <p:nvPr/>
          </p:nvSpPr>
          <p:spPr bwMode="auto">
            <a:xfrm>
              <a:off x="4515" y="1449"/>
              <a:ext cx="7"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97" name="Line 705"/>
            <p:cNvSpPr>
              <a:spLocks noChangeShapeType="1"/>
            </p:cNvSpPr>
            <p:nvPr/>
          </p:nvSpPr>
          <p:spPr bwMode="auto">
            <a:xfrm>
              <a:off x="4522" y="1455"/>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98" name="Line 706"/>
            <p:cNvSpPr>
              <a:spLocks noChangeShapeType="1"/>
            </p:cNvSpPr>
            <p:nvPr/>
          </p:nvSpPr>
          <p:spPr bwMode="auto">
            <a:xfrm>
              <a:off x="4342" y="1422"/>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899" name="Line 707"/>
            <p:cNvSpPr>
              <a:spLocks noChangeShapeType="1"/>
            </p:cNvSpPr>
            <p:nvPr/>
          </p:nvSpPr>
          <p:spPr bwMode="auto">
            <a:xfrm>
              <a:off x="4349" y="1416"/>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900" name="Line 708"/>
            <p:cNvSpPr>
              <a:spLocks noChangeShapeType="1"/>
            </p:cNvSpPr>
            <p:nvPr/>
          </p:nvSpPr>
          <p:spPr bwMode="auto">
            <a:xfrm>
              <a:off x="4357" y="1416"/>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901" name="Line 709"/>
            <p:cNvSpPr>
              <a:spLocks noChangeShapeType="1"/>
            </p:cNvSpPr>
            <p:nvPr/>
          </p:nvSpPr>
          <p:spPr bwMode="auto">
            <a:xfrm>
              <a:off x="4363" y="1422"/>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902" name="AutoShape 710"/>
            <p:cNvSpPr>
              <a:spLocks/>
            </p:cNvSpPr>
            <p:nvPr/>
          </p:nvSpPr>
          <p:spPr bwMode="auto">
            <a:xfrm>
              <a:off x="4584" y="1501"/>
              <a:ext cx="62" cy="148"/>
            </a:xfrm>
            <a:custGeom>
              <a:avLst/>
              <a:gdLst>
                <a:gd name="T0" fmla="*/ 0 w 135"/>
                <a:gd name="T1" fmla="*/ 0 h 340"/>
                <a:gd name="T2" fmla="*/ 0 w 135"/>
                <a:gd name="T3" fmla="*/ 0 h 340"/>
                <a:gd name="T4" fmla="*/ 0 w 135"/>
                <a:gd name="T5" fmla="*/ 0 h 340"/>
                <a:gd name="T6" fmla="*/ 0 w 135"/>
                <a:gd name="T7" fmla="*/ 0 h 340"/>
                <a:gd name="T8" fmla="*/ 0 w 135"/>
                <a:gd name="T9" fmla="*/ 0 h 340"/>
                <a:gd name="T10" fmla="*/ 0 w 135"/>
                <a:gd name="T11" fmla="*/ 0 h 340"/>
                <a:gd name="T12" fmla="*/ 0 w 135"/>
                <a:gd name="T13" fmla="*/ 0 h 340"/>
                <a:gd name="T14" fmla="*/ 0 w 135"/>
                <a:gd name="T15" fmla="*/ 0 h 340"/>
                <a:gd name="T16" fmla="*/ 0 w 135"/>
                <a:gd name="T17" fmla="*/ 0 h 340"/>
                <a:gd name="T18" fmla="*/ 0 w 135"/>
                <a:gd name="T19" fmla="*/ 0 h 340"/>
                <a:gd name="T20" fmla="*/ 0 w 135"/>
                <a:gd name="T21" fmla="*/ 0 h 340"/>
                <a:gd name="T22" fmla="*/ 0 w 135"/>
                <a:gd name="T23" fmla="*/ 0 h 340"/>
                <a:gd name="T24" fmla="*/ 0 w 135"/>
                <a:gd name="T25" fmla="*/ 0 h 340"/>
                <a:gd name="T26" fmla="*/ 0 w 135"/>
                <a:gd name="T27" fmla="*/ 0 h 340"/>
                <a:gd name="T28" fmla="*/ 0 w 135"/>
                <a:gd name="T29" fmla="*/ 0 h 340"/>
                <a:gd name="T30" fmla="*/ 0 w 135"/>
                <a:gd name="T31" fmla="*/ 0 h 340"/>
                <a:gd name="T32" fmla="*/ 0 w 135"/>
                <a:gd name="T33" fmla="*/ 0 h 340"/>
                <a:gd name="T34" fmla="*/ 0 w 135"/>
                <a:gd name="T35" fmla="*/ 0 h 340"/>
                <a:gd name="T36" fmla="*/ 0 w 135"/>
                <a:gd name="T37" fmla="*/ 0 h 340"/>
                <a:gd name="T38" fmla="*/ 0 w 135"/>
                <a:gd name="T39" fmla="*/ 0 h 340"/>
                <a:gd name="T40" fmla="*/ 0 w 135"/>
                <a:gd name="T41" fmla="*/ 0 h 340"/>
                <a:gd name="T42" fmla="*/ 0 w 135"/>
                <a:gd name="T43" fmla="*/ 0 h 340"/>
                <a:gd name="T44" fmla="*/ 0 w 135"/>
                <a:gd name="T45" fmla="*/ 0 h 340"/>
                <a:gd name="T46" fmla="*/ 0 w 135"/>
                <a:gd name="T47" fmla="*/ 0 h 340"/>
                <a:gd name="T48" fmla="*/ 0 w 135"/>
                <a:gd name="T49" fmla="*/ 0 h 340"/>
                <a:gd name="T50" fmla="*/ 0 w 135"/>
                <a:gd name="T51" fmla="*/ 0 h 340"/>
                <a:gd name="T52" fmla="*/ 0 w 135"/>
                <a:gd name="T53" fmla="*/ 0 h 340"/>
                <a:gd name="T54" fmla="*/ 0 w 135"/>
                <a:gd name="T55" fmla="*/ 0 h 340"/>
                <a:gd name="T56" fmla="*/ 0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5"/>
                <a:gd name="T94" fmla="*/ 0 h 340"/>
                <a:gd name="T95" fmla="*/ 135 w 135"/>
                <a:gd name="T96" fmla="*/ 340 h 3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FF0040"/>
            </a:solidFill>
            <a:ln w="12700" cap="rnd">
              <a:solidFill>
                <a:srgbClr val="000000"/>
              </a:solidFill>
              <a:round/>
              <a:headEnd/>
              <a:tailEnd/>
            </a:ln>
          </p:spPr>
          <p:txBody>
            <a:bodyPr/>
            <a:lstStyle/>
            <a:p>
              <a:endParaRPr lang="fr-FR" dirty="0"/>
            </a:p>
          </p:txBody>
        </p:sp>
        <p:sp>
          <p:nvSpPr>
            <p:cNvPr id="8903" name="AutoShape 711"/>
            <p:cNvSpPr>
              <a:spLocks/>
            </p:cNvSpPr>
            <p:nvPr/>
          </p:nvSpPr>
          <p:spPr bwMode="auto">
            <a:xfrm>
              <a:off x="4591" y="1589"/>
              <a:ext cx="35" cy="40"/>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w 75"/>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93"/>
                <a:gd name="T44" fmla="*/ 75 w 75"/>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FF0040"/>
            </a:solidFill>
            <a:ln w="12700" cap="rnd">
              <a:solidFill>
                <a:srgbClr val="000000"/>
              </a:solidFill>
              <a:round/>
              <a:headEnd/>
              <a:tailEnd/>
            </a:ln>
          </p:spPr>
          <p:txBody>
            <a:bodyPr/>
            <a:lstStyle/>
            <a:p>
              <a:endParaRPr lang="fr-FR" dirty="0"/>
            </a:p>
          </p:txBody>
        </p:sp>
        <p:sp>
          <p:nvSpPr>
            <p:cNvPr id="8904" name="AutoShape 712"/>
            <p:cNvSpPr>
              <a:spLocks/>
            </p:cNvSpPr>
            <p:nvPr/>
          </p:nvSpPr>
          <p:spPr bwMode="auto">
            <a:xfrm>
              <a:off x="4494" y="1455"/>
              <a:ext cx="70" cy="174"/>
            </a:xfrm>
            <a:custGeom>
              <a:avLst/>
              <a:gdLst>
                <a:gd name="T0" fmla="*/ 0 w 151"/>
                <a:gd name="T1" fmla="*/ 0 h 401"/>
                <a:gd name="T2" fmla="*/ 0 w 151"/>
                <a:gd name="T3" fmla="*/ 0 h 401"/>
                <a:gd name="T4" fmla="*/ 0 w 151"/>
                <a:gd name="T5" fmla="*/ 0 h 401"/>
                <a:gd name="T6" fmla="*/ 0 w 151"/>
                <a:gd name="T7" fmla="*/ 0 h 401"/>
                <a:gd name="T8" fmla="*/ 0 w 151"/>
                <a:gd name="T9" fmla="*/ 0 h 401"/>
                <a:gd name="T10" fmla="*/ 0 w 151"/>
                <a:gd name="T11" fmla="*/ 0 h 401"/>
                <a:gd name="T12" fmla="*/ 0 w 151"/>
                <a:gd name="T13" fmla="*/ 0 h 401"/>
                <a:gd name="T14" fmla="*/ 0 w 151"/>
                <a:gd name="T15" fmla="*/ 0 h 401"/>
                <a:gd name="T16" fmla="*/ 0 w 151"/>
                <a:gd name="T17" fmla="*/ 0 h 401"/>
                <a:gd name="T18" fmla="*/ 0 w 151"/>
                <a:gd name="T19" fmla="*/ 0 h 401"/>
                <a:gd name="T20" fmla="*/ 0 w 151"/>
                <a:gd name="T21" fmla="*/ 0 h 401"/>
                <a:gd name="T22" fmla="*/ 0 w 151"/>
                <a:gd name="T23" fmla="*/ 0 h 401"/>
                <a:gd name="T24" fmla="*/ 0 w 151"/>
                <a:gd name="T25" fmla="*/ 0 h 401"/>
                <a:gd name="T26" fmla="*/ 0 w 151"/>
                <a:gd name="T27" fmla="*/ 0 h 401"/>
                <a:gd name="T28" fmla="*/ 0 w 151"/>
                <a:gd name="T29" fmla="*/ 0 h 401"/>
                <a:gd name="T30" fmla="*/ 0 w 151"/>
                <a:gd name="T31" fmla="*/ 0 h 401"/>
                <a:gd name="T32" fmla="*/ 0 w 151"/>
                <a:gd name="T33" fmla="*/ 0 h 401"/>
                <a:gd name="T34" fmla="*/ 0 w 151"/>
                <a:gd name="T35" fmla="*/ 0 h 401"/>
                <a:gd name="T36" fmla="*/ 0 w 151"/>
                <a:gd name="T37" fmla="*/ 0 h 401"/>
                <a:gd name="T38" fmla="*/ 0 w 151"/>
                <a:gd name="T39" fmla="*/ 0 h 401"/>
                <a:gd name="T40" fmla="*/ 0 w 151"/>
                <a:gd name="T41" fmla="*/ 0 h 401"/>
                <a:gd name="T42" fmla="*/ 0 w 151"/>
                <a:gd name="T43" fmla="*/ 0 h 401"/>
                <a:gd name="T44" fmla="*/ 0 w 151"/>
                <a:gd name="T45" fmla="*/ 0 h 401"/>
                <a:gd name="T46" fmla="*/ 0 w 151"/>
                <a:gd name="T47" fmla="*/ 0 h 401"/>
                <a:gd name="T48" fmla="*/ 0 w 151"/>
                <a:gd name="T49" fmla="*/ 0 h 401"/>
                <a:gd name="T50" fmla="*/ 0 w 151"/>
                <a:gd name="T51" fmla="*/ 0 h 401"/>
                <a:gd name="T52" fmla="*/ 0 w 151"/>
                <a:gd name="T53" fmla="*/ 0 h 401"/>
                <a:gd name="T54" fmla="*/ 0 w 151"/>
                <a:gd name="T55" fmla="*/ 0 h 401"/>
                <a:gd name="T56" fmla="*/ 0 w 151"/>
                <a:gd name="T57" fmla="*/ 0 h 401"/>
                <a:gd name="T58" fmla="*/ 0 w 151"/>
                <a:gd name="T59" fmla="*/ 0 h 401"/>
                <a:gd name="T60" fmla="*/ 0 w 151"/>
                <a:gd name="T61" fmla="*/ 0 h 401"/>
                <a:gd name="T62" fmla="*/ 0 w 151"/>
                <a:gd name="T63" fmla="*/ 0 h 401"/>
                <a:gd name="T64" fmla="*/ 0 w 151"/>
                <a:gd name="T65" fmla="*/ 0 h 401"/>
                <a:gd name="T66" fmla="*/ 0 w 151"/>
                <a:gd name="T67" fmla="*/ 0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401"/>
                <a:gd name="T104" fmla="*/ 151 w 151"/>
                <a:gd name="T105" fmla="*/ 401 h 4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FF0040"/>
            </a:solidFill>
            <a:ln w="12700" cap="rnd">
              <a:solidFill>
                <a:srgbClr val="000000"/>
              </a:solidFill>
              <a:round/>
              <a:headEnd/>
              <a:tailEnd/>
            </a:ln>
          </p:spPr>
          <p:txBody>
            <a:bodyPr/>
            <a:lstStyle/>
            <a:p>
              <a:endParaRPr lang="fr-FR" dirty="0"/>
            </a:p>
          </p:txBody>
        </p:sp>
        <p:sp>
          <p:nvSpPr>
            <p:cNvPr id="8905" name="AutoShape 713"/>
            <p:cNvSpPr>
              <a:spLocks/>
            </p:cNvSpPr>
            <p:nvPr/>
          </p:nvSpPr>
          <p:spPr bwMode="auto">
            <a:xfrm>
              <a:off x="4564" y="1508"/>
              <a:ext cx="62" cy="81"/>
            </a:xfrm>
            <a:custGeom>
              <a:avLst/>
              <a:gdLst>
                <a:gd name="T0" fmla="*/ 0 w 134"/>
                <a:gd name="T1" fmla="*/ 0 h 186"/>
                <a:gd name="T2" fmla="*/ 0 w 134"/>
                <a:gd name="T3" fmla="*/ 0 h 186"/>
                <a:gd name="T4" fmla="*/ 0 w 134"/>
                <a:gd name="T5" fmla="*/ 0 h 186"/>
                <a:gd name="T6" fmla="*/ 0 w 134"/>
                <a:gd name="T7" fmla="*/ 0 h 186"/>
                <a:gd name="T8" fmla="*/ 0 w 134"/>
                <a:gd name="T9" fmla="*/ 0 h 186"/>
                <a:gd name="T10" fmla="*/ 0 w 134"/>
                <a:gd name="T11" fmla="*/ 0 h 186"/>
                <a:gd name="T12" fmla="*/ 0 w 134"/>
                <a:gd name="T13" fmla="*/ 0 h 186"/>
                <a:gd name="T14" fmla="*/ 0 w 134"/>
                <a:gd name="T15" fmla="*/ 0 h 186"/>
                <a:gd name="T16" fmla="*/ 0 w 134"/>
                <a:gd name="T17" fmla="*/ 0 h 186"/>
                <a:gd name="T18" fmla="*/ 0 w 134"/>
                <a:gd name="T19" fmla="*/ 0 h 186"/>
                <a:gd name="T20" fmla="*/ 0 w 134"/>
                <a:gd name="T21" fmla="*/ 0 h 186"/>
                <a:gd name="T22" fmla="*/ 0 w 134"/>
                <a:gd name="T23" fmla="*/ 0 h 186"/>
                <a:gd name="T24" fmla="*/ 0 w 134"/>
                <a:gd name="T25" fmla="*/ 0 h 186"/>
                <a:gd name="T26" fmla="*/ 0 w 134"/>
                <a:gd name="T27" fmla="*/ 0 h 186"/>
                <a:gd name="T28" fmla="*/ 0 w 134"/>
                <a:gd name="T29" fmla="*/ 0 h 186"/>
                <a:gd name="T30" fmla="*/ 0 w 134"/>
                <a:gd name="T31" fmla="*/ 0 h 186"/>
                <a:gd name="T32" fmla="*/ 0 w 134"/>
                <a:gd name="T33" fmla="*/ 0 h 186"/>
                <a:gd name="T34" fmla="*/ 0 w 134"/>
                <a:gd name="T35" fmla="*/ 0 h 186"/>
                <a:gd name="T36" fmla="*/ 0 w 134"/>
                <a:gd name="T37" fmla="*/ 0 h 186"/>
                <a:gd name="T38" fmla="*/ 0 w 134"/>
                <a:gd name="T39" fmla="*/ 0 h 186"/>
                <a:gd name="T40" fmla="*/ 0 w 134"/>
                <a:gd name="T41" fmla="*/ 0 h 186"/>
                <a:gd name="T42" fmla="*/ 0 w 134"/>
                <a:gd name="T43" fmla="*/ 0 h 186"/>
                <a:gd name="T44" fmla="*/ 0 w 134"/>
                <a:gd name="T45" fmla="*/ 0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186"/>
                <a:gd name="T71" fmla="*/ 134 w 134"/>
                <a:gd name="T72" fmla="*/ 186 h 1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FF0040"/>
            </a:solidFill>
            <a:ln w="12700" cap="rnd">
              <a:solidFill>
                <a:srgbClr val="000000"/>
              </a:solidFill>
              <a:round/>
              <a:headEnd/>
              <a:tailEnd/>
            </a:ln>
          </p:spPr>
          <p:txBody>
            <a:bodyPr/>
            <a:lstStyle/>
            <a:p>
              <a:endParaRPr lang="fr-FR" dirty="0"/>
            </a:p>
          </p:txBody>
        </p:sp>
        <p:sp>
          <p:nvSpPr>
            <p:cNvPr id="8906" name="Oval 714"/>
            <p:cNvSpPr>
              <a:spLocks noChangeArrowheads="1"/>
            </p:cNvSpPr>
            <p:nvPr/>
          </p:nvSpPr>
          <p:spPr bwMode="auto">
            <a:xfrm>
              <a:off x="4688" y="1495"/>
              <a:ext cx="0" cy="6"/>
            </a:xfrm>
            <a:prstGeom prst="ellipse">
              <a:avLst/>
            </a:prstGeom>
            <a:solidFill>
              <a:srgbClr val="00FF00"/>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07" name="Oval 715"/>
            <p:cNvSpPr>
              <a:spLocks noChangeArrowheads="1"/>
            </p:cNvSpPr>
            <p:nvPr/>
          </p:nvSpPr>
          <p:spPr bwMode="auto">
            <a:xfrm>
              <a:off x="4674" y="1495"/>
              <a:ext cx="7" cy="6"/>
            </a:xfrm>
            <a:prstGeom prst="ellipse">
              <a:avLst/>
            </a:prstGeom>
            <a:solidFill>
              <a:srgbClr val="FF0040"/>
            </a:solidFill>
            <a:ln w="12700" cap="rnd">
              <a:solidFill>
                <a:srgbClr val="000000"/>
              </a:solidFill>
              <a:round/>
              <a:headEnd/>
              <a:tailEnd/>
            </a:ln>
          </p:spPr>
          <p:txBody>
            <a:bodyP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08" name="AutoShape 716"/>
            <p:cNvSpPr>
              <a:spLocks/>
            </p:cNvSpPr>
            <p:nvPr/>
          </p:nvSpPr>
          <p:spPr bwMode="auto">
            <a:xfrm>
              <a:off x="4501" y="1149"/>
              <a:ext cx="14" cy="40"/>
            </a:xfrm>
            <a:custGeom>
              <a:avLst/>
              <a:gdLst>
                <a:gd name="T0" fmla="*/ 0 w 30"/>
                <a:gd name="T1" fmla="*/ 0 h 93"/>
                <a:gd name="T2" fmla="*/ 0 w 30"/>
                <a:gd name="T3" fmla="*/ 0 h 93"/>
                <a:gd name="T4" fmla="*/ 0 w 30"/>
                <a:gd name="T5" fmla="*/ 0 h 93"/>
                <a:gd name="T6" fmla="*/ 0 w 30"/>
                <a:gd name="T7" fmla="*/ 0 h 93"/>
                <a:gd name="T8" fmla="*/ 0 w 30"/>
                <a:gd name="T9" fmla="*/ 0 h 93"/>
                <a:gd name="T10" fmla="*/ 0 w 30"/>
                <a:gd name="T11" fmla="*/ 0 h 93"/>
                <a:gd name="T12" fmla="*/ 0 60000 65536"/>
                <a:gd name="T13" fmla="*/ 0 60000 65536"/>
                <a:gd name="T14" fmla="*/ 0 60000 65536"/>
                <a:gd name="T15" fmla="*/ 0 60000 65536"/>
                <a:gd name="T16" fmla="*/ 0 60000 65536"/>
                <a:gd name="T17" fmla="*/ 0 60000 65536"/>
                <a:gd name="T18" fmla="*/ 0 w 30"/>
                <a:gd name="T19" fmla="*/ 0 h 93"/>
                <a:gd name="T20" fmla="*/ 30 w 3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30" h="93">
                  <a:moveTo>
                    <a:pt x="15" y="0"/>
                  </a:moveTo>
                  <a:lnTo>
                    <a:pt x="15" y="46"/>
                  </a:lnTo>
                  <a:lnTo>
                    <a:pt x="0" y="92"/>
                  </a:lnTo>
                  <a:lnTo>
                    <a:pt x="29" y="92"/>
                  </a:lnTo>
                  <a:lnTo>
                    <a:pt x="29" y="46"/>
                  </a:lnTo>
                  <a:lnTo>
                    <a:pt x="15" y="0"/>
                  </a:lnTo>
                </a:path>
              </a:pathLst>
            </a:custGeom>
            <a:solidFill>
              <a:srgbClr val="FFFFFF"/>
            </a:solidFill>
            <a:ln w="12700" cap="rnd">
              <a:solidFill>
                <a:srgbClr val="000000"/>
              </a:solidFill>
              <a:round/>
              <a:headEnd/>
              <a:tailEnd/>
            </a:ln>
          </p:spPr>
          <p:txBody>
            <a:bodyPr/>
            <a:lstStyle/>
            <a:p>
              <a:endParaRPr lang="fr-FR" dirty="0"/>
            </a:p>
          </p:txBody>
        </p:sp>
        <p:sp>
          <p:nvSpPr>
            <p:cNvPr id="8909" name="Line 717"/>
            <p:cNvSpPr>
              <a:spLocks noChangeShapeType="1"/>
            </p:cNvSpPr>
            <p:nvPr/>
          </p:nvSpPr>
          <p:spPr bwMode="auto">
            <a:xfrm>
              <a:off x="4736" y="1329"/>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910" name="Line 718"/>
            <p:cNvSpPr>
              <a:spLocks noChangeShapeType="1"/>
            </p:cNvSpPr>
            <p:nvPr/>
          </p:nvSpPr>
          <p:spPr bwMode="auto">
            <a:xfrm>
              <a:off x="4744" y="1329"/>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911" name="Line 719"/>
            <p:cNvSpPr>
              <a:spLocks noChangeShapeType="1"/>
            </p:cNvSpPr>
            <p:nvPr/>
          </p:nvSpPr>
          <p:spPr bwMode="auto">
            <a:xfrm flipV="1">
              <a:off x="4744" y="1321"/>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912" name="Line 720"/>
            <p:cNvSpPr>
              <a:spLocks noChangeShapeType="1"/>
            </p:cNvSpPr>
            <p:nvPr/>
          </p:nvSpPr>
          <p:spPr bwMode="auto">
            <a:xfrm>
              <a:off x="4744" y="1322"/>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913" name="Line 721"/>
            <p:cNvSpPr>
              <a:spLocks noChangeShapeType="1"/>
            </p:cNvSpPr>
            <p:nvPr/>
          </p:nvSpPr>
          <p:spPr bwMode="auto">
            <a:xfrm>
              <a:off x="4744" y="1322"/>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914" name="Line 722"/>
            <p:cNvSpPr>
              <a:spLocks noChangeShapeType="1"/>
            </p:cNvSpPr>
            <p:nvPr/>
          </p:nvSpPr>
          <p:spPr bwMode="auto">
            <a:xfrm>
              <a:off x="4750" y="1322"/>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915" name="Line 723"/>
            <p:cNvSpPr>
              <a:spLocks noChangeShapeType="1"/>
            </p:cNvSpPr>
            <p:nvPr/>
          </p:nvSpPr>
          <p:spPr bwMode="auto">
            <a:xfrm>
              <a:off x="4750" y="1322"/>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916" name="AutoShape 724"/>
            <p:cNvSpPr>
              <a:spLocks/>
            </p:cNvSpPr>
            <p:nvPr/>
          </p:nvSpPr>
          <p:spPr bwMode="auto">
            <a:xfrm>
              <a:off x="4736" y="1322"/>
              <a:ext cx="29" cy="47"/>
            </a:xfrm>
            <a:custGeom>
              <a:avLst/>
              <a:gdLst>
                <a:gd name="T0" fmla="*/ 0 w 61"/>
                <a:gd name="T1" fmla="*/ 0 h 108"/>
                <a:gd name="T2" fmla="*/ 0 w 61"/>
                <a:gd name="T3" fmla="*/ 0 h 108"/>
                <a:gd name="T4" fmla="*/ 0 w 61"/>
                <a:gd name="T5" fmla="*/ 0 h 108"/>
                <a:gd name="T6" fmla="*/ 0 w 61"/>
                <a:gd name="T7" fmla="*/ 0 h 108"/>
                <a:gd name="T8" fmla="*/ 0 w 61"/>
                <a:gd name="T9" fmla="*/ 0 h 108"/>
                <a:gd name="T10" fmla="*/ 0 w 61"/>
                <a:gd name="T11" fmla="*/ 0 h 108"/>
                <a:gd name="T12" fmla="*/ 0 w 61"/>
                <a:gd name="T13" fmla="*/ 0 h 108"/>
                <a:gd name="T14" fmla="*/ 0 w 61"/>
                <a:gd name="T15" fmla="*/ 0 h 108"/>
                <a:gd name="T16" fmla="*/ 0 w 61"/>
                <a:gd name="T17" fmla="*/ 0 h 108"/>
                <a:gd name="T18" fmla="*/ 0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08"/>
                <a:gd name="T32" fmla="*/ 61 w 61"/>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12700" cap="rnd">
              <a:solidFill>
                <a:srgbClr val="000000"/>
              </a:solidFill>
              <a:round/>
              <a:headEnd/>
              <a:tailEnd/>
            </a:ln>
          </p:spPr>
          <p:txBody>
            <a:bodyPr/>
            <a:lstStyle/>
            <a:p>
              <a:endParaRPr lang="fr-FR" dirty="0"/>
            </a:p>
          </p:txBody>
        </p:sp>
        <p:sp>
          <p:nvSpPr>
            <p:cNvPr id="8917" name="AutoShape 725"/>
            <p:cNvSpPr>
              <a:spLocks/>
            </p:cNvSpPr>
            <p:nvPr/>
          </p:nvSpPr>
          <p:spPr bwMode="auto">
            <a:xfrm>
              <a:off x="4716" y="1268"/>
              <a:ext cx="35" cy="61"/>
            </a:xfrm>
            <a:custGeom>
              <a:avLst/>
              <a:gdLst>
                <a:gd name="T0" fmla="*/ 0 w 75"/>
                <a:gd name="T1" fmla="*/ 0 h 139"/>
                <a:gd name="T2" fmla="*/ 0 w 75"/>
                <a:gd name="T3" fmla="*/ 0 h 139"/>
                <a:gd name="T4" fmla="*/ 0 w 75"/>
                <a:gd name="T5" fmla="*/ 0 h 139"/>
                <a:gd name="T6" fmla="*/ 0 w 75"/>
                <a:gd name="T7" fmla="*/ 0 h 139"/>
                <a:gd name="T8" fmla="*/ 0 w 75"/>
                <a:gd name="T9" fmla="*/ 0 h 139"/>
                <a:gd name="T10" fmla="*/ 0 w 75"/>
                <a:gd name="T11" fmla="*/ 0 h 139"/>
                <a:gd name="T12" fmla="*/ 0 w 75"/>
                <a:gd name="T13" fmla="*/ 0 h 139"/>
                <a:gd name="T14" fmla="*/ 0 w 75"/>
                <a:gd name="T15" fmla="*/ 0 h 139"/>
                <a:gd name="T16" fmla="*/ 0 w 75"/>
                <a:gd name="T17" fmla="*/ 0 h 139"/>
                <a:gd name="T18" fmla="*/ 0 w 75"/>
                <a:gd name="T19" fmla="*/ 0 h 139"/>
                <a:gd name="T20" fmla="*/ 0 w 75"/>
                <a:gd name="T21" fmla="*/ 0 h 139"/>
                <a:gd name="T22" fmla="*/ 0 w 75"/>
                <a:gd name="T23" fmla="*/ 0 h 139"/>
                <a:gd name="T24" fmla="*/ 0 w 75"/>
                <a:gd name="T25" fmla="*/ 0 h 139"/>
                <a:gd name="T26" fmla="*/ 0 w 75"/>
                <a:gd name="T27" fmla="*/ 0 h 139"/>
                <a:gd name="T28" fmla="*/ 0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39"/>
                <a:gd name="T47" fmla="*/ 75 w 75"/>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FF0040"/>
            </a:solidFill>
            <a:ln w="12700" cap="rnd">
              <a:solidFill>
                <a:srgbClr val="000000"/>
              </a:solidFill>
              <a:round/>
              <a:headEnd/>
              <a:tailEnd/>
            </a:ln>
          </p:spPr>
          <p:txBody>
            <a:bodyPr/>
            <a:lstStyle/>
            <a:p>
              <a:endParaRPr lang="fr-FR" dirty="0"/>
            </a:p>
          </p:txBody>
        </p:sp>
        <p:sp>
          <p:nvSpPr>
            <p:cNvPr id="8918" name="AutoShape 726"/>
            <p:cNvSpPr>
              <a:spLocks/>
            </p:cNvSpPr>
            <p:nvPr/>
          </p:nvSpPr>
          <p:spPr bwMode="auto">
            <a:xfrm>
              <a:off x="4778" y="1276"/>
              <a:ext cx="77" cy="86"/>
            </a:xfrm>
            <a:custGeom>
              <a:avLst/>
              <a:gdLst>
                <a:gd name="T0" fmla="*/ 0 w 165"/>
                <a:gd name="T1" fmla="*/ 0 h 200"/>
                <a:gd name="T2" fmla="*/ 0 w 165"/>
                <a:gd name="T3" fmla="*/ 0 h 200"/>
                <a:gd name="T4" fmla="*/ 0 w 165"/>
                <a:gd name="T5" fmla="*/ 0 h 200"/>
                <a:gd name="T6" fmla="*/ 0 w 165"/>
                <a:gd name="T7" fmla="*/ 0 h 200"/>
                <a:gd name="T8" fmla="*/ 0 w 165"/>
                <a:gd name="T9" fmla="*/ 0 h 200"/>
                <a:gd name="T10" fmla="*/ 0 w 165"/>
                <a:gd name="T11" fmla="*/ 0 h 200"/>
                <a:gd name="T12" fmla="*/ 0 w 165"/>
                <a:gd name="T13" fmla="*/ 0 h 200"/>
                <a:gd name="T14" fmla="*/ 0 w 165"/>
                <a:gd name="T15" fmla="*/ 0 h 200"/>
                <a:gd name="T16" fmla="*/ 0 w 165"/>
                <a:gd name="T17" fmla="*/ 0 h 200"/>
                <a:gd name="T18" fmla="*/ 0 w 165"/>
                <a:gd name="T19" fmla="*/ 0 h 200"/>
                <a:gd name="T20" fmla="*/ 0 w 165"/>
                <a:gd name="T21" fmla="*/ 0 h 200"/>
                <a:gd name="T22" fmla="*/ 0 w 165"/>
                <a:gd name="T23" fmla="*/ 0 h 200"/>
                <a:gd name="T24" fmla="*/ 0 w 165"/>
                <a:gd name="T25" fmla="*/ 0 h 200"/>
                <a:gd name="T26" fmla="*/ 0 w 165"/>
                <a:gd name="T27" fmla="*/ 0 h 200"/>
                <a:gd name="T28" fmla="*/ 0 w 165"/>
                <a:gd name="T29" fmla="*/ 0 h 200"/>
                <a:gd name="T30" fmla="*/ 0 w 165"/>
                <a:gd name="T31" fmla="*/ 0 h 200"/>
                <a:gd name="T32" fmla="*/ 0 w 165"/>
                <a:gd name="T33" fmla="*/ 0 h 200"/>
                <a:gd name="T34" fmla="*/ 0 w 165"/>
                <a:gd name="T35" fmla="*/ 0 h 200"/>
                <a:gd name="T36" fmla="*/ 0 w 165"/>
                <a:gd name="T37" fmla="*/ 0 h 200"/>
                <a:gd name="T38" fmla="*/ 0 w 165"/>
                <a:gd name="T39" fmla="*/ 0 h 200"/>
                <a:gd name="T40" fmla="*/ 0 w 165"/>
                <a:gd name="T41" fmla="*/ 0 h 200"/>
                <a:gd name="T42" fmla="*/ 0 w 165"/>
                <a:gd name="T43" fmla="*/ 0 h 200"/>
                <a:gd name="T44" fmla="*/ 0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5"/>
                <a:gd name="T70" fmla="*/ 0 h 200"/>
                <a:gd name="T71" fmla="*/ 165 w 165"/>
                <a:gd name="T72" fmla="*/ 200 h 2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12700" cap="rnd">
              <a:solidFill>
                <a:srgbClr val="000000"/>
              </a:solidFill>
              <a:round/>
              <a:headEnd/>
              <a:tailEnd/>
            </a:ln>
          </p:spPr>
          <p:txBody>
            <a:bodyPr/>
            <a:lstStyle/>
            <a:p>
              <a:endParaRPr lang="fr-FR" dirty="0"/>
            </a:p>
          </p:txBody>
        </p:sp>
        <p:sp>
          <p:nvSpPr>
            <p:cNvPr id="8919" name="AutoShape 727"/>
            <p:cNvSpPr>
              <a:spLocks/>
            </p:cNvSpPr>
            <p:nvPr/>
          </p:nvSpPr>
          <p:spPr bwMode="auto">
            <a:xfrm>
              <a:off x="4812" y="1222"/>
              <a:ext cx="43" cy="54"/>
            </a:xfrm>
            <a:custGeom>
              <a:avLst/>
              <a:gdLst>
                <a:gd name="T0" fmla="*/ 0 w 91"/>
                <a:gd name="T1" fmla="*/ 0 h 125"/>
                <a:gd name="T2" fmla="*/ 0 w 91"/>
                <a:gd name="T3" fmla="*/ 0 h 125"/>
                <a:gd name="T4" fmla="*/ 0 w 91"/>
                <a:gd name="T5" fmla="*/ 0 h 125"/>
                <a:gd name="T6" fmla="*/ 0 w 91"/>
                <a:gd name="T7" fmla="*/ 0 h 125"/>
                <a:gd name="T8" fmla="*/ 0 w 91"/>
                <a:gd name="T9" fmla="*/ 0 h 125"/>
                <a:gd name="T10" fmla="*/ 0 w 91"/>
                <a:gd name="T11" fmla="*/ 0 h 125"/>
                <a:gd name="T12" fmla="*/ 0 w 91"/>
                <a:gd name="T13" fmla="*/ 0 h 125"/>
                <a:gd name="T14" fmla="*/ 0 w 91"/>
                <a:gd name="T15" fmla="*/ 0 h 125"/>
                <a:gd name="T16" fmla="*/ 0 w 91"/>
                <a:gd name="T17" fmla="*/ 0 h 125"/>
                <a:gd name="T18" fmla="*/ 0 w 91"/>
                <a:gd name="T19" fmla="*/ 0 h 125"/>
                <a:gd name="T20" fmla="*/ 0 w 91"/>
                <a:gd name="T21" fmla="*/ 0 h 125"/>
                <a:gd name="T22" fmla="*/ 0 w 91"/>
                <a:gd name="T23" fmla="*/ 0 h 125"/>
                <a:gd name="T24" fmla="*/ 0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125"/>
                <a:gd name="T44" fmla="*/ 91 w 91"/>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12700" cap="rnd">
              <a:solidFill>
                <a:srgbClr val="000000"/>
              </a:solidFill>
              <a:round/>
              <a:headEnd/>
              <a:tailEnd/>
            </a:ln>
          </p:spPr>
          <p:txBody>
            <a:bodyPr/>
            <a:lstStyle/>
            <a:p>
              <a:endParaRPr lang="fr-FR" dirty="0"/>
            </a:p>
          </p:txBody>
        </p:sp>
        <p:sp>
          <p:nvSpPr>
            <p:cNvPr id="8920" name="AutoShape 728"/>
            <p:cNvSpPr>
              <a:spLocks/>
            </p:cNvSpPr>
            <p:nvPr/>
          </p:nvSpPr>
          <p:spPr bwMode="auto">
            <a:xfrm>
              <a:off x="4778" y="1369"/>
              <a:ext cx="13" cy="26"/>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3"/>
                <a:gd name="T26" fmla="*/ 30 w 3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12700" cap="rnd">
              <a:solidFill>
                <a:srgbClr val="000000"/>
              </a:solidFill>
              <a:round/>
              <a:headEnd/>
              <a:tailEnd/>
            </a:ln>
          </p:spPr>
          <p:txBody>
            <a:bodyPr/>
            <a:lstStyle/>
            <a:p>
              <a:endParaRPr lang="fr-FR" dirty="0"/>
            </a:p>
          </p:txBody>
        </p:sp>
        <p:sp>
          <p:nvSpPr>
            <p:cNvPr id="8921" name="AutoShape 729"/>
            <p:cNvSpPr>
              <a:spLocks/>
            </p:cNvSpPr>
            <p:nvPr/>
          </p:nvSpPr>
          <p:spPr bwMode="auto">
            <a:xfrm>
              <a:off x="4791" y="1362"/>
              <a:ext cx="21" cy="14"/>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15" y="31"/>
                  </a:moveTo>
                  <a:lnTo>
                    <a:pt x="30" y="16"/>
                  </a:lnTo>
                  <a:lnTo>
                    <a:pt x="45" y="0"/>
                  </a:lnTo>
                  <a:lnTo>
                    <a:pt x="30" y="0"/>
                  </a:lnTo>
                  <a:lnTo>
                    <a:pt x="15" y="0"/>
                  </a:lnTo>
                  <a:lnTo>
                    <a:pt x="0" y="16"/>
                  </a:lnTo>
                  <a:lnTo>
                    <a:pt x="15" y="31"/>
                  </a:lnTo>
                </a:path>
              </a:pathLst>
            </a:custGeom>
            <a:solidFill>
              <a:srgbClr val="C0C0C0"/>
            </a:solidFill>
            <a:ln w="12700" cap="rnd">
              <a:solidFill>
                <a:srgbClr val="000000"/>
              </a:solidFill>
              <a:round/>
              <a:headEnd/>
              <a:tailEnd/>
            </a:ln>
          </p:spPr>
          <p:txBody>
            <a:bodyPr/>
            <a:lstStyle/>
            <a:p>
              <a:endParaRPr lang="fr-FR" dirty="0"/>
            </a:p>
          </p:txBody>
        </p:sp>
        <p:sp>
          <p:nvSpPr>
            <p:cNvPr id="8922" name="AutoShape 730"/>
            <p:cNvSpPr>
              <a:spLocks/>
            </p:cNvSpPr>
            <p:nvPr/>
          </p:nvSpPr>
          <p:spPr bwMode="auto">
            <a:xfrm>
              <a:off x="4405" y="1642"/>
              <a:ext cx="14" cy="34"/>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w 30"/>
                <a:gd name="T11" fmla="*/ 0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8"/>
                <a:gd name="T26" fmla="*/ 30 w 30"/>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8">
                  <a:moveTo>
                    <a:pt x="0" y="0"/>
                  </a:moveTo>
                  <a:lnTo>
                    <a:pt x="0" y="31"/>
                  </a:lnTo>
                  <a:lnTo>
                    <a:pt x="0" y="62"/>
                  </a:lnTo>
                  <a:lnTo>
                    <a:pt x="15" y="77"/>
                  </a:lnTo>
                  <a:lnTo>
                    <a:pt x="29" y="62"/>
                  </a:lnTo>
                  <a:lnTo>
                    <a:pt x="29" y="46"/>
                  </a:lnTo>
                  <a:lnTo>
                    <a:pt x="15" y="15"/>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923" name="AutoShape 731"/>
            <p:cNvSpPr>
              <a:spLocks/>
            </p:cNvSpPr>
            <p:nvPr/>
          </p:nvSpPr>
          <p:spPr bwMode="auto">
            <a:xfrm>
              <a:off x="4723" y="1476"/>
              <a:ext cx="14" cy="27"/>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12700" cap="rnd">
              <a:solidFill>
                <a:srgbClr val="000000"/>
              </a:solidFill>
              <a:round/>
              <a:headEnd/>
              <a:tailEnd/>
            </a:ln>
          </p:spPr>
          <p:txBody>
            <a:bodyPr/>
            <a:lstStyle/>
            <a:p>
              <a:endParaRPr lang="fr-FR" dirty="0"/>
            </a:p>
          </p:txBody>
        </p:sp>
        <p:sp>
          <p:nvSpPr>
            <p:cNvPr id="8924" name="AutoShape 732"/>
            <p:cNvSpPr>
              <a:spLocks/>
            </p:cNvSpPr>
            <p:nvPr/>
          </p:nvSpPr>
          <p:spPr bwMode="auto">
            <a:xfrm>
              <a:off x="4660" y="1661"/>
              <a:ext cx="70" cy="61"/>
            </a:xfrm>
            <a:custGeom>
              <a:avLst/>
              <a:gdLst>
                <a:gd name="T0" fmla="*/ 0 w 151"/>
                <a:gd name="T1" fmla="*/ 0 h 140"/>
                <a:gd name="T2" fmla="*/ 0 w 151"/>
                <a:gd name="T3" fmla="*/ 0 h 140"/>
                <a:gd name="T4" fmla="*/ 0 w 151"/>
                <a:gd name="T5" fmla="*/ 0 h 140"/>
                <a:gd name="T6" fmla="*/ 0 w 151"/>
                <a:gd name="T7" fmla="*/ 0 h 140"/>
                <a:gd name="T8" fmla="*/ 0 w 151"/>
                <a:gd name="T9" fmla="*/ 0 h 140"/>
                <a:gd name="T10" fmla="*/ 0 w 151"/>
                <a:gd name="T11" fmla="*/ 0 h 140"/>
                <a:gd name="T12" fmla="*/ 0 w 151"/>
                <a:gd name="T13" fmla="*/ 0 h 140"/>
                <a:gd name="T14" fmla="*/ 0 w 151"/>
                <a:gd name="T15" fmla="*/ 0 h 140"/>
                <a:gd name="T16" fmla="*/ 0 w 151"/>
                <a:gd name="T17" fmla="*/ 0 h 140"/>
                <a:gd name="T18" fmla="*/ 0 w 151"/>
                <a:gd name="T19" fmla="*/ 0 h 140"/>
                <a:gd name="T20" fmla="*/ 0 w 151"/>
                <a:gd name="T21" fmla="*/ 0 h 140"/>
                <a:gd name="T22" fmla="*/ 0 w 151"/>
                <a:gd name="T23" fmla="*/ 0 h 140"/>
                <a:gd name="T24" fmla="*/ 0 w 151"/>
                <a:gd name="T25" fmla="*/ 0 h 140"/>
                <a:gd name="T26" fmla="*/ 0 w 151"/>
                <a:gd name="T27" fmla="*/ 0 h 140"/>
                <a:gd name="T28" fmla="*/ 0 w 151"/>
                <a:gd name="T29" fmla="*/ 0 h 140"/>
                <a:gd name="T30" fmla="*/ 0 w 151"/>
                <a:gd name="T31" fmla="*/ 0 h 140"/>
                <a:gd name="T32" fmla="*/ 0 w 151"/>
                <a:gd name="T33" fmla="*/ 0 h 140"/>
                <a:gd name="T34" fmla="*/ 0 w 151"/>
                <a:gd name="T35" fmla="*/ 0 h 140"/>
                <a:gd name="T36" fmla="*/ 0 w 151"/>
                <a:gd name="T37" fmla="*/ 0 h 140"/>
                <a:gd name="T38" fmla="*/ 0 w 151"/>
                <a:gd name="T39" fmla="*/ 0 h 140"/>
                <a:gd name="T40" fmla="*/ 0 w 151"/>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140"/>
                <a:gd name="T65" fmla="*/ 151 w 151"/>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12700">
              <a:solidFill>
                <a:srgbClr val="000000"/>
              </a:solidFill>
              <a:round/>
              <a:headEnd/>
              <a:tailEnd/>
            </a:ln>
          </p:spPr>
          <p:txBody>
            <a:bodyPr wrap="none" anchor="ctr"/>
            <a:lstStyle/>
            <a:p>
              <a:endParaRPr lang="fr-FR" dirty="0"/>
            </a:p>
          </p:txBody>
        </p:sp>
        <p:sp>
          <p:nvSpPr>
            <p:cNvPr id="8925" name="AutoShape 733"/>
            <p:cNvSpPr>
              <a:spLocks/>
            </p:cNvSpPr>
            <p:nvPr/>
          </p:nvSpPr>
          <p:spPr bwMode="auto">
            <a:xfrm>
              <a:off x="4570" y="1661"/>
              <a:ext cx="42" cy="54"/>
            </a:xfrm>
            <a:custGeom>
              <a:avLst/>
              <a:gdLst>
                <a:gd name="T0" fmla="*/ 0 w 91"/>
                <a:gd name="T1" fmla="*/ 0 h 124"/>
                <a:gd name="T2" fmla="*/ 0 w 91"/>
                <a:gd name="T3" fmla="*/ 0 h 124"/>
                <a:gd name="T4" fmla="*/ 0 w 91"/>
                <a:gd name="T5" fmla="*/ 0 h 124"/>
                <a:gd name="T6" fmla="*/ 0 w 91"/>
                <a:gd name="T7" fmla="*/ 0 h 124"/>
                <a:gd name="T8" fmla="*/ 0 w 91"/>
                <a:gd name="T9" fmla="*/ 0 h 124"/>
                <a:gd name="T10" fmla="*/ 0 w 91"/>
                <a:gd name="T11" fmla="*/ 0 h 124"/>
                <a:gd name="T12" fmla="*/ 0 w 91"/>
                <a:gd name="T13" fmla="*/ 0 h 124"/>
                <a:gd name="T14" fmla="*/ 0 w 91"/>
                <a:gd name="T15" fmla="*/ 0 h 124"/>
                <a:gd name="T16" fmla="*/ 0 w 91"/>
                <a:gd name="T17" fmla="*/ 0 h 124"/>
                <a:gd name="T18" fmla="*/ 0 w 91"/>
                <a:gd name="T19" fmla="*/ 0 h 124"/>
                <a:gd name="T20" fmla="*/ 0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24"/>
                <a:gd name="T38" fmla="*/ 91 w 91"/>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12700">
              <a:solidFill>
                <a:srgbClr val="000000"/>
              </a:solidFill>
              <a:round/>
              <a:headEnd/>
              <a:tailEnd/>
            </a:ln>
          </p:spPr>
          <p:txBody>
            <a:bodyPr wrap="none" anchor="ctr"/>
            <a:lstStyle/>
            <a:p>
              <a:endParaRPr lang="fr-FR" dirty="0"/>
            </a:p>
          </p:txBody>
        </p:sp>
        <p:sp>
          <p:nvSpPr>
            <p:cNvPr id="8926" name="AutoShape 734"/>
            <p:cNvSpPr>
              <a:spLocks/>
            </p:cNvSpPr>
            <p:nvPr/>
          </p:nvSpPr>
          <p:spPr bwMode="auto">
            <a:xfrm>
              <a:off x="4543" y="1535"/>
              <a:ext cx="76" cy="141"/>
            </a:xfrm>
            <a:custGeom>
              <a:avLst/>
              <a:gdLst>
                <a:gd name="T0" fmla="*/ 0 w 165"/>
                <a:gd name="T1" fmla="*/ 0 h 324"/>
                <a:gd name="T2" fmla="*/ 0 w 165"/>
                <a:gd name="T3" fmla="*/ 0 h 324"/>
                <a:gd name="T4" fmla="*/ 0 w 165"/>
                <a:gd name="T5" fmla="*/ 0 h 324"/>
                <a:gd name="T6" fmla="*/ 0 w 165"/>
                <a:gd name="T7" fmla="*/ 0 h 324"/>
                <a:gd name="T8" fmla="*/ 0 w 165"/>
                <a:gd name="T9" fmla="*/ 0 h 324"/>
                <a:gd name="T10" fmla="*/ 0 w 165"/>
                <a:gd name="T11" fmla="*/ 0 h 324"/>
                <a:gd name="T12" fmla="*/ 0 w 165"/>
                <a:gd name="T13" fmla="*/ 0 h 324"/>
                <a:gd name="T14" fmla="*/ 0 w 165"/>
                <a:gd name="T15" fmla="*/ 0 h 324"/>
                <a:gd name="T16" fmla="*/ 0 w 165"/>
                <a:gd name="T17" fmla="*/ 0 h 324"/>
                <a:gd name="T18" fmla="*/ 0 w 165"/>
                <a:gd name="T19" fmla="*/ 0 h 324"/>
                <a:gd name="T20" fmla="*/ 0 w 165"/>
                <a:gd name="T21" fmla="*/ 0 h 324"/>
                <a:gd name="T22" fmla="*/ 0 w 165"/>
                <a:gd name="T23" fmla="*/ 0 h 324"/>
                <a:gd name="T24" fmla="*/ 0 w 165"/>
                <a:gd name="T25" fmla="*/ 0 h 324"/>
                <a:gd name="T26" fmla="*/ 0 w 165"/>
                <a:gd name="T27" fmla="*/ 0 h 324"/>
                <a:gd name="T28" fmla="*/ 0 w 165"/>
                <a:gd name="T29" fmla="*/ 0 h 324"/>
                <a:gd name="T30" fmla="*/ 0 w 165"/>
                <a:gd name="T31" fmla="*/ 0 h 324"/>
                <a:gd name="T32" fmla="*/ 0 w 165"/>
                <a:gd name="T33" fmla="*/ 0 h 324"/>
                <a:gd name="T34" fmla="*/ 0 w 165"/>
                <a:gd name="T35" fmla="*/ 0 h 324"/>
                <a:gd name="T36" fmla="*/ 0 w 165"/>
                <a:gd name="T37" fmla="*/ 0 h 324"/>
                <a:gd name="T38" fmla="*/ 0 w 165"/>
                <a:gd name="T39" fmla="*/ 0 h 324"/>
                <a:gd name="T40" fmla="*/ 0 w 165"/>
                <a:gd name="T41" fmla="*/ 0 h 324"/>
                <a:gd name="T42" fmla="*/ 0 w 165"/>
                <a:gd name="T43" fmla="*/ 0 h 324"/>
                <a:gd name="T44" fmla="*/ 0 w 165"/>
                <a:gd name="T45" fmla="*/ 0 h 324"/>
                <a:gd name="T46" fmla="*/ 0 w 165"/>
                <a:gd name="T47" fmla="*/ 0 h 324"/>
                <a:gd name="T48" fmla="*/ 0 w 165"/>
                <a:gd name="T49" fmla="*/ 0 h 324"/>
                <a:gd name="T50" fmla="*/ 0 w 165"/>
                <a:gd name="T51" fmla="*/ 0 h 324"/>
                <a:gd name="T52" fmla="*/ 0 w 165"/>
                <a:gd name="T53" fmla="*/ 0 h 324"/>
                <a:gd name="T54" fmla="*/ 0 w 165"/>
                <a:gd name="T55" fmla="*/ 0 h 324"/>
                <a:gd name="T56" fmla="*/ 0 w 165"/>
                <a:gd name="T57" fmla="*/ 0 h 324"/>
                <a:gd name="T58" fmla="*/ 0 w 165"/>
                <a:gd name="T59" fmla="*/ 0 h 324"/>
                <a:gd name="T60" fmla="*/ 0 w 165"/>
                <a:gd name="T61" fmla="*/ 0 h 324"/>
                <a:gd name="T62" fmla="*/ 0 w 165"/>
                <a:gd name="T63" fmla="*/ 0 h 324"/>
                <a:gd name="T64" fmla="*/ 0 w 165"/>
                <a:gd name="T65" fmla="*/ 0 h 324"/>
                <a:gd name="T66" fmla="*/ 0 w 165"/>
                <a:gd name="T67" fmla="*/ 0 h 324"/>
                <a:gd name="T68" fmla="*/ 0 w 165"/>
                <a:gd name="T69" fmla="*/ 0 h 324"/>
                <a:gd name="T70" fmla="*/ 0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5"/>
                <a:gd name="T109" fmla="*/ 0 h 324"/>
                <a:gd name="T110" fmla="*/ 165 w 165"/>
                <a:gd name="T111" fmla="*/ 324 h 3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FF0040"/>
            </a:solidFill>
            <a:ln w="12700" cap="rnd">
              <a:solidFill>
                <a:srgbClr val="000000"/>
              </a:solidFill>
              <a:round/>
              <a:headEnd/>
              <a:tailEnd/>
            </a:ln>
          </p:spPr>
          <p:txBody>
            <a:bodyPr/>
            <a:lstStyle/>
            <a:p>
              <a:endParaRPr lang="fr-FR" dirty="0"/>
            </a:p>
          </p:txBody>
        </p:sp>
        <p:sp>
          <p:nvSpPr>
            <p:cNvPr id="8927" name="AutoShape 735"/>
            <p:cNvSpPr>
              <a:spLocks/>
            </p:cNvSpPr>
            <p:nvPr/>
          </p:nvSpPr>
          <p:spPr bwMode="auto">
            <a:xfrm>
              <a:off x="4646" y="1688"/>
              <a:ext cx="84" cy="87"/>
            </a:xfrm>
            <a:custGeom>
              <a:avLst/>
              <a:gdLst>
                <a:gd name="T0" fmla="*/ 0 w 181"/>
                <a:gd name="T1" fmla="*/ 0 h 200"/>
                <a:gd name="T2" fmla="*/ 0 w 181"/>
                <a:gd name="T3" fmla="*/ 0 h 200"/>
                <a:gd name="T4" fmla="*/ 0 w 181"/>
                <a:gd name="T5" fmla="*/ 0 h 200"/>
                <a:gd name="T6" fmla="*/ 0 w 181"/>
                <a:gd name="T7" fmla="*/ 0 h 200"/>
                <a:gd name="T8" fmla="*/ 0 w 181"/>
                <a:gd name="T9" fmla="*/ 0 h 200"/>
                <a:gd name="T10" fmla="*/ 0 w 181"/>
                <a:gd name="T11" fmla="*/ 0 h 200"/>
                <a:gd name="T12" fmla="*/ 0 w 181"/>
                <a:gd name="T13" fmla="*/ 0 h 200"/>
                <a:gd name="T14" fmla="*/ 0 w 181"/>
                <a:gd name="T15" fmla="*/ 0 h 200"/>
                <a:gd name="T16" fmla="*/ 0 w 181"/>
                <a:gd name="T17" fmla="*/ 0 h 200"/>
                <a:gd name="T18" fmla="*/ 0 w 181"/>
                <a:gd name="T19" fmla="*/ 0 h 200"/>
                <a:gd name="T20" fmla="*/ 0 w 181"/>
                <a:gd name="T21" fmla="*/ 0 h 200"/>
                <a:gd name="T22" fmla="*/ 0 w 181"/>
                <a:gd name="T23" fmla="*/ 0 h 200"/>
                <a:gd name="T24" fmla="*/ 0 w 181"/>
                <a:gd name="T25" fmla="*/ 0 h 200"/>
                <a:gd name="T26" fmla="*/ 0 w 181"/>
                <a:gd name="T27" fmla="*/ 0 h 200"/>
                <a:gd name="T28" fmla="*/ 0 w 181"/>
                <a:gd name="T29" fmla="*/ 0 h 200"/>
                <a:gd name="T30" fmla="*/ 0 w 181"/>
                <a:gd name="T31" fmla="*/ 0 h 200"/>
                <a:gd name="T32" fmla="*/ 0 w 181"/>
                <a:gd name="T33" fmla="*/ 0 h 200"/>
                <a:gd name="T34" fmla="*/ 0 w 181"/>
                <a:gd name="T35" fmla="*/ 0 h 200"/>
                <a:gd name="T36" fmla="*/ 0 w 181"/>
                <a:gd name="T37" fmla="*/ 0 h 200"/>
                <a:gd name="T38" fmla="*/ 0 w 181"/>
                <a:gd name="T39" fmla="*/ 0 h 200"/>
                <a:gd name="T40" fmla="*/ 0 w 181"/>
                <a:gd name="T41" fmla="*/ 0 h 200"/>
                <a:gd name="T42" fmla="*/ 0 w 181"/>
                <a:gd name="T43" fmla="*/ 0 h 200"/>
                <a:gd name="T44" fmla="*/ 0 w 181"/>
                <a:gd name="T45" fmla="*/ 0 h 200"/>
                <a:gd name="T46" fmla="*/ 0 w 181"/>
                <a:gd name="T47" fmla="*/ 0 h 200"/>
                <a:gd name="T48" fmla="*/ 0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200"/>
                <a:gd name="T77" fmla="*/ 181 w 181"/>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FF0040"/>
            </a:solidFill>
            <a:ln w="12700" cap="rnd">
              <a:solidFill>
                <a:srgbClr val="000000"/>
              </a:solidFill>
              <a:round/>
              <a:headEnd/>
              <a:tailEnd/>
            </a:ln>
          </p:spPr>
          <p:txBody>
            <a:bodyPr/>
            <a:lstStyle/>
            <a:p>
              <a:endParaRPr lang="fr-FR" dirty="0"/>
            </a:p>
          </p:txBody>
        </p:sp>
        <p:sp>
          <p:nvSpPr>
            <p:cNvPr id="8928" name="AutoShape 736"/>
            <p:cNvSpPr>
              <a:spLocks/>
            </p:cNvSpPr>
            <p:nvPr/>
          </p:nvSpPr>
          <p:spPr bwMode="auto">
            <a:xfrm>
              <a:off x="4543" y="1674"/>
              <a:ext cx="83" cy="108"/>
            </a:xfrm>
            <a:custGeom>
              <a:avLst/>
              <a:gdLst>
                <a:gd name="T0" fmla="*/ 0 w 179"/>
                <a:gd name="T1" fmla="*/ 0 h 247"/>
                <a:gd name="T2" fmla="*/ 0 w 179"/>
                <a:gd name="T3" fmla="*/ 0 h 247"/>
                <a:gd name="T4" fmla="*/ 0 w 179"/>
                <a:gd name="T5" fmla="*/ 0 h 247"/>
                <a:gd name="T6" fmla="*/ 0 w 179"/>
                <a:gd name="T7" fmla="*/ 0 h 247"/>
                <a:gd name="T8" fmla="*/ 0 w 179"/>
                <a:gd name="T9" fmla="*/ 0 h 247"/>
                <a:gd name="T10" fmla="*/ 0 w 179"/>
                <a:gd name="T11" fmla="*/ 0 h 247"/>
                <a:gd name="T12" fmla="*/ 0 w 179"/>
                <a:gd name="T13" fmla="*/ 0 h 247"/>
                <a:gd name="T14" fmla="*/ 0 w 179"/>
                <a:gd name="T15" fmla="*/ 0 h 247"/>
                <a:gd name="T16" fmla="*/ 0 w 179"/>
                <a:gd name="T17" fmla="*/ 0 h 247"/>
                <a:gd name="T18" fmla="*/ 0 w 179"/>
                <a:gd name="T19" fmla="*/ 0 h 247"/>
                <a:gd name="T20" fmla="*/ 0 w 179"/>
                <a:gd name="T21" fmla="*/ 0 h 247"/>
                <a:gd name="T22" fmla="*/ 0 w 179"/>
                <a:gd name="T23" fmla="*/ 0 h 247"/>
                <a:gd name="T24" fmla="*/ 0 w 179"/>
                <a:gd name="T25" fmla="*/ 0 h 247"/>
                <a:gd name="T26" fmla="*/ 0 w 179"/>
                <a:gd name="T27" fmla="*/ 0 h 247"/>
                <a:gd name="T28" fmla="*/ 0 w 179"/>
                <a:gd name="T29" fmla="*/ 0 h 247"/>
                <a:gd name="T30" fmla="*/ 0 w 179"/>
                <a:gd name="T31" fmla="*/ 0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247"/>
                <a:gd name="T56" fmla="*/ 179 w 179"/>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929" name="AutoShape 737"/>
            <p:cNvSpPr>
              <a:spLocks/>
            </p:cNvSpPr>
            <p:nvPr/>
          </p:nvSpPr>
          <p:spPr bwMode="auto">
            <a:xfrm>
              <a:off x="4840" y="1734"/>
              <a:ext cx="83" cy="88"/>
            </a:xfrm>
            <a:custGeom>
              <a:avLst/>
              <a:gdLst>
                <a:gd name="T0" fmla="*/ 0 w 180"/>
                <a:gd name="T1" fmla="*/ 0 h 201"/>
                <a:gd name="T2" fmla="*/ 0 w 180"/>
                <a:gd name="T3" fmla="*/ 0 h 201"/>
                <a:gd name="T4" fmla="*/ 0 w 180"/>
                <a:gd name="T5" fmla="*/ 0 h 201"/>
                <a:gd name="T6" fmla="*/ 0 w 180"/>
                <a:gd name="T7" fmla="*/ 0 h 201"/>
                <a:gd name="T8" fmla="*/ 0 w 180"/>
                <a:gd name="T9" fmla="*/ 0 h 201"/>
                <a:gd name="T10" fmla="*/ 0 w 180"/>
                <a:gd name="T11" fmla="*/ 0 h 201"/>
                <a:gd name="T12" fmla="*/ 0 w 180"/>
                <a:gd name="T13" fmla="*/ 0 h 201"/>
                <a:gd name="T14" fmla="*/ 0 w 180"/>
                <a:gd name="T15" fmla="*/ 0 h 201"/>
                <a:gd name="T16" fmla="*/ 0 w 180"/>
                <a:gd name="T17" fmla="*/ 0 h 201"/>
                <a:gd name="T18" fmla="*/ 0 w 180"/>
                <a:gd name="T19" fmla="*/ 0 h 201"/>
                <a:gd name="T20" fmla="*/ 0 w 180"/>
                <a:gd name="T21" fmla="*/ 0 h 201"/>
                <a:gd name="T22" fmla="*/ 0 w 180"/>
                <a:gd name="T23" fmla="*/ 0 h 201"/>
                <a:gd name="T24" fmla="*/ 0 w 180"/>
                <a:gd name="T25" fmla="*/ 0 h 201"/>
                <a:gd name="T26" fmla="*/ 0 w 180"/>
                <a:gd name="T27" fmla="*/ 0 h 201"/>
                <a:gd name="T28" fmla="*/ 0 w 180"/>
                <a:gd name="T29" fmla="*/ 0 h 201"/>
                <a:gd name="T30" fmla="*/ 0 w 180"/>
                <a:gd name="T31" fmla="*/ 0 h 201"/>
                <a:gd name="T32" fmla="*/ 0 w 180"/>
                <a:gd name="T33" fmla="*/ 0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01"/>
                <a:gd name="T53" fmla="*/ 180 w 180"/>
                <a:gd name="T54" fmla="*/ 201 h 2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FF0040"/>
            </a:solidFill>
            <a:ln w="12700" cap="rnd">
              <a:solidFill>
                <a:srgbClr val="000000"/>
              </a:solidFill>
              <a:round/>
              <a:headEnd/>
              <a:tailEnd/>
            </a:ln>
          </p:spPr>
          <p:txBody>
            <a:bodyPr/>
            <a:lstStyle/>
            <a:p>
              <a:endParaRPr lang="fr-FR" dirty="0"/>
            </a:p>
          </p:txBody>
        </p:sp>
        <p:sp>
          <p:nvSpPr>
            <p:cNvPr id="8930" name="AutoShape 738"/>
            <p:cNvSpPr>
              <a:spLocks/>
            </p:cNvSpPr>
            <p:nvPr/>
          </p:nvSpPr>
          <p:spPr bwMode="auto">
            <a:xfrm>
              <a:off x="4736" y="1715"/>
              <a:ext cx="50" cy="67"/>
            </a:xfrm>
            <a:custGeom>
              <a:avLst/>
              <a:gdLst>
                <a:gd name="T0" fmla="*/ 0 w 106"/>
                <a:gd name="T1" fmla="*/ 0 h 155"/>
                <a:gd name="T2" fmla="*/ 0 w 106"/>
                <a:gd name="T3" fmla="*/ 0 h 155"/>
                <a:gd name="T4" fmla="*/ 0 w 106"/>
                <a:gd name="T5" fmla="*/ 0 h 155"/>
                <a:gd name="T6" fmla="*/ 0 w 106"/>
                <a:gd name="T7" fmla="*/ 0 h 155"/>
                <a:gd name="T8" fmla="*/ 0 w 106"/>
                <a:gd name="T9" fmla="*/ 0 h 155"/>
                <a:gd name="T10" fmla="*/ 0 w 106"/>
                <a:gd name="T11" fmla="*/ 0 h 155"/>
                <a:gd name="T12" fmla="*/ 0 w 106"/>
                <a:gd name="T13" fmla="*/ 0 h 155"/>
                <a:gd name="T14" fmla="*/ 0 w 106"/>
                <a:gd name="T15" fmla="*/ 0 h 155"/>
                <a:gd name="T16" fmla="*/ 0 w 106"/>
                <a:gd name="T17" fmla="*/ 0 h 155"/>
                <a:gd name="T18" fmla="*/ 0 w 106"/>
                <a:gd name="T19" fmla="*/ 0 h 155"/>
                <a:gd name="T20" fmla="*/ 0 w 106"/>
                <a:gd name="T21" fmla="*/ 0 h 155"/>
                <a:gd name="T22" fmla="*/ 0 w 106"/>
                <a:gd name="T23" fmla="*/ 0 h 155"/>
                <a:gd name="T24" fmla="*/ 0 w 106"/>
                <a:gd name="T25" fmla="*/ 0 h 155"/>
                <a:gd name="T26" fmla="*/ 0 w 106"/>
                <a:gd name="T27" fmla="*/ 0 h 155"/>
                <a:gd name="T28" fmla="*/ 0 w 106"/>
                <a:gd name="T29" fmla="*/ 0 h 155"/>
                <a:gd name="T30" fmla="*/ 0 w 106"/>
                <a:gd name="T31" fmla="*/ 0 h 155"/>
                <a:gd name="T32" fmla="*/ 0 w 106"/>
                <a:gd name="T33" fmla="*/ 0 h 155"/>
                <a:gd name="T34" fmla="*/ 0 w 106"/>
                <a:gd name="T35" fmla="*/ 0 h 155"/>
                <a:gd name="T36" fmla="*/ 0 w 106"/>
                <a:gd name="T37" fmla="*/ 0 h 155"/>
                <a:gd name="T38" fmla="*/ 0 w 106"/>
                <a:gd name="T39" fmla="*/ 0 h 155"/>
                <a:gd name="T40" fmla="*/ 0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55"/>
                <a:gd name="T65" fmla="*/ 106 w 106"/>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FF0040"/>
            </a:solidFill>
            <a:ln w="12700" cap="rnd">
              <a:solidFill>
                <a:srgbClr val="000000"/>
              </a:solidFill>
              <a:round/>
              <a:headEnd/>
              <a:tailEnd/>
            </a:ln>
          </p:spPr>
          <p:txBody>
            <a:bodyPr/>
            <a:lstStyle/>
            <a:p>
              <a:endParaRPr lang="fr-FR" dirty="0"/>
            </a:p>
          </p:txBody>
        </p:sp>
        <p:sp>
          <p:nvSpPr>
            <p:cNvPr id="8931" name="AutoShape 739"/>
            <p:cNvSpPr>
              <a:spLocks/>
            </p:cNvSpPr>
            <p:nvPr/>
          </p:nvSpPr>
          <p:spPr bwMode="auto">
            <a:xfrm>
              <a:off x="4625" y="1782"/>
              <a:ext cx="70" cy="33"/>
            </a:xfrm>
            <a:custGeom>
              <a:avLst/>
              <a:gdLst>
                <a:gd name="T0" fmla="*/ 0 w 152"/>
                <a:gd name="T1" fmla="*/ 0 h 77"/>
                <a:gd name="T2" fmla="*/ 0 w 152"/>
                <a:gd name="T3" fmla="*/ 0 h 77"/>
                <a:gd name="T4" fmla="*/ 0 w 152"/>
                <a:gd name="T5" fmla="*/ 0 h 77"/>
                <a:gd name="T6" fmla="*/ 0 w 152"/>
                <a:gd name="T7" fmla="*/ 0 h 77"/>
                <a:gd name="T8" fmla="*/ 0 w 152"/>
                <a:gd name="T9" fmla="*/ 0 h 77"/>
                <a:gd name="T10" fmla="*/ 0 w 152"/>
                <a:gd name="T11" fmla="*/ 0 h 77"/>
                <a:gd name="T12" fmla="*/ 0 w 152"/>
                <a:gd name="T13" fmla="*/ 0 h 77"/>
                <a:gd name="T14" fmla="*/ 0 w 152"/>
                <a:gd name="T15" fmla="*/ 0 h 77"/>
                <a:gd name="T16" fmla="*/ 0 w 152"/>
                <a:gd name="T17" fmla="*/ 0 h 77"/>
                <a:gd name="T18" fmla="*/ 0 w 152"/>
                <a:gd name="T19" fmla="*/ 0 h 77"/>
                <a:gd name="T20" fmla="*/ 0 w 152"/>
                <a:gd name="T21" fmla="*/ 0 h 77"/>
                <a:gd name="T22" fmla="*/ 0 w 152"/>
                <a:gd name="T23" fmla="*/ 0 h 77"/>
                <a:gd name="T24" fmla="*/ 0 w 152"/>
                <a:gd name="T25" fmla="*/ 0 h 77"/>
                <a:gd name="T26" fmla="*/ 0 w 152"/>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77"/>
                <a:gd name="T44" fmla="*/ 152 w 152"/>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FF0040"/>
            </a:solidFill>
            <a:ln w="12700" cap="rnd">
              <a:solidFill>
                <a:srgbClr val="000000"/>
              </a:solidFill>
              <a:round/>
              <a:headEnd/>
              <a:tailEnd/>
            </a:ln>
          </p:spPr>
          <p:txBody>
            <a:bodyPr/>
            <a:lstStyle/>
            <a:p>
              <a:endParaRPr lang="fr-FR" dirty="0"/>
            </a:p>
          </p:txBody>
        </p:sp>
        <p:sp>
          <p:nvSpPr>
            <p:cNvPr id="8932" name="AutoShape 740"/>
            <p:cNvSpPr>
              <a:spLocks/>
            </p:cNvSpPr>
            <p:nvPr/>
          </p:nvSpPr>
          <p:spPr bwMode="auto">
            <a:xfrm>
              <a:off x="4798" y="1701"/>
              <a:ext cx="21" cy="34"/>
            </a:xfrm>
            <a:custGeom>
              <a:avLst/>
              <a:gdLst>
                <a:gd name="T0" fmla="*/ 0 w 45"/>
                <a:gd name="T1" fmla="*/ 0 h 77"/>
                <a:gd name="T2" fmla="*/ 0 w 45"/>
                <a:gd name="T3" fmla="*/ 0 h 77"/>
                <a:gd name="T4" fmla="*/ 0 w 45"/>
                <a:gd name="T5" fmla="*/ 0 h 77"/>
                <a:gd name="T6" fmla="*/ 0 w 45"/>
                <a:gd name="T7" fmla="*/ 0 h 77"/>
                <a:gd name="T8" fmla="*/ 0 w 45"/>
                <a:gd name="T9" fmla="*/ 0 h 77"/>
                <a:gd name="T10" fmla="*/ 0 60000 65536"/>
                <a:gd name="T11" fmla="*/ 0 60000 65536"/>
                <a:gd name="T12" fmla="*/ 0 60000 65536"/>
                <a:gd name="T13" fmla="*/ 0 60000 65536"/>
                <a:gd name="T14" fmla="*/ 0 60000 65536"/>
                <a:gd name="T15" fmla="*/ 0 w 45"/>
                <a:gd name="T16" fmla="*/ 0 h 77"/>
                <a:gd name="T17" fmla="*/ 45 w 45"/>
                <a:gd name="T18" fmla="*/ 77 h 77"/>
              </a:gdLst>
              <a:ahLst/>
              <a:cxnLst>
                <a:cxn ang="T10">
                  <a:pos x="T0" y="T1"/>
                </a:cxn>
                <a:cxn ang="T11">
                  <a:pos x="T2" y="T3"/>
                </a:cxn>
                <a:cxn ang="T12">
                  <a:pos x="T4" y="T5"/>
                </a:cxn>
                <a:cxn ang="T13">
                  <a:pos x="T6" y="T7"/>
                </a:cxn>
                <a:cxn ang="T14">
                  <a:pos x="T8" y="T9"/>
                </a:cxn>
              </a:cxnLst>
              <a:rect l="T15" t="T16" r="T17" b="T18"/>
              <a:pathLst>
                <a:path w="45" h="77">
                  <a:moveTo>
                    <a:pt x="29" y="76"/>
                  </a:moveTo>
                  <a:lnTo>
                    <a:pt x="0" y="15"/>
                  </a:lnTo>
                  <a:lnTo>
                    <a:pt x="15" y="0"/>
                  </a:lnTo>
                  <a:lnTo>
                    <a:pt x="44" y="76"/>
                  </a:lnTo>
                  <a:lnTo>
                    <a:pt x="29" y="76"/>
                  </a:lnTo>
                </a:path>
              </a:pathLst>
            </a:custGeom>
            <a:solidFill>
              <a:srgbClr val="FF0040"/>
            </a:solidFill>
            <a:ln w="12700" cap="rnd">
              <a:solidFill>
                <a:srgbClr val="000000"/>
              </a:solidFill>
              <a:round/>
              <a:headEnd/>
              <a:tailEnd/>
            </a:ln>
          </p:spPr>
          <p:txBody>
            <a:bodyPr/>
            <a:lstStyle/>
            <a:p>
              <a:endParaRPr lang="fr-FR" dirty="0"/>
            </a:p>
          </p:txBody>
        </p:sp>
        <p:sp>
          <p:nvSpPr>
            <p:cNvPr id="8933" name="AutoShape 741"/>
            <p:cNvSpPr>
              <a:spLocks/>
            </p:cNvSpPr>
            <p:nvPr/>
          </p:nvSpPr>
          <p:spPr bwMode="auto">
            <a:xfrm>
              <a:off x="4744" y="1807"/>
              <a:ext cx="21" cy="8"/>
            </a:xfrm>
            <a:custGeom>
              <a:avLst/>
              <a:gdLst>
                <a:gd name="T0" fmla="*/ 0 w 45"/>
                <a:gd name="T1" fmla="*/ 0 h 17"/>
                <a:gd name="T2" fmla="*/ 0 w 45"/>
                <a:gd name="T3" fmla="*/ 0 h 17"/>
                <a:gd name="T4" fmla="*/ 0 w 45"/>
                <a:gd name="T5" fmla="*/ 0 h 17"/>
                <a:gd name="T6" fmla="*/ 0 w 45"/>
                <a:gd name="T7" fmla="*/ 0 h 17"/>
                <a:gd name="T8" fmla="*/ 0 w 45"/>
                <a:gd name="T9" fmla="*/ 0 h 17"/>
                <a:gd name="T10" fmla="*/ 0 60000 65536"/>
                <a:gd name="T11" fmla="*/ 0 60000 65536"/>
                <a:gd name="T12" fmla="*/ 0 60000 65536"/>
                <a:gd name="T13" fmla="*/ 0 60000 65536"/>
                <a:gd name="T14" fmla="*/ 0 60000 65536"/>
                <a:gd name="T15" fmla="*/ 0 w 45"/>
                <a:gd name="T16" fmla="*/ 0 h 17"/>
                <a:gd name="T17" fmla="*/ 45 w 45"/>
                <a:gd name="T18" fmla="*/ 17 h 17"/>
              </a:gdLst>
              <a:ahLst/>
              <a:cxnLst>
                <a:cxn ang="T10">
                  <a:pos x="T0" y="T1"/>
                </a:cxn>
                <a:cxn ang="T11">
                  <a:pos x="T2" y="T3"/>
                </a:cxn>
                <a:cxn ang="T12">
                  <a:pos x="T4" y="T5"/>
                </a:cxn>
                <a:cxn ang="T13">
                  <a:pos x="T6" y="T7"/>
                </a:cxn>
                <a:cxn ang="T14">
                  <a:pos x="T8" y="T9"/>
                </a:cxn>
              </a:cxnLst>
              <a:rect l="T15" t="T16" r="T17" b="T18"/>
              <a:pathLst>
                <a:path w="45" h="17">
                  <a:moveTo>
                    <a:pt x="0" y="0"/>
                  </a:moveTo>
                  <a:lnTo>
                    <a:pt x="44" y="0"/>
                  </a:lnTo>
                  <a:lnTo>
                    <a:pt x="44" y="16"/>
                  </a:lnTo>
                  <a:lnTo>
                    <a:pt x="0" y="16"/>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934" name="AutoShape 742"/>
            <p:cNvSpPr>
              <a:spLocks/>
            </p:cNvSpPr>
            <p:nvPr/>
          </p:nvSpPr>
          <p:spPr bwMode="auto">
            <a:xfrm>
              <a:off x="4772" y="1814"/>
              <a:ext cx="27" cy="15"/>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31"/>
                  </a:moveTo>
                  <a:lnTo>
                    <a:pt x="0" y="16"/>
                  </a:lnTo>
                  <a:lnTo>
                    <a:pt x="15" y="0"/>
                  </a:lnTo>
                  <a:lnTo>
                    <a:pt x="59" y="0"/>
                  </a:lnTo>
                  <a:lnTo>
                    <a:pt x="30" y="16"/>
                  </a:lnTo>
                  <a:lnTo>
                    <a:pt x="0" y="31"/>
                  </a:lnTo>
                </a:path>
              </a:pathLst>
            </a:custGeom>
            <a:solidFill>
              <a:srgbClr val="FF0040"/>
            </a:solidFill>
            <a:ln w="12700" cap="rnd">
              <a:solidFill>
                <a:srgbClr val="000000"/>
              </a:solidFill>
              <a:round/>
              <a:headEnd/>
              <a:tailEnd/>
            </a:ln>
          </p:spPr>
          <p:txBody>
            <a:bodyPr/>
            <a:lstStyle/>
            <a:p>
              <a:endParaRPr lang="fr-FR" dirty="0"/>
            </a:p>
          </p:txBody>
        </p:sp>
        <p:sp>
          <p:nvSpPr>
            <p:cNvPr id="8935" name="AutoShape 743"/>
            <p:cNvSpPr>
              <a:spLocks/>
            </p:cNvSpPr>
            <p:nvPr/>
          </p:nvSpPr>
          <p:spPr bwMode="auto">
            <a:xfrm>
              <a:off x="4805" y="1755"/>
              <a:ext cx="28" cy="13"/>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16"/>
                  </a:moveTo>
                  <a:lnTo>
                    <a:pt x="15" y="31"/>
                  </a:lnTo>
                  <a:lnTo>
                    <a:pt x="30" y="16"/>
                  </a:lnTo>
                  <a:lnTo>
                    <a:pt x="59" y="16"/>
                  </a:lnTo>
                  <a:lnTo>
                    <a:pt x="59" y="0"/>
                  </a:lnTo>
                  <a:lnTo>
                    <a:pt x="0" y="16"/>
                  </a:lnTo>
                </a:path>
              </a:pathLst>
            </a:custGeom>
            <a:solidFill>
              <a:srgbClr val="FF0040"/>
            </a:solidFill>
            <a:ln w="12700" cap="rnd">
              <a:solidFill>
                <a:srgbClr val="000000"/>
              </a:solidFill>
              <a:round/>
              <a:headEnd/>
              <a:tailEnd/>
            </a:ln>
          </p:spPr>
          <p:txBody>
            <a:bodyPr/>
            <a:lstStyle/>
            <a:p>
              <a:endParaRPr lang="fr-FR" dirty="0"/>
            </a:p>
          </p:txBody>
        </p:sp>
        <p:sp>
          <p:nvSpPr>
            <p:cNvPr id="8936" name="AutoShape 744"/>
            <p:cNvSpPr>
              <a:spLocks/>
            </p:cNvSpPr>
            <p:nvPr/>
          </p:nvSpPr>
          <p:spPr bwMode="auto">
            <a:xfrm>
              <a:off x="4709" y="1802"/>
              <a:ext cx="21" cy="13"/>
            </a:xfrm>
            <a:custGeom>
              <a:avLst/>
              <a:gdLst>
                <a:gd name="T0" fmla="*/ 0 w 46"/>
                <a:gd name="T1" fmla="*/ 0 h 31"/>
                <a:gd name="T2" fmla="*/ 0 w 46"/>
                <a:gd name="T3" fmla="*/ 0 h 31"/>
                <a:gd name="T4" fmla="*/ 0 w 46"/>
                <a:gd name="T5" fmla="*/ 0 h 31"/>
                <a:gd name="T6" fmla="*/ 0 w 46"/>
                <a:gd name="T7" fmla="*/ 0 h 31"/>
                <a:gd name="T8" fmla="*/ 0 60000 65536"/>
                <a:gd name="T9" fmla="*/ 0 60000 65536"/>
                <a:gd name="T10" fmla="*/ 0 60000 65536"/>
                <a:gd name="T11" fmla="*/ 0 60000 65536"/>
                <a:gd name="T12" fmla="*/ 0 w 46"/>
                <a:gd name="T13" fmla="*/ 0 h 31"/>
                <a:gd name="T14" fmla="*/ 46 w 46"/>
                <a:gd name="T15" fmla="*/ 31 h 31"/>
              </a:gdLst>
              <a:ahLst/>
              <a:cxnLst>
                <a:cxn ang="T8">
                  <a:pos x="T0" y="T1"/>
                </a:cxn>
                <a:cxn ang="T9">
                  <a:pos x="T2" y="T3"/>
                </a:cxn>
                <a:cxn ang="T10">
                  <a:pos x="T4" y="T5"/>
                </a:cxn>
                <a:cxn ang="T11">
                  <a:pos x="T6" y="T7"/>
                </a:cxn>
              </a:cxnLst>
              <a:rect l="T12" t="T13" r="T14" b="T15"/>
              <a:pathLst>
                <a:path w="46" h="31">
                  <a:moveTo>
                    <a:pt x="0" y="0"/>
                  </a:moveTo>
                  <a:lnTo>
                    <a:pt x="0" y="30"/>
                  </a:lnTo>
                  <a:lnTo>
                    <a:pt x="45" y="30"/>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937" name="AutoShape 745"/>
            <p:cNvSpPr>
              <a:spLocks/>
            </p:cNvSpPr>
            <p:nvPr/>
          </p:nvSpPr>
          <p:spPr bwMode="auto">
            <a:xfrm>
              <a:off x="4736" y="1821"/>
              <a:ext cx="15" cy="8"/>
            </a:xfrm>
            <a:custGeom>
              <a:avLst/>
              <a:gdLst>
                <a:gd name="T0" fmla="*/ 0 w 32"/>
                <a:gd name="T1" fmla="*/ 0 h 17"/>
                <a:gd name="T2" fmla="*/ 0 w 32"/>
                <a:gd name="T3" fmla="*/ 0 h 17"/>
                <a:gd name="T4" fmla="*/ 0 w 32"/>
                <a:gd name="T5" fmla="*/ 0 h 17"/>
                <a:gd name="T6" fmla="*/ 0 w 32"/>
                <a:gd name="T7" fmla="*/ 0 h 17"/>
                <a:gd name="T8" fmla="*/ 0 60000 65536"/>
                <a:gd name="T9" fmla="*/ 0 60000 65536"/>
                <a:gd name="T10" fmla="*/ 0 60000 65536"/>
                <a:gd name="T11" fmla="*/ 0 60000 65536"/>
                <a:gd name="T12" fmla="*/ 0 w 32"/>
                <a:gd name="T13" fmla="*/ 0 h 17"/>
                <a:gd name="T14" fmla="*/ 32 w 32"/>
                <a:gd name="T15" fmla="*/ 17 h 17"/>
              </a:gdLst>
              <a:ahLst/>
              <a:cxnLst>
                <a:cxn ang="T8">
                  <a:pos x="T0" y="T1"/>
                </a:cxn>
                <a:cxn ang="T9">
                  <a:pos x="T2" y="T3"/>
                </a:cxn>
                <a:cxn ang="T10">
                  <a:pos x="T4" y="T5"/>
                </a:cxn>
                <a:cxn ang="T11">
                  <a:pos x="T6" y="T7"/>
                </a:cxn>
              </a:cxnLst>
              <a:rect l="T12" t="T13" r="T14" b="T15"/>
              <a:pathLst>
                <a:path w="32" h="17">
                  <a:moveTo>
                    <a:pt x="0" y="0"/>
                  </a:moveTo>
                  <a:lnTo>
                    <a:pt x="31" y="0"/>
                  </a:lnTo>
                  <a:lnTo>
                    <a:pt x="31" y="16"/>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938" name="AutoShape 746"/>
            <p:cNvSpPr>
              <a:spLocks/>
            </p:cNvSpPr>
            <p:nvPr/>
          </p:nvSpPr>
          <p:spPr bwMode="auto">
            <a:xfrm>
              <a:off x="4888" y="1802"/>
              <a:ext cx="16" cy="13"/>
            </a:xfrm>
            <a:custGeom>
              <a:avLst/>
              <a:gdLst>
                <a:gd name="T0" fmla="*/ 0 w 32"/>
                <a:gd name="T1" fmla="*/ 0 h 31"/>
                <a:gd name="T2" fmla="*/ 1 w 32"/>
                <a:gd name="T3" fmla="*/ 0 h 31"/>
                <a:gd name="T4" fmla="*/ 1 w 32"/>
                <a:gd name="T5" fmla="*/ 0 h 31"/>
                <a:gd name="T6" fmla="*/ 0 w 32"/>
                <a:gd name="T7" fmla="*/ 0 h 31"/>
                <a:gd name="T8" fmla="*/ 0 60000 65536"/>
                <a:gd name="T9" fmla="*/ 0 60000 65536"/>
                <a:gd name="T10" fmla="*/ 0 60000 65536"/>
                <a:gd name="T11" fmla="*/ 0 60000 65536"/>
                <a:gd name="T12" fmla="*/ 0 w 32"/>
                <a:gd name="T13" fmla="*/ 0 h 31"/>
                <a:gd name="T14" fmla="*/ 32 w 32"/>
                <a:gd name="T15" fmla="*/ 31 h 31"/>
              </a:gdLst>
              <a:ahLst/>
              <a:cxnLst>
                <a:cxn ang="T8">
                  <a:pos x="T0" y="T1"/>
                </a:cxn>
                <a:cxn ang="T9">
                  <a:pos x="T2" y="T3"/>
                </a:cxn>
                <a:cxn ang="T10">
                  <a:pos x="T4" y="T5"/>
                </a:cxn>
                <a:cxn ang="T11">
                  <a:pos x="T6" y="T7"/>
                </a:cxn>
              </a:cxnLst>
              <a:rect l="T12" t="T13" r="T14" b="T15"/>
              <a:pathLst>
                <a:path w="32" h="31">
                  <a:moveTo>
                    <a:pt x="0" y="0"/>
                  </a:moveTo>
                  <a:lnTo>
                    <a:pt x="31" y="30"/>
                  </a:lnTo>
                  <a:lnTo>
                    <a:pt x="16" y="30"/>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939" name="AutoShape 747"/>
            <p:cNvSpPr>
              <a:spLocks/>
            </p:cNvSpPr>
            <p:nvPr/>
          </p:nvSpPr>
          <p:spPr bwMode="auto">
            <a:xfrm>
              <a:off x="4785" y="1761"/>
              <a:ext cx="14" cy="8"/>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30" y="0"/>
                  </a:lnTo>
                  <a:lnTo>
                    <a:pt x="15" y="16"/>
                  </a:lnTo>
                  <a:lnTo>
                    <a:pt x="0" y="0"/>
                  </a:lnTo>
                </a:path>
              </a:pathLst>
            </a:custGeom>
            <a:solidFill>
              <a:srgbClr val="FF0040"/>
            </a:solidFill>
            <a:ln w="12700" cap="rnd">
              <a:solidFill>
                <a:srgbClr val="000000"/>
              </a:solidFill>
              <a:round/>
              <a:headEnd/>
              <a:tailEnd/>
            </a:ln>
          </p:spPr>
          <p:txBody>
            <a:bodyPr/>
            <a:lstStyle/>
            <a:p>
              <a:endParaRPr lang="fr-FR" dirty="0"/>
            </a:p>
          </p:txBody>
        </p:sp>
        <p:sp>
          <p:nvSpPr>
            <p:cNvPr id="8940" name="Line 748"/>
            <p:cNvSpPr>
              <a:spLocks noChangeShapeType="1"/>
            </p:cNvSpPr>
            <p:nvPr/>
          </p:nvSpPr>
          <p:spPr bwMode="auto">
            <a:xfrm>
              <a:off x="4625" y="1742"/>
              <a:ext cx="7"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941" name="Oval 749"/>
            <p:cNvSpPr>
              <a:spLocks noChangeArrowheads="1"/>
            </p:cNvSpPr>
            <p:nvPr/>
          </p:nvSpPr>
          <p:spPr bwMode="auto">
            <a:xfrm>
              <a:off x="4598" y="1701"/>
              <a:ext cx="7" cy="7"/>
            </a:xfrm>
            <a:prstGeom prst="ellipse">
              <a:avLst/>
            </a:prstGeom>
            <a:solidFill>
              <a:srgbClr val="00FF00"/>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42" name="Oval 750"/>
            <p:cNvSpPr>
              <a:spLocks noChangeArrowheads="1"/>
            </p:cNvSpPr>
            <p:nvPr/>
          </p:nvSpPr>
          <p:spPr bwMode="auto">
            <a:xfrm>
              <a:off x="4695" y="1674"/>
              <a:ext cx="7" cy="7"/>
            </a:xfrm>
            <a:prstGeom prst="ellipse">
              <a:avLst/>
            </a:prstGeom>
            <a:solidFill>
              <a:srgbClr val="00FF00"/>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43" name="Oval 751"/>
            <p:cNvSpPr>
              <a:spLocks noChangeArrowheads="1"/>
            </p:cNvSpPr>
            <p:nvPr/>
          </p:nvSpPr>
          <p:spPr bwMode="auto">
            <a:xfrm>
              <a:off x="4357" y="1681"/>
              <a:ext cx="6" cy="7"/>
            </a:xfrm>
            <a:prstGeom prst="ellipse">
              <a:avLst/>
            </a:prstGeom>
            <a:solidFill>
              <a:srgbClr val="00FF00"/>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44" name="AutoShape 752"/>
            <p:cNvSpPr>
              <a:spLocks/>
            </p:cNvSpPr>
            <p:nvPr/>
          </p:nvSpPr>
          <p:spPr bwMode="auto">
            <a:xfrm>
              <a:off x="4736" y="1535"/>
              <a:ext cx="36" cy="61"/>
            </a:xfrm>
            <a:custGeom>
              <a:avLst/>
              <a:gdLst>
                <a:gd name="T0" fmla="*/ 0 w 77"/>
                <a:gd name="T1" fmla="*/ 0 h 140"/>
                <a:gd name="T2" fmla="*/ 0 w 77"/>
                <a:gd name="T3" fmla="*/ 0 h 140"/>
                <a:gd name="T4" fmla="*/ 0 w 77"/>
                <a:gd name="T5" fmla="*/ 0 h 140"/>
                <a:gd name="T6" fmla="*/ 0 w 77"/>
                <a:gd name="T7" fmla="*/ 0 h 140"/>
                <a:gd name="T8" fmla="*/ 0 w 77"/>
                <a:gd name="T9" fmla="*/ 0 h 140"/>
                <a:gd name="T10" fmla="*/ 0 w 77"/>
                <a:gd name="T11" fmla="*/ 0 h 140"/>
                <a:gd name="T12" fmla="*/ 0 w 77"/>
                <a:gd name="T13" fmla="*/ 0 h 140"/>
                <a:gd name="T14" fmla="*/ 0 w 77"/>
                <a:gd name="T15" fmla="*/ 0 h 140"/>
                <a:gd name="T16" fmla="*/ 0 w 77"/>
                <a:gd name="T17" fmla="*/ 0 h 140"/>
                <a:gd name="T18" fmla="*/ 0 w 77"/>
                <a:gd name="T19" fmla="*/ 0 h 140"/>
                <a:gd name="T20" fmla="*/ 0 w 77"/>
                <a:gd name="T21" fmla="*/ 0 h 140"/>
                <a:gd name="T22" fmla="*/ 0 w 77"/>
                <a:gd name="T23" fmla="*/ 0 h 140"/>
                <a:gd name="T24" fmla="*/ 0 w 77"/>
                <a:gd name="T25" fmla="*/ 0 h 140"/>
                <a:gd name="T26" fmla="*/ 0 w 77"/>
                <a:gd name="T27" fmla="*/ 0 h 140"/>
                <a:gd name="T28" fmla="*/ 0 w 77"/>
                <a:gd name="T29" fmla="*/ 0 h 140"/>
                <a:gd name="T30" fmla="*/ 0 w 77"/>
                <a:gd name="T31" fmla="*/ 0 h 140"/>
                <a:gd name="T32" fmla="*/ 0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40"/>
                <a:gd name="T53" fmla="*/ 77 w 77"/>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FF0040"/>
            </a:solidFill>
            <a:ln w="12700" cap="rnd">
              <a:solidFill>
                <a:srgbClr val="000000"/>
              </a:solidFill>
              <a:round/>
              <a:headEnd/>
              <a:tailEnd/>
            </a:ln>
          </p:spPr>
          <p:txBody>
            <a:bodyPr/>
            <a:lstStyle/>
            <a:p>
              <a:endParaRPr lang="fr-FR" dirty="0"/>
            </a:p>
          </p:txBody>
        </p:sp>
        <p:sp>
          <p:nvSpPr>
            <p:cNvPr id="8945" name="AutoShape 753"/>
            <p:cNvSpPr>
              <a:spLocks/>
            </p:cNvSpPr>
            <p:nvPr/>
          </p:nvSpPr>
          <p:spPr bwMode="auto">
            <a:xfrm>
              <a:off x="4756" y="1629"/>
              <a:ext cx="43" cy="33"/>
            </a:xfrm>
            <a:custGeom>
              <a:avLst/>
              <a:gdLst>
                <a:gd name="T0" fmla="*/ 0 w 91"/>
                <a:gd name="T1" fmla="*/ 0 h 77"/>
                <a:gd name="T2" fmla="*/ 0 w 91"/>
                <a:gd name="T3" fmla="*/ 0 h 77"/>
                <a:gd name="T4" fmla="*/ 0 w 91"/>
                <a:gd name="T5" fmla="*/ 0 h 77"/>
                <a:gd name="T6" fmla="*/ 0 w 91"/>
                <a:gd name="T7" fmla="*/ 0 h 77"/>
                <a:gd name="T8" fmla="*/ 0 w 91"/>
                <a:gd name="T9" fmla="*/ 0 h 77"/>
                <a:gd name="T10" fmla="*/ 0 w 91"/>
                <a:gd name="T11" fmla="*/ 0 h 77"/>
                <a:gd name="T12" fmla="*/ 0 w 91"/>
                <a:gd name="T13" fmla="*/ 0 h 77"/>
                <a:gd name="T14" fmla="*/ 0 w 91"/>
                <a:gd name="T15" fmla="*/ 0 h 77"/>
                <a:gd name="T16" fmla="*/ 0 w 91"/>
                <a:gd name="T17" fmla="*/ 0 h 77"/>
                <a:gd name="T18" fmla="*/ 0 w 91"/>
                <a:gd name="T19" fmla="*/ 0 h 77"/>
                <a:gd name="T20" fmla="*/ 0 w 91"/>
                <a:gd name="T21" fmla="*/ 0 h 77"/>
                <a:gd name="T22" fmla="*/ 0 w 91"/>
                <a:gd name="T23" fmla="*/ 0 h 77"/>
                <a:gd name="T24" fmla="*/ 0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77"/>
                <a:gd name="T41" fmla="*/ 91 w 91"/>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FF0040"/>
            </a:solidFill>
            <a:ln w="12700" cap="rnd">
              <a:solidFill>
                <a:srgbClr val="000000"/>
              </a:solidFill>
              <a:round/>
              <a:headEnd/>
              <a:tailEnd/>
            </a:ln>
          </p:spPr>
          <p:txBody>
            <a:bodyPr/>
            <a:lstStyle/>
            <a:p>
              <a:endParaRPr lang="fr-FR" dirty="0"/>
            </a:p>
          </p:txBody>
        </p:sp>
        <p:sp>
          <p:nvSpPr>
            <p:cNvPr id="8946" name="AutoShape 754"/>
            <p:cNvSpPr>
              <a:spLocks/>
            </p:cNvSpPr>
            <p:nvPr/>
          </p:nvSpPr>
          <p:spPr bwMode="auto">
            <a:xfrm>
              <a:off x="4723" y="1615"/>
              <a:ext cx="14" cy="34"/>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60000 65536"/>
                <a:gd name="T11" fmla="*/ 0 60000 65536"/>
                <a:gd name="T12" fmla="*/ 0 60000 65536"/>
                <a:gd name="T13" fmla="*/ 0 60000 65536"/>
                <a:gd name="T14" fmla="*/ 0 60000 65536"/>
                <a:gd name="T15" fmla="*/ 0 w 30"/>
                <a:gd name="T16" fmla="*/ 0 h 78"/>
                <a:gd name="T17" fmla="*/ 30 w 30"/>
                <a:gd name="T18" fmla="*/ 78 h 78"/>
              </a:gdLst>
              <a:ahLst/>
              <a:cxnLst>
                <a:cxn ang="T10">
                  <a:pos x="T0" y="T1"/>
                </a:cxn>
                <a:cxn ang="T11">
                  <a:pos x="T2" y="T3"/>
                </a:cxn>
                <a:cxn ang="T12">
                  <a:pos x="T4" y="T5"/>
                </a:cxn>
                <a:cxn ang="T13">
                  <a:pos x="T6" y="T7"/>
                </a:cxn>
                <a:cxn ang="T14">
                  <a:pos x="T8" y="T9"/>
                </a:cxn>
              </a:cxnLst>
              <a:rect l="T15" t="T16" r="T17" b="T18"/>
              <a:pathLst>
                <a:path w="30" h="78">
                  <a:moveTo>
                    <a:pt x="29" y="0"/>
                  </a:moveTo>
                  <a:lnTo>
                    <a:pt x="15" y="31"/>
                  </a:lnTo>
                  <a:lnTo>
                    <a:pt x="0" y="77"/>
                  </a:lnTo>
                  <a:lnTo>
                    <a:pt x="15" y="31"/>
                  </a:lnTo>
                  <a:lnTo>
                    <a:pt x="29" y="0"/>
                  </a:lnTo>
                </a:path>
              </a:pathLst>
            </a:custGeom>
            <a:solidFill>
              <a:srgbClr val="FF0040"/>
            </a:solidFill>
            <a:ln w="12700" cap="rnd">
              <a:solidFill>
                <a:srgbClr val="000000"/>
              </a:solidFill>
              <a:round/>
              <a:headEnd/>
              <a:tailEnd/>
            </a:ln>
          </p:spPr>
          <p:txBody>
            <a:bodyPr/>
            <a:lstStyle/>
            <a:p>
              <a:endParaRPr lang="fr-FR" dirty="0"/>
            </a:p>
          </p:txBody>
        </p:sp>
        <p:sp>
          <p:nvSpPr>
            <p:cNvPr id="8947" name="AutoShape 755"/>
            <p:cNvSpPr>
              <a:spLocks/>
            </p:cNvSpPr>
            <p:nvPr/>
          </p:nvSpPr>
          <p:spPr bwMode="auto">
            <a:xfrm>
              <a:off x="4763" y="1622"/>
              <a:ext cx="9" cy="7"/>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FF0040"/>
            </a:solidFill>
            <a:ln w="12700" cap="rnd">
              <a:solidFill>
                <a:srgbClr val="000000"/>
              </a:solidFill>
              <a:round/>
              <a:headEnd/>
              <a:tailEnd/>
            </a:ln>
          </p:spPr>
          <p:txBody>
            <a:bodyPr/>
            <a:lstStyle/>
            <a:p>
              <a:endParaRPr lang="fr-FR" dirty="0"/>
            </a:p>
          </p:txBody>
        </p:sp>
        <p:sp>
          <p:nvSpPr>
            <p:cNvPr id="8948" name="AutoShape 756"/>
            <p:cNvSpPr>
              <a:spLocks/>
            </p:cNvSpPr>
            <p:nvPr/>
          </p:nvSpPr>
          <p:spPr bwMode="auto">
            <a:xfrm>
              <a:off x="4778" y="1602"/>
              <a:ext cx="9" cy="7"/>
            </a:xfrm>
            <a:custGeom>
              <a:avLst/>
              <a:gdLst>
                <a:gd name="T0" fmla="*/ 1 w 18"/>
                <a:gd name="T1" fmla="*/ 0 h 17"/>
                <a:gd name="T2" fmla="*/ 0 w 18"/>
                <a:gd name="T3" fmla="*/ 0 h 17"/>
                <a:gd name="T4" fmla="*/ 1 w 18"/>
                <a:gd name="T5" fmla="*/ 0 h 17"/>
                <a:gd name="T6" fmla="*/ 1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0" y="0"/>
                  </a:lnTo>
                  <a:lnTo>
                    <a:pt x="17" y="16"/>
                  </a:lnTo>
                  <a:lnTo>
                    <a:pt x="17" y="0"/>
                  </a:lnTo>
                </a:path>
              </a:pathLst>
            </a:custGeom>
            <a:solidFill>
              <a:srgbClr val="FF0040"/>
            </a:solidFill>
            <a:ln w="12700" cap="rnd">
              <a:solidFill>
                <a:srgbClr val="000000"/>
              </a:solidFill>
              <a:round/>
              <a:headEnd/>
              <a:tailEnd/>
            </a:ln>
          </p:spPr>
          <p:txBody>
            <a:bodyPr/>
            <a:lstStyle/>
            <a:p>
              <a:endParaRPr lang="fr-FR" dirty="0"/>
            </a:p>
          </p:txBody>
        </p:sp>
        <p:sp>
          <p:nvSpPr>
            <p:cNvPr id="8949" name="AutoShape 757"/>
            <p:cNvSpPr>
              <a:spLocks/>
            </p:cNvSpPr>
            <p:nvPr/>
          </p:nvSpPr>
          <p:spPr bwMode="auto">
            <a:xfrm>
              <a:off x="4756" y="1608"/>
              <a:ext cx="9" cy="14"/>
            </a:xfrm>
            <a:custGeom>
              <a:avLst/>
              <a:gdLst>
                <a:gd name="T0" fmla="*/ 0 w 17"/>
                <a:gd name="T1" fmla="*/ 0 h 31"/>
                <a:gd name="T2" fmla="*/ 1 w 17"/>
                <a:gd name="T3" fmla="*/ 0 h 31"/>
                <a:gd name="T4" fmla="*/ 0 w 17"/>
                <a:gd name="T5" fmla="*/ 0 h 31"/>
                <a:gd name="T6" fmla="*/ 0 w 17"/>
                <a:gd name="T7" fmla="*/ 0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0" y="30"/>
                  </a:moveTo>
                  <a:lnTo>
                    <a:pt x="16" y="15"/>
                  </a:lnTo>
                  <a:lnTo>
                    <a:pt x="0" y="0"/>
                  </a:lnTo>
                  <a:lnTo>
                    <a:pt x="0" y="30"/>
                  </a:lnTo>
                </a:path>
              </a:pathLst>
            </a:custGeom>
            <a:solidFill>
              <a:srgbClr val="FF0040"/>
            </a:solidFill>
            <a:ln w="12700" cap="rnd">
              <a:solidFill>
                <a:srgbClr val="000000"/>
              </a:solidFill>
              <a:round/>
              <a:headEnd/>
              <a:tailEnd/>
            </a:ln>
          </p:spPr>
          <p:txBody>
            <a:bodyPr/>
            <a:lstStyle/>
            <a:p>
              <a:endParaRPr lang="fr-FR" dirty="0"/>
            </a:p>
          </p:txBody>
        </p:sp>
        <p:sp>
          <p:nvSpPr>
            <p:cNvPr id="8950" name="Line 758"/>
            <p:cNvSpPr>
              <a:spLocks noChangeShapeType="1"/>
            </p:cNvSpPr>
            <p:nvPr/>
          </p:nvSpPr>
          <p:spPr bwMode="auto">
            <a:xfrm flipH="1">
              <a:off x="4772" y="1622"/>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951" name="Line 759"/>
            <p:cNvSpPr>
              <a:spLocks noChangeShapeType="1"/>
            </p:cNvSpPr>
            <p:nvPr/>
          </p:nvSpPr>
          <p:spPr bwMode="auto">
            <a:xfrm>
              <a:off x="4750" y="1595"/>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952" name="Oval 760"/>
            <p:cNvSpPr>
              <a:spLocks noChangeArrowheads="1"/>
            </p:cNvSpPr>
            <p:nvPr/>
          </p:nvSpPr>
          <p:spPr bwMode="auto">
            <a:xfrm>
              <a:off x="4833" y="1635"/>
              <a:ext cx="7" cy="7"/>
            </a:xfrm>
            <a:prstGeom prst="ellipse">
              <a:avLst/>
            </a:prstGeom>
            <a:solidFill>
              <a:srgbClr val="00FF00"/>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53" name="Oval 761"/>
            <p:cNvSpPr>
              <a:spLocks noChangeArrowheads="1"/>
            </p:cNvSpPr>
            <p:nvPr/>
          </p:nvSpPr>
          <p:spPr bwMode="auto">
            <a:xfrm>
              <a:off x="4860" y="1508"/>
              <a:ext cx="7" cy="7"/>
            </a:xfrm>
            <a:prstGeom prst="ellipse">
              <a:avLst/>
            </a:prstGeom>
            <a:solidFill>
              <a:srgbClr val="00FF00"/>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54" name="Oval 762"/>
            <p:cNvSpPr>
              <a:spLocks noChangeArrowheads="1"/>
            </p:cNvSpPr>
            <p:nvPr/>
          </p:nvSpPr>
          <p:spPr bwMode="auto">
            <a:xfrm>
              <a:off x="4896" y="1542"/>
              <a:ext cx="0" cy="6"/>
            </a:xfrm>
            <a:prstGeom prst="ellipse">
              <a:avLst/>
            </a:prstGeom>
            <a:solidFill>
              <a:srgbClr val="00FF00"/>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55" name="AutoShape 763"/>
            <p:cNvSpPr>
              <a:spLocks/>
            </p:cNvSpPr>
            <p:nvPr/>
          </p:nvSpPr>
          <p:spPr bwMode="auto">
            <a:xfrm>
              <a:off x="4660" y="1841"/>
              <a:ext cx="326" cy="314"/>
            </a:xfrm>
            <a:custGeom>
              <a:avLst/>
              <a:gdLst>
                <a:gd name="T0" fmla="*/ 0 w 702"/>
                <a:gd name="T1" fmla="*/ 0 h 724"/>
                <a:gd name="T2" fmla="*/ 0 w 702"/>
                <a:gd name="T3" fmla="*/ 0 h 724"/>
                <a:gd name="T4" fmla="*/ 0 w 702"/>
                <a:gd name="T5" fmla="*/ 0 h 724"/>
                <a:gd name="T6" fmla="*/ 0 w 702"/>
                <a:gd name="T7" fmla="*/ 0 h 724"/>
                <a:gd name="T8" fmla="*/ 0 w 702"/>
                <a:gd name="T9" fmla="*/ 0 h 724"/>
                <a:gd name="T10" fmla="*/ 0 w 702"/>
                <a:gd name="T11" fmla="*/ 0 h 724"/>
                <a:gd name="T12" fmla="*/ 0 w 702"/>
                <a:gd name="T13" fmla="*/ 0 h 724"/>
                <a:gd name="T14" fmla="*/ 0 w 702"/>
                <a:gd name="T15" fmla="*/ 0 h 724"/>
                <a:gd name="T16" fmla="*/ 0 w 702"/>
                <a:gd name="T17" fmla="*/ 0 h 724"/>
                <a:gd name="T18" fmla="*/ 0 w 702"/>
                <a:gd name="T19" fmla="*/ 0 h 724"/>
                <a:gd name="T20" fmla="*/ 0 w 702"/>
                <a:gd name="T21" fmla="*/ 0 h 724"/>
                <a:gd name="T22" fmla="*/ 0 w 702"/>
                <a:gd name="T23" fmla="*/ 0 h 724"/>
                <a:gd name="T24" fmla="*/ 0 w 702"/>
                <a:gd name="T25" fmla="*/ 0 h 724"/>
                <a:gd name="T26" fmla="*/ 0 w 702"/>
                <a:gd name="T27" fmla="*/ 0 h 724"/>
                <a:gd name="T28" fmla="*/ 0 w 702"/>
                <a:gd name="T29" fmla="*/ 0 h 724"/>
                <a:gd name="T30" fmla="*/ 0 w 702"/>
                <a:gd name="T31" fmla="*/ 0 h 724"/>
                <a:gd name="T32" fmla="*/ 0 w 702"/>
                <a:gd name="T33" fmla="*/ 0 h 724"/>
                <a:gd name="T34" fmla="*/ 0 w 702"/>
                <a:gd name="T35" fmla="*/ 0 h 724"/>
                <a:gd name="T36" fmla="*/ 0 w 702"/>
                <a:gd name="T37" fmla="*/ 0 h 724"/>
                <a:gd name="T38" fmla="*/ 0 w 702"/>
                <a:gd name="T39" fmla="*/ 0 h 724"/>
                <a:gd name="T40" fmla="*/ 0 w 702"/>
                <a:gd name="T41" fmla="*/ 0 h 724"/>
                <a:gd name="T42" fmla="*/ 0 w 702"/>
                <a:gd name="T43" fmla="*/ 0 h 724"/>
                <a:gd name="T44" fmla="*/ 0 w 702"/>
                <a:gd name="T45" fmla="*/ 0 h 724"/>
                <a:gd name="T46" fmla="*/ 0 w 702"/>
                <a:gd name="T47" fmla="*/ 0 h 724"/>
                <a:gd name="T48" fmla="*/ 0 w 702"/>
                <a:gd name="T49" fmla="*/ 0 h 724"/>
                <a:gd name="T50" fmla="*/ 0 w 702"/>
                <a:gd name="T51" fmla="*/ 0 h 724"/>
                <a:gd name="T52" fmla="*/ 0 w 702"/>
                <a:gd name="T53" fmla="*/ 0 h 724"/>
                <a:gd name="T54" fmla="*/ 0 w 702"/>
                <a:gd name="T55" fmla="*/ 0 h 724"/>
                <a:gd name="T56" fmla="*/ 0 w 702"/>
                <a:gd name="T57" fmla="*/ 0 h 724"/>
                <a:gd name="T58" fmla="*/ 0 w 702"/>
                <a:gd name="T59" fmla="*/ 0 h 724"/>
                <a:gd name="T60" fmla="*/ 0 w 702"/>
                <a:gd name="T61" fmla="*/ 0 h 724"/>
                <a:gd name="T62" fmla="*/ 0 w 702"/>
                <a:gd name="T63" fmla="*/ 0 h 724"/>
                <a:gd name="T64" fmla="*/ 0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2"/>
                <a:gd name="T100" fmla="*/ 0 h 724"/>
                <a:gd name="T101" fmla="*/ 702 w 702"/>
                <a:gd name="T102" fmla="*/ 724 h 7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12700" cap="rnd">
              <a:solidFill>
                <a:srgbClr val="000000"/>
              </a:solidFill>
              <a:round/>
              <a:headEnd/>
              <a:tailEnd/>
            </a:ln>
          </p:spPr>
          <p:txBody>
            <a:bodyPr/>
            <a:lstStyle/>
            <a:p>
              <a:endParaRPr lang="fr-FR" dirty="0"/>
            </a:p>
          </p:txBody>
        </p:sp>
        <p:sp>
          <p:nvSpPr>
            <p:cNvPr id="8956" name="AutoShape 764"/>
            <p:cNvSpPr>
              <a:spLocks/>
            </p:cNvSpPr>
            <p:nvPr/>
          </p:nvSpPr>
          <p:spPr bwMode="auto">
            <a:xfrm>
              <a:off x="4860" y="2181"/>
              <a:ext cx="29" cy="34"/>
            </a:xfrm>
            <a:custGeom>
              <a:avLst/>
              <a:gdLst>
                <a:gd name="T0" fmla="*/ 0 w 60"/>
                <a:gd name="T1" fmla="*/ 0 h 78"/>
                <a:gd name="T2" fmla="*/ 0 w 60"/>
                <a:gd name="T3" fmla="*/ 0 h 78"/>
                <a:gd name="T4" fmla="*/ 0 w 60"/>
                <a:gd name="T5" fmla="*/ 0 h 78"/>
                <a:gd name="T6" fmla="*/ 0 w 60"/>
                <a:gd name="T7" fmla="*/ 0 h 78"/>
                <a:gd name="T8" fmla="*/ 0 w 60"/>
                <a:gd name="T9" fmla="*/ 0 h 78"/>
                <a:gd name="T10" fmla="*/ 0 w 60"/>
                <a:gd name="T11" fmla="*/ 0 h 78"/>
                <a:gd name="T12" fmla="*/ 0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78"/>
                <a:gd name="T26" fmla="*/ 60 w 60"/>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12700" cap="rnd">
              <a:solidFill>
                <a:srgbClr val="000000"/>
              </a:solidFill>
              <a:round/>
              <a:headEnd/>
              <a:tailEnd/>
            </a:ln>
          </p:spPr>
          <p:txBody>
            <a:bodyPr/>
            <a:lstStyle/>
            <a:p>
              <a:endParaRPr lang="fr-FR" dirty="0"/>
            </a:p>
          </p:txBody>
        </p:sp>
        <p:sp>
          <p:nvSpPr>
            <p:cNvPr id="8957" name="AutoShape 765"/>
            <p:cNvSpPr>
              <a:spLocks/>
            </p:cNvSpPr>
            <p:nvPr/>
          </p:nvSpPr>
          <p:spPr bwMode="auto">
            <a:xfrm>
              <a:off x="5006" y="2220"/>
              <a:ext cx="83" cy="74"/>
            </a:xfrm>
            <a:custGeom>
              <a:avLst/>
              <a:gdLst>
                <a:gd name="T0" fmla="*/ 0 w 181"/>
                <a:gd name="T1" fmla="*/ 0 h 170"/>
                <a:gd name="T2" fmla="*/ 0 w 181"/>
                <a:gd name="T3" fmla="*/ 0 h 170"/>
                <a:gd name="T4" fmla="*/ 0 w 181"/>
                <a:gd name="T5" fmla="*/ 0 h 170"/>
                <a:gd name="T6" fmla="*/ 0 w 181"/>
                <a:gd name="T7" fmla="*/ 0 h 170"/>
                <a:gd name="T8" fmla="*/ 0 w 181"/>
                <a:gd name="T9" fmla="*/ 0 h 170"/>
                <a:gd name="T10" fmla="*/ 0 w 181"/>
                <a:gd name="T11" fmla="*/ 0 h 170"/>
                <a:gd name="T12" fmla="*/ 0 w 181"/>
                <a:gd name="T13" fmla="*/ 0 h 170"/>
                <a:gd name="T14" fmla="*/ 0 w 181"/>
                <a:gd name="T15" fmla="*/ 0 h 170"/>
                <a:gd name="T16" fmla="*/ 0 w 181"/>
                <a:gd name="T17" fmla="*/ 0 h 170"/>
                <a:gd name="T18" fmla="*/ 0 w 181"/>
                <a:gd name="T19" fmla="*/ 0 h 170"/>
                <a:gd name="T20" fmla="*/ 0 w 181"/>
                <a:gd name="T21" fmla="*/ 0 h 170"/>
                <a:gd name="T22" fmla="*/ 0 w 181"/>
                <a:gd name="T23" fmla="*/ 0 h 170"/>
                <a:gd name="T24" fmla="*/ 0 w 181"/>
                <a:gd name="T25" fmla="*/ 0 h 170"/>
                <a:gd name="T26" fmla="*/ 0 w 181"/>
                <a:gd name="T27" fmla="*/ 0 h 170"/>
                <a:gd name="T28" fmla="*/ 0 w 181"/>
                <a:gd name="T29" fmla="*/ 0 h 170"/>
                <a:gd name="T30" fmla="*/ 0 w 181"/>
                <a:gd name="T31" fmla="*/ 0 h 170"/>
                <a:gd name="T32" fmla="*/ 0 w 181"/>
                <a:gd name="T33" fmla="*/ 0 h 170"/>
                <a:gd name="T34" fmla="*/ 0 w 181"/>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1"/>
                <a:gd name="T55" fmla="*/ 0 h 170"/>
                <a:gd name="T56" fmla="*/ 181 w 181"/>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12700" cap="rnd">
              <a:solidFill>
                <a:srgbClr val="000000"/>
              </a:solidFill>
              <a:round/>
              <a:headEnd/>
              <a:tailEnd/>
            </a:ln>
          </p:spPr>
          <p:txBody>
            <a:bodyPr/>
            <a:lstStyle/>
            <a:p>
              <a:endParaRPr lang="fr-FR" dirty="0"/>
            </a:p>
          </p:txBody>
        </p:sp>
        <p:sp>
          <p:nvSpPr>
            <p:cNvPr id="8958" name="AutoShape 766"/>
            <p:cNvSpPr>
              <a:spLocks/>
            </p:cNvSpPr>
            <p:nvPr/>
          </p:nvSpPr>
          <p:spPr bwMode="auto">
            <a:xfrm>
              <a:off x="5096" y="2141"/>
              <a:ext cx="49" cy="94"/>
            </a:xfrm>
            <a:custGeom>
              <a:avLst/>
              <a:gdLst>
                <a:gd name="T0" fmla="*/ 0 w 106"/>
                <a:gd name="T1" fmla="*/ 0 h 217"/>
                <a:gd name="T2" fmla="*/ 0 w 106"/>
                <a:gd name="T3" fmla="*/ 0 h 217"/>
                <a:gd name="T4" fmla="*/ 0 w 106"/>
                <a:gd name="T5" fmla="*/ 0 h 217"/>
                <a:gd name="T6" fmla="*/ 0 w 106"/>
                <a:gd name="T7" fmla="*/ 0 h 217"/>
                <a:gd name="T8" fmla="*/ 0 w 106"/>
                <a:gd name="T9" fmla="*/ 0 h 217"/>
                <a:gd name="T10" fmla="*/ 0 w 106"/>
                <a:gd name="T11" fmla="*/ 0 h 217"/>
                <a:gd name="T12" fmla="*/ 0 w 106"/>
                <a:gd name="T13" fmla="*/ 0 h 217"/>
                <a:gd name="T14" fmla="*/ 0 w 106"/>
                <a:gd name="T15" fmla="*/ 0 h 217"/>
                <a:gd name="T16" fmla="*/ 0 w 106"/>
                <a:gd name="T17" fmla="*/ 0 h 217"/>
                <a:gd name="T18" fmla="*/ 0 w 106"/>
                <a:gd name="T19" fmla="*/ 0 h 217"/>
                <a:gd name="T20" fmla="*/ 0 w 106"/>
                <a:gd name="T21" fmla="*/ 0 h 217"/>
                <a:gd name="T22" fmla="*/ 0 w 106"/>
                <a:gd name="T23" fmla="*/ 0 h 217"/>
                <a:gd name="T24" fmla="*/ 0 w 106"/>
                <a:gd name="T25" fmla="*/ 0 h 217"/>
                <a:gd name="T26" fmla="*/ 0 w 106"/>
                <a:gd name="T27" fmla="*/ 0 h 217"/>
                <a:gd name="T28" fmla="*/ 0 w 106"/>
                <a:gd name="T29" fmla="*/ 0 h 217"/>
                <a:gd name="T30" fmla="*/ 0 w 106"/>
                <a:gd name="T31" fmla="*/ 0 h 217"/>
                <a:gd name="T32" fmla="*/ 0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217"/>
                <a:gd name="T53" fmla="*/ 106 w 106"/>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12700" cap="rnd">
              <a:solidFill>
                <a:srgbClr val="000000"/>
              </a:solidFill>
              <a:round/>
              <a:headEnd/>
              <a:tailEnd/>
            </a:ln>
          </p:spPr>
          <p:txBody>
            <a:bodyPr/>
            <a:lstStyle/>
            <a:p>
              <a:endParaRPr lang="fr-FR" dirty="0"/>
            </a:p>
          </p:txBody>
        </p:sp>
        <p:sp>
          <p:nvSpPr>
            <p:cNvPr id="8959" name="Oval 767"/>
            <p:cNvSpPr>
              <a:spLocks noChangeArrowheads="1"/>
            </p:cNvSpPr>
            <p:nvPr/>
          </p:nvSpPr>
          <p:spPr bwMode="auto">
            <a:xfrm>
              <a:off x="5124" y="1888"/>
              <a:ext cx="6" cy="6"/>
            </a:xfrm>
            <a:prstGeom prst="ellipse">
              <a:avLst/>
            </a:prstGeom>
            <a:solidFill>
              <a:srgbClr val="C0C0C0"/>
            </a:solidFill>
            <a:ln w="12700" cap="rnd">
              <a:solidFill>
                <a:srgbClr val="000000"/>
              </a:solidFill>
              <a:round/>
              <a:headEnd/>
              <a:tailEnd/>
            </a:ln>
          </p:spPr>
          <p:txBody>
            <a:bodyP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60" name="Oval 768"/>
            <p:cNvSpPr>
              <a:spLocks noChangeArrowheads="1"/>
            </p:cNvSpPr>
            <p:nvPr/>
          </p:nvSpPr>
          <p:spPr bwMode="auto">
            <a:xfrm>
              <a:off x="5097" y="1988"/>
              <a:ext cx="6" cy="7"/>
            </a:xfrm>
            <a:prstGeom prst="ellipse">
              <a:avLst/>
            </a:prstGeom>
            <a:solidFill>
              <a:srgbClr val="C0C0C0"/>
            </a:solidFill>
            <a:ln w="12700" cap="rnd">
              <a:solidFill>
                <a:srgbClr val="000000"/>
              </a:solidFill>
              <a:round/>
              <a:headEnd/>
              <a:tailEnd/>
            </a:ln>
          </p:spPr>
          <p:txBody>
            <a:bodyP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61" name="Oval 769"/>
            <p:cNvSpPr>
              <a:spLocks noChangeArrowheads="1"/>
            </p:cNvSpPr>
            <p:nvPr/>
          </p:nvSpPr>
          <p:spPr bwMode="auto">
            <a:xfrm>
              <a:off x="5159" y="1916"/>
              <a:ext cx="5" cy="5"/>
            </a:xfrm>
            <a:prstGeom prst="ellipse">
              <a:avLst/>
            </a:prstGeom>
            <a:solidFill>
              <a:srgbClr val="C0C0C0"/>
            </a:solidFill>
            <a:ln w="12700" cap="rnd">
              <a:solidFill>
                <a:srgbClr val="000000"/>
              </a:solidFill>
              <a:round/>
              <a:headEnd/>
              <a:tailEnd/>
            </a:ln>
          </p:spPr>
          <p:txBody>
            <a:bodyP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62" name="Oval 770"/>
            <p:cNvSpPr>
              <a:spLocks noChangeArrowheads="1"/>
            </p:cNvSpPr>
            <p:nvPr/>
          </p:nvSpPr>
          <p:spPr bwMode="auto">
            <a:xfrm>
              <a:off x="5187" y="1935"/>
              <a:ext cx="6" cy="6"/>
            </a:xfrm>
            <a:prstGeom prst="ellipse">
              <a:avLst/>
            </a:prstGeom>
            <a:solidFill>
              <a:srgbClr val="C0C0C0"/>
            </a:solidFill>
            <a:ln w="12700" cap="rnd">
              <a:solidFill>
                <a:srgbClr val="000000"/>
              </a:solidFill>
              <a:round/>
              <a:headEnd/>
              <a:tailEnd/>
            </a:ln>
          </p:spPr>
          <p:txBody>
            <a:bodyP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63" name="Oval 771"/>
            <p:cNvSpPr>
              <a:spLocks noChangeArrowheads="1"/>
            </p:cNvSpPr>
            <p:nvPr/>
          </p:nvSpPr>
          <p:spPr bwMode="auto">
            <a:xfrm>
              <a:off x="5187" y="1955"/>
              <a:ext cx="6" cy="6"/>
            </a:xfrm>
            <a:prstGeom prst="ellipse">
              <a:avLst/>
            </a:prstGeom>
            <a:solidFill>
              <a:srgbClr val="C0C0C0"/>
            </a:solidFill>
            <a:ln w="12700" cap="rnd">
              <a:solidFill>
                <a:srgbClr val="000000"/>
              </a:solidFill>
              <a:round/>
              <a:headEnd/>
              <a:tailEnd/>
            </a:ln>
          </p:spPr>
          <p:txBody>
            <a:bodyP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64" name="AutoShape 772"/>
            <p:cNvSpPr>
              <a:spLocks/>
            </p:cNvSpPr>
            <p:nvPr/>
          </p:nvSpPr>
          <p:spPr bwMode="auto">
            <a:xfrm>
              <a:off x="5089" y="1988"/>
              <a:ext cx="21" cy="14"/>
            </a:xfrm>
            <a:custGeom>
              <a:avLst/>
              <a:gdLst>
                <a:gd name="T0" fmla="*/ 0 w 46"/>
                <a:gd name="T1" fmla="*/ 0 h 32"/>
                <a:gd name="T2" fmla="*/ 0 w 46"/>
                <a:gd name="T3" fmla="*/ 0 h 32"/>
                <a:gd name="T4" fmla="*/ 0 w 46"/>
                <a:gd name="T5" fmla="*/ 0 h 32"/>
                <a:gd name="T6" fmla="*/ 0 w 46"/>
                <a:gd name="T7" fmla="*/ 0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0" y="0"/>
                  </a:moveTo>
                  <a:lnTo>
                    <a:pt x="30" y="31"/>
                  </a:lnTo>
                  <a:lnTo>
                    <a:pt x="45" y="31"/>
                  </a:lnTo>
                  <a:lnTo>
                    <a:pt x="0" y="0"/>
                  </a:lnTo>
                </a:path>
              </a:pathLst>
            </a:custGeom>
            <a:solidFill>
              <a:srgbClr val="C0C0C0"/>
            </a:solidFill>
            <a:ln w="12700" cap="rnd">
              <a:solidFill>
                <a:srgbClr val="000000"/>
              </a:solidFill>
              <a:round/>
              <a:headEnd/>
              <a:tailEnd/>
            </a:ln>
          </p:spPr>
          <p:txBody>
            <a:bodyPr/>
            <a:lstStyle/>
            <a:p>
              <a:endParaRPr lang="fr-FR" dirty="0"/>
            </a:p>
          </p:txBody>
        </p:sp>
        <p:sp>
          <p:nvSpPr>
            <p:cNvPr id="8965" name="AutoShape 773"/>
            <p:cNvSpPr>
              <a:spLocks/>
            </p:cNvSpPr>
            <p:nvPr/>
          </p:nvSpPr>
          <p:spPr bwMode="auto">
            <a:xfrm>
              <a:off x="4923" y="1755"/>
              <a:ext cx="76" cy="87"/>
            </a:xfrm>
            <a:custGeom>
              <a:avLst/>
              <a:gdLst>
                <a:gd name="T0" fmla="*/ 0 w 164"/>
                <a:gd name="T1" fmla="*/ 0 h 201"/>
                <a:gd name="T2" fmla="*/ 0 w 164"/>
                <a:gd name="T3" fmla="*/ 0 h 201"/>
                <a:gd name="T4" fmla="*/ 0 w 164"/>
                <a:gd name="T5" fmla="*/ 0 h 201"/>
                <a:gd name="T6" fmla="*/ 0 w 164"/>
                <a:gd name="T7" fmla="*/ 0 h 201"/>
                <a:gd name="T8" fmla="*/ 0 w 164"/>
                <a:gd name="T9" fmla="*/ 0 h 201"/>
                <a:gd name="T10" fmla="*/ 0 w 164"/>
                <a:gd name="T11" fmla="*/ 0 h 201"/>
                <a:gd name="T12" fmla="*/ 0 w 164"/>
                <a:gd name="T13" fmla="*/ 0 h 201"/>
                <a:gd name="T14" fmla="*/ 0 w 164"/>
                <a:gd name="T15" fmla="*/ 0 h 201"/>
                <a:gd name="T16" fmla="*/ 0 w 164"/>
                <a:gd name="T17" fmla="*/ 0 h 201"/>
                <a:gd name="T18" fmla="*/ 0 w 164"/>
                <a:gd name="T19" fmla="*/ 0 h 201"/>
                <a:gd name="T20" fmla="*/ 0 w 164"/>
                <a:gd name="T21" fmla="*/ 0 h 201"/>
                <a:gd name="T22" fmla="*/ 0 w 164"/>
                <a:gd name="T23" fmla="*/ 0 h 201"/>
                <a:gd name="T24" fmla="*/ 0 w 164"/>
                <a:gd name="T25" fmla="*/ 0 h 201"/>
                <a:gd name="T26" fmla="*/ 0 w 164"/>
                <a:gd name="T27" fmla="*/ 0 h 201"/>
                <a:gd name="T28" fmla="*/ 0 w 164"/>
                <a:gd name="T29" fmla="*/ 0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201"/>
                <a:gd name="T50" fmla="*/ 164 w 164"/>
                <a:gd name="T51" fmla="*/ 201 h 2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12700">
              <a:solidFill>
                <a:srgbClr val="000000"/>
              </a:solidFill>
              <a:round/>
              <a:headEnd/>
              <a:tailEnd/>
            </a:ln>
          </p:spPr>
          <p:txBody>
            <a:bodyPr wrap="none" anchor="ctr"/>
            <a:lstStyle/>
            <a:p>
              <a:endParaRPr lang="fr-FR" dirty="0"/>
            </a:p>
          </p:txBody>
        </p:sp>
        <p:sp>
          <p:nvSpPr>
            <p:cNvPr id="8966" name="AutoShape 774"/>
            <p:cNvSpPr>
              <a:spLocks/>
            </p:cNvSpPr>
            <p:nvPr/>
          </p:nvSpPr>
          <p:spPr bwMode="auto">
            <a:xfrm>
              <a:off x="4986" y="1775"/>
              <a:ext cx="28" cy="20"/>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47"/>
                <a:gd name="T29" fmla="*/ 61 w 6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12700">
              <a:solidFill>
                <a:srgbClr val="000000"/>
              </a:solidFill>
              <a:round/>
              <a:headEnd/>
              <a:tailEnd/>
            </a:ln>
          </p:spPr>
          <p:txBody>
            <a:bodyPr wrap="none" anchor="ctr"/>
            <a:lstStyle/>
            <a:p>
              <a:endParaRPr lang="fr-FR" dirty="0"/>
            </a:p>
          </p:txBody>
        </p:sp>
        <p:sp>
          <p:nvSpPr>
            <p:cNvPr id="8967" name="AutoShape 775"/>
            <p:cNvSpPr>
              <a:spLocks/>
            </p:cNvSpPr>
            <p:nvPr/>
          </p:nvSpPr>
          <p:spPr bwMode="auto">
            <a:xfrm>
              <a:off x="5006" y="1755"/>
              <a:ext cx="21" cy="27"/>
            </a:xfrm>
            <a:custGeom>
              <a:avLst/>
              <a:gdLst>
                <a:gd name="T0" fmla="*/ 0 w 46"/>
                <a:gd name="T1" fmla="*/ 0 h 63"/>
                <a:gd name="T2" fmla="*/ 0 w 46"/>
                <a:gd name="T3" fmla="*/ 0 h 63"/>
                <a:gd name="T4" fmla="*/ 0 w 46"/>
                <a:gd name="T5" fmla="*/ 0 h 63"/>
                <a:gd name="T6" fmla="*/ 0 w 46"/>
                <a:gd name="T7" fmla="*/ 0 h 63"/>
                <a:gd name="T8" fmla="*/ 0 w 46"/>
                <a:gd name="T9" fmla="*/ 0 h 63"/>
                <a:gd name="T10" fmla="*/ 0 w 46"/>
                <a:gd name="T11" fmla="*/ 0 h 63"/>
                <a:gd name="T12" fmla="*/ 0 w 46"/>
                <a:gd name="T13" fmla="*/ 0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63"/>
                <a:gd name="T26" fmla="*/ 46 w 46"/>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12700">
              <a:solidFill>
                <a:srgbClr val="000000"/>
              </a:solidFill>
              <a:round/>
              <a:headEnd/>
              <a:tailEnd/>
            </a:ln>
          </p:spPr>
          <p:txBody>
            <a:bodyPr wrap="none" anchor="ctr"/>
            <a:lstStyle/>
            <a:p>
              <a:endParaRPr lang="fr-FR" dirty="0"/>
            </a:p>
          </p:txBody>
        </p:sp>
        <p:sp>
          <p:nvSpPr>
            <p:cNvPr id="8968" name="Oval 776"/>
            <p:cNvSpPr>
              <a:spLocks noChangeArrowheads="1"/>
            </p:cNvSpPr>
            <p:nvPr/>
          </p:nvSpPr>
          <p:spPr bwMode="auto">
            <a:xfrm>
              <a:off x="4958" y="1615"/>
              <a:ext cx="6" cy="7"/>
            </a:xfrm>
            <a:prstGeom prst="ellipse">
              <a:avLst/>
            </a:prstGeom>
            <a:solidFill>
              <a:srgbClr val="C0C0C0"/>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69" name="AutoShape 777"/>
            <p:cNvSpPr>
              <a:spLocks/>
            </p:cNvSpPr>
            <p:nvPr/>
          </p:nvSpPr>
          <p:spPr bwMode="auto">
            <a:xfrm>
              <a:off x="5062" y="1807"/>
              <a:ext cx="7" cy="15"/>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31"/>
                  </a:lnTo>
                  <a:lnTo>
                    <a:pt x="16" y="0"/>
                  </a:lnTo>
                  <a:lnTo>
                    <a:pt x="0" y="0"/>
                  </a:lnTo>
                </a:path>
              </a:pathLst>
            </a:custGeom>
            <a:solidFill>
              <a:srgbClr val="C0C0C0"/>
            </a:solidFill>
            <a:ln w="12700">
              <a:solidFill>
                <a:srgbClr val="000000"/>
              </a:solidFill>
              <a:round/>
              <a:headEnd/>
              <a:tailEnd/>
            </a:ln>
          </p:spPr>
          <p:txBody>
            <a:bodyPr wrap="none" anchor="ctr"/>
            <a:lstStyle/>
            <a:p>
              <a:endParaRPr lang="fr-FR" dirty="0"/>
            </a:p>
          </p:txBody>
        </p:sp>
        <p:sp>
          <p:nvSpPr>
            <p:cNvPr id="8970" name="AutoShape 778"/>
            <p:cNvSpPr>
              <a:spLocks/>
            </p:cNvSpPr>
            <p:nvPr/>
          </p:nvSpPr>
          <p:spPr bwMode="auto">
            <a:xfrm>
              <a:off x="5055" y="1794"/>
              <a:ext cx="14" cy="8"/>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15" y="16"/>
                  </a:lnTo>
                  <a:lnTo>
                    <a:pt x="30" y="0"/>
                  </a:lnTo>
                  <a:lnTo>
                    <a:pt x="0" y="0"/>
                  </a:lnTo>
                </a:path>
              </a:pathLst>
            </a:custGeom>
            <a:solidFill>
              <a:srgbClr val="C0C0C0"/>
            </a:solidFill>
            <a:ln w="12700">
              <a:solidFill>
                <a:srgbClr val="000000"/>
              </a:solidFill>
              <a:round/>
              <a:headEnd/>
              <a:tailEnd/>
            </a:ln>
          </p:spPr>
          <p:txBody>
            <a:bodyPr wrap="none" anchor="ctr"/>
            <a:lstStyle/>
            <a:p>
              <a:endParaRPr lang="fr-FR" dirty="0"/>
            </a:p>
          </p:txBody>
        </p:sp>
        <p:sp>
          <p:nvSpPr>
            <p:cNvPr id="8971" name="AutoShape 779"/>
            <p:cNvSpPr>
              <a:spLocks/>
            </p:cNvSpPr>
            <p:nvPr/>
          </p:nvSpPr>
          <p:spPr bwMode="auto">
            <a:xfrm>
              <a:off x="5075" y="1821"/>
              <a:ext cx="9" cy="8"/>
            </a:xfrm>
            <a:custGeom>
              <a:avLst/>
              <a:gdLst>
                <a:gd name="T0" fmla="*/ 0 w 17"/>
                <a:gd name="T1" fmla="*/ 0 h 17"/>
                <a:gd name="T2" fmla="*/ 1 w 17"/>
                <a:gd name="T3" fmla="*/ 0 h 17"/>
                <a:gd name="T4" fmla="*/ 1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FFFF00"/>
            </a:solidFill>
            <a:ln w="12700">
              <a:solidFill>
                <a:srgbClr val="000000"/>
              </a:solidFill>
              <a:round/>
              <a:headEnd/>
              <a:tailEnd/>
            </a:ln>
          </p:spPr>
          <p:txBody>
            <a:bodyPr wrap="none" anchor="ctr"/>
            <a:lstStyle/>
            <a:p>
              <a:endParaRPr lang="fr-FR" dirty="0"/>
            </a:p>
          </p:txBody>
        </p:sp>
        <p:sp>
          <p:nvSpPr>
            <p:cNvPr id="8972" name="AutoShape 780"/>
            <p:cNvSpPr>
              <a:spLocks/>
            </p:cNvSpPr>
            <p:nvPr/>
          </p:nvSpPr>
          <p:spPr bwMode="auto">
            <a:xfrm>
              <a:off x="5082" y="1807"/>
              <a:ext cx="8" cy="8"/>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FFFF00"/>
            </a:solidFill>
            <a:ln w="12700">
              <a:solidFill>
                <a:srgbClr val="000000"/>
              </a:solidFill>
              <a:round/>
              <a:headEnd/>
              <a:tailEnd/>
            </a:ln>
          </p:spPr>
          <p:txBody>
            <a:bodyPr wrap="none" anchor="ctr"/>
            <a:lstStyle/>
            <a:p>
              <a:endParaRPr lang="fr-FR" dirty="0"/>
            </a:p>
          </p:txBody>
        </p:sp>
        <p:sp>
          <p:nvSpPr>
            <p:cNvPr id="8973" name="Line 781"/>
            <p:cNvSpPr>
              <a:spLocks noChangeShapeType="1"/>
            </p:cNvSpPr>
            <p:nvPr/>
          </p:nvSpPr>
          <p:spPr bwMode="auto">
            <a:xfrm>
              <a:off x="5089" y="1827"/>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974" name="Oval 782"/>
            <p:cNvSpPr>
              <a:spLocks noChangeArrowheads="1"/>
            </p:cNvSpPr>
            <p:nvPr/>
          </p:nvSpPr>
          <p:spPr bwMode="auto">
            <a:xfrm>
              <a:off x="5103" y="1735"/>
              <a:ext cx="7" cy="6"/>
            </a:xfrm>
            <a:prstGeom prst="ellipse">
              <a:avLst/>
            </a:prstGeom>
            <a:solidFill>
              <a:srgbClr val="C0C0C0"/>
            </a:solidFill>
            <a:ln w="12700" cap="rnd">
              <a:solidFill>
                <a:srgbClr val="000000"/>
              </a:solidFill>
              <a:round/>
              <a:headEnd/>
              <a:tailEnd/>
            </a:ln>
          </p:spPr>
          <p:txBody>
            <a:bodyP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75" name="Oval 783"/>
            <p:cNvSpPr>
              <a:spLocks noChangeArrowheads="1"/>
            </p:cNvSpPr>
            <p:nvPr/>
          </p:nvSpPr>
          <p:spPr bwMode="auto">
            <a:xfrm>
              <a:off x="5187" y="1821"/>
              <a:ext cx="0" cy="6"/>
            </a:xfrm>
            <a:prstGeom prst="ellipse">
              <a:avLst/>
            </a:prstGeom>
            <a:solidFill>
              <a:srgbClr val="C0C0C0"/>
            </a:solidFill>
            <a:ln w="12700" cap="rnd">
              <a:solidFill>
                <a:srgbClr val="000000"/>
              </a:solidFill>
              <a:round/>
              <a:headEnd/>
              <a:tailEnd/>
            </a:ln>
          </p:spPr>
          <p:txBody>
            <a:bodyP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76" name="Oval 784"/>
            <p:cNvSpPr>
              <a:spLocks noChangeArrowheads="1"/>
            </p:cNvSpPr>
            <p:nvPr/>
          </p:nvSpPr>
          <p:spPr bwMode="auto">
            <a:xfrm>
              <a:off x="5110" y="1656"/>
              <a:ext cx="0" cy="5"/>
            </a:xfrm>
            <a:prstGeom prst="ellipse">
              <a:avLst/>
            </a:prstGeom>
            <a:solidFill>
              <a:srgbClr val="C0C0C0"/>
            </a:solidFill>
            <a:ln w="12700" cap="rnd">
              <a:solidFill>
                <a:srgbClr val="000000"/>
              </a:solidFill>
              <a:round/>
              <a:headEnd/>
              <a:tailEnd/>
            </a:ln>
          </p:spPr>
          <p:txBody>
            <a:bodyP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77" name="Oval 785"/>
            <p:cNvSpPr>
              <a:spLocks noChangeArrowheads="1"/>
            </p:cNvSpPr>
            <p:nvPr/>
          </p:nvSpPr>
          <p:spPr bwMode="auto">
            <a:xfrm>
              <a:off x="5138" y="1788"/>
              <a:ext cx="7" cy="6"/>
            </a:xfrm>
            <a:prstGeom prst="ellipse">
              <a:avLst/>
            </a:prstGeom>
            <a:solidFill>
              <a:srgbClr val="C0C0C0"/>
            </a:solidFill>
            <a:ln w="12700" cap="rnd">
              <a:solidFill>
                <a:srgbClr val="000000"/>
              </a:solidFill>
              <a:round/>
              <a:headEnd/>
              <a:tailEnd/>
            </a:ln>
          </p:spPr>
          <p:txBody>
            <a:bodyP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78" name="Oval 786"/>
            <p:cNvSpPr>
              <a:spLocks noChangeArrowheads="1"/>
            </p:cNvSpPr>
            <p:nvPr/>
          </p:nvSpPr>
          <p:spPr bwMode="auto">
            <a:xfrm>
              <a:off x="5187" y="1795"/>
              <a:ext cx="0" cy="5"/>
            </a:xfrm>
            <a:prstGeom prst="ellipse">
              <a:avLst/>
            </a:prstGeom>
            <a:solidFill>
              <a:srgbClr val="C0C0C0"/>
            </a:solidFill>
            <a:ln w="12700" cap="rnd">
              <a:solidFill>
                <a:srgbClr val="000000"/>
              </a:solidFill>
              <a:round/>
              <a:headEnd/>
              <a:tailEnd/>
            </a:ln>
          </p:spPr>
          <p:txBody>
            <a:bodyP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79" name="Oval 787"/>
            <p:cNvSpPr>
              <a:spLocks noChangeArrowheads="1"/>
            </p:cNvSpPr>
            <p:nvPr/>
          </p:nvSpPr>
          <p:spPr bwMode="auto">
            <a:xfrm>
              <a:off x="5187" y="1841"/>
              <a:ext cx="6" cy="7"/>
            </a:xfrm>
            <a:prstGeom prst="ellipse">
              <a:avLst/>
            </a:prstGeom>
            <a:solidFill>
              <a:srgbClr val="C0C0C0"/>
            </a:solidFill>
            <a:ln w="12700" cap="rnd">
              <a:solidFill>
                <a:srgbClr val="000000"/>
              </a:solidFill>
              <a:round/>
              <a:headEnd/>
              <a:tailEnd/>
            </a:ln>
          </p:spPr>
          <p:txBody>
            <a:bodyP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80" name="Oval 788"/>
            <p:cNvSpPr>
              <a:spLocks noChangeArrowheads="1"/>
            </p:cNvSpPr>
            <p:nvPr/>
          </p:nvSpPr>
          <p:spPr bwMode="auto">
            <a:xfrm>
              <a:off x="5187" y="1861"/>
              <a:ext cx="6" cy="7"/>
            </a:xfrm>
            <a:prstGeom prst="ellipse">
              <a:avLst/>
            </a:prstGeom>
            <a:solidFill>
              <a:srgbClr val="C0C0C0"/>
            </a:solidFill>
            <a:ln w="12700" cap="rnd">
              <a:solidFill>
                <a:srgbClr val="000000"/>
              </a:solidFill>
              <a:round/>
              <a:headEnd/>
              <a:tailEnd/>
            </a:ln>
          </p:spPr>
          <p:txBody>
            <a:bodyP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981" name="Oval 789"/>
            <p:cNvSpPr>
              <a:spLocks noChangeArrowheads="1"/>
            </p:cNvSpPr>
            <p:nvPr/>
          </p:nvSpPr>
          <p:spPr bwMode="auto">
            <a:xfrm>
              <a:off x="5138" y="1715"/>
              <a:ext cx="0" cy="6"/>
            </a:xfrm>
            <a:prstGeom prst="ellipse">
              <a:avLst/>
            </a:prstGeom>
            <a:solidFill>
              <a:srgbClr val="C0C0C0"/>
            </a:solidFill>
            <a:ln w="12700" cap="rnd">
              <a:solidFill>
                <a:srgbClr val="000000"/>
              </a:solidFill>
              <a:round/>
              <a:headEnd/>
              <a:tailEnd/>
            </a:ln>
          </p:spPr>
          <p:txBody>
            <a:bodyP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grpSp>
      <p:grpSp>
        <p:nvGrpSpPr>
          <p:cNvPr id="12293" name="Group 5"/>
          <p:cNvGrpSpPr>
            <a:grpSpLocks/>
          </p:cNvGrpSpPr>
          <p:nvPr/>
        </p:nvGrpSpPr>
        <p:grpSpPr bwMode="auto">
          <a:xfrm>
            <a:off x="4951413" y="1562100"/>
            <a:ext cx="3971925" cy="2362200"/>
            <a:chOff x="2679" y="4512"/>
            <a:chExt cx="2502" cy="1488"/>
          </a:xfrm>
        </p:grpSpPr>
        <p:sp>
          <p:nvSpPr>
            <p:cNvPr id="8201" name="AutoShape 9"/>
            <p:cNvSpPr>
              <a:spLocks/>
            </p:cNvSpPr>
            <p:nvPr/>
          </p:nvSpPr>
          <p:spPr bwMode="auto">
            <a:xfrm>
              <a:off x="2679" y="4692"/>
              <a:ext cx="15" cy="8"/>
            </a:xfrm>
            <a:custGeom>
              <a:avLst/>
              <a:gdLst>
                <a:gd name="T0" fmla="*/ 1 w 29"/>
                <a:gd name="T1" fmla="*/ 0 h 17"/>
                <a:gd name="T2" fmla="*/ 1 w 29"/>
                <a:gd name="T3" fmla="*/ 0 h 17"/>
                <a:gd name="T4" fmla="*/ 0 w 29"/>
                <a:gd name="T5" fmla="*/ 0 h 17"/>
                <a:gd name="T6" fmla="*/ 1 w 29"/>
                <a:gd name="T7" fmla="*/ 0 h 17"/>
                <a:gd name="T8" fmla="*/ 0 60000 65536"/>
                <a:gd name="T9" fmla="*/ 0 60000 65536"/>
                <a:gd name="T10" fmla="*/ 0 60000 65536"/>
                <a:gd name="T11" fmla="*/ 0 60000 65536"/>
                <a:gd name="T12" fmla="*/ 0 w 29"/>
                <a:gd name="T13" fmla="*/ 0 h 17"/>
                <a:gd name="T14" fmla="*/ 29 w 29"/>
                <a:gd name="T15" fmla="*/ 17 h 17"/>
              </a:gdLst>
              <a:ahLst/>
              <a:cxnLst>
                <a:cxn ang="T8">
                  <a:pos x="T0" y="T1"/>
                </a:cxn>
                <a:cxn ang="T9">
                  <a:pos x="T2" y="T3"/>
                </a:cxn>
                <a:cxn ang="T10">
                  <a:pos x="T4" y="T5"/>
                </a:cxn>
                <a:cxn ang="T11">
                  <a:pos x="T6" y="T7"/>
                </a:cxn>
              </a:cxnLst>
              <a:rect l="T12" t="T13" r="T14" b="T15"/>
              <a:pathLst>
                <a:path w="29" h="17">
                  <a:moveTo>
                    <a:pt x="28" y="0"/>
                  </a:moveTo>
                  <a:lnTo>
                    <a:pt x="28" y="16"/>
                  </a:lnTo>
                  <a:lnTo>
                    <a:pt x="0" y="16"/>
                  </a:lnTo>
                  <a:lnTo>
                    <a:pt x="28" y="0"/>
                  </a:lnTo>
                </a:path>
              </a:pathLst>
            </a:custGeom>
            <a:solidFill>
              <a:srgbClr val="996600"/>
            </a:solidFill>
            <a:ln w="12700">
              <a:solidFill>
                <a:srgbClr val="000000"/>
              </a:solidFill>
              <a:round/>
              <a:headEnd/>
              <a:tailEnd/>
            </a:ln>
          </p:spPr>
          <p:txBody>
            <a:bodyPr wrap="none" anchor="ctr"/>
            <a:lstStyle/>
            <a:p>
              <a:endParaRPr lang="fr-FR" dirty="0"/>
            </a:p>
          </p:txBody>
        </p:sp>
        <p:sp>
          <p:nvSpPr>
            <p:cNvPr id="8202" name="AutoShape 10"/>
            <p:cNvSpPr>
              <a:spLocks/>
            </p:cNvSpPr>
            <p:nvPr/>
          </p:nvSpPr>
          <p:spPr bwMode="auto">
            <a:xfrm>
              <a:off x="4309" y="4512"/>
              <a:ext cx="36" cy="42"/>
            </a:xfrm>
            <a:custGeom>
              <a:avLst/>
              <a:gdLst>
                <a:gd name="T0" fmla="*/ 0 w 79"/>
                <a:gd name="T1" fmla="*/ 0 h 98"/>
                <a:gd name="T2" fmla="*/ 0 w 79"/>
                <a:gd name="T3" fmla="*/ 0 h 98"/>
                <a:gd name="T4" fmla="*/ 0 w 79"/>
                <a:gd name="T5" fmla="*/ 0 h 98"/>
                <a:gd name="T6" fmla="*/ 0 w 79"/>
                <a:gd name="T7" fmla="*/ 0 h 98"/>
                <a:gd name="T8" fmla="*/ 0 w 79"/>
                <a:gd name="T9" fmla="*/ 0 h 98"/>
                <a:gd name="T10" fmla="*/ 0 w 79"/>
                <a:gd name="T11" fmla="*/ 0 h 98"/>
                <a:gd name="T12" fmla="*/ 0 w 79"/>
                <a:gd name="T13" fmla="*/ 0 h 98"/>
                <a:gd name="T14" fmla="*/ 0 60000 65536"/>
                <a:gd name="T15" fmla="*/ 0 60000 65536"/>
                <a:gd name="T16" fmla="*/ 0 60000 65536"/>
                <a:gd name="T17" fmla="*/ 0 60000 65536"/>
                <a:gd name="T18" fmla="*/ 0 60000 65536"/>
                <a:gd name="T19" fmla="*/ 0 60000 65536"/>
                <a:gd name="T20" fmla="*/ 0 60000 65536"/>
                <a:gd name="T21" fmla="*/ 0 w 79"/>
                <a:gd name="T22" fmla="*/ 0 h 98"/>
                <a:gd name="T23" fmla="*/ 79 w 79"/>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98">
                  <a:moveTo>
                    <a:pt x="65" y="41"/>
                  </a:moveTo>
                  <a:lnTo>
                    <a:pt x="78" y="41"/>
                  </a:lnTo>
                  <a:lnTo>
                    <a:pt x="65" y="83"/>
                  </a:lnTo>
                  <a:lnTo>
                    <a:pt x="13" y="97"/>
                  </a:lnTo>
                  <a:lnTo>
                    <a:pt x="0" y="27"/>
                  </a:lnTo>
                  <a:lnTo>
                    <a:pt x="13" y="0"/>
                  </a:lnTo>
                  <a:lnTo>
                    <a:pt x="65" y="41"/>
                  </a:lnTo>
                </a:path>
              </a:pathLst>
            </a:custGeom>
            <a:solidFill>
              <a:srgbClr val="B2B2B2"/>
            </a:solidFill>
            <a:ln w="12700">
              <a:solidFill>
                <a:srgbClr val="000000"/>
              </a:solidFill>
              <a:round/>
              <a:headEnd/>
              <a:tailEnd/>
            </a:ln>
          </p:spPr>
          <p:txBody>
            <a:bodyPr wrap="none" anchor="ctr"/>
            <a:lstStyle/>
            <a:p>
              <a:endParaRPr lang="fr-FR" dirty="0"/>
            </a:p>
          </p:txBody>
        </p:sp>
        <p:sp>
          <p:nvSpPr>
            <p:cNvPr id="8203" name="AutoShape 11"/>
            <p:cNvSpPr>
              <a:spLocks/>
            </p:cNvSpPr>
            <p:nvPr/>
          </p:nvSpPr>
          <p:spPr bwMode="auto">
            <a:xfrm>
              <a:off x="4345" y="5078"/>
              <a:ext cx="210" cy="280"/>
            </a:xfrm>
            <a:custGeom>
              <a:avLst/>
              <a:gdLst>
                <a:gd name="T0" fmla="*/ 0 w 472"/>
                <a:gd name="T1" fmla="*/ 0 h 659"/>
                <a:gd name="T2" fmla="*/ 0 w 472"/>
                <a:gd name="T3" fmla="*/ 0 h 659"/>
                <a:gd name="T4" fmla="*/ 0 w 472"/>
                <a:gd name="T5" fmla="*/ 0 h 659"/>
                <a:gd name="T6" fmla="*/ 0 w 472"/>
                <a:gd name="T7" fmla="*/ 0 h 659"/>
                <a:gd name="T8" fmla="*/ 0 w 472"/>
                <a:gd name="T9" fmla="*/ 0 h 659"/>
                <a:gd name="T10" fmla="*/ 0 w 472"/>
                <a:gd name="T11" fmla="*/ 0 h 659"/>
                <a:gd name="T12" fmla="*/ 0 w 472"/>
                <a:gd name="T13" fmla="*/ 0 h 659"/>
                <a:gd name="T14" fmla="*/ 0 w 472"/>
                <a:gd name="T15" fmla="*/ 0 h 659"/>
                <a:gd name="T16" fmla="*/ 0 w 472"/>
                <a:gd name="T17" fmla="*/ 0 h 659"/>
                <a:gd name="T18" fmla="*/ 0 w 472"/>
                <a:gd name="T19" fmla="*/ 0 h 659"/>
                <a:gd name="T20" fmla="*/ 0 w 472"/>
                <a:gd name="T21" fmla="*/ 0 h 659"/>
                <a:gd name="T22" fmla="*/ 0 w 472"/>
                <a:gd name="T23" fmla="*/ 0 h 659"/>
                <a:gd name="T24" fmla="*/ 0 w 472"/>
                <a:gd name="T25" fmla="*/ 0 h 659"/>
                <a:gd name="T26" fmla="*/ 0 w 472"/>
                <a:gd name="T27" fmla="*/ 0 h 659"/>
                <a:gd name="T28" fmla="*/ 0 w 472"/>
                <a:gd name="T29" fmla="*/ 0 h 659"/>
                <a:gd name="T30" fmla="*/ 0 w 472"/>
                <a:gd name="T31" fmla="*/ 0 h 659"/>
                <a:gd name="T32" fmla="*/ 0 w 472"/>
                <a:gd name="T33" fmla="*/ 0 h 659"/>
                <a:gd name="T34" fmla="*/ 0 w 472"/>
                <a:gd name="T35" fmla="*/ 0 h 659"/>
                <a:gd name="T36" fmla="*/ 0 w 472"/>
                <a:gd name="T37" fmla="*/ 0 h 659"/>
                <a:gd name="T38" fmla="*/ 0 w 472"/>
                <a:gd name="T39" fmla="*/ 0 h 659"/>
                <a:gd name="T40" fmla="*/ 0 w 472"/>
                <a:gd name="T41" fmla="*/ 0 h 659"/>
                <a:gd name="T42" fmla="*/ 0 w 472"/>
                <a:gd name="T43" fmla="*/ 0 h 659"/>
                <a:gd name="T44" fmla="*/ 0 w 472"/>
                <a:gd name="T45" fmla="*/ 0 h 659"/>
                <a:gd name="T46" fmla="*/ 0 w 472"/>
                <a:gd name="T47" fmla="*/ 0 h 659"/>
                <a:gd name="T48" fmla="*/ 0 w 472"/>
                <a:gd name="T49" fmla="*/ 0 h 659"/>
                <a:gd name="T50" fmla="*/ 0 w 472"/>
                <a:gd name="T51" fmla="*/ 0 h 659"/>
                <a:gd name="T52" fmla="*/ 0 w 472"/>
                <a:gd name="T53" fmla="*/ 0 h 659"/>
                <a:gd name="T54" fmla="*/ 0 w 472"/>
                <a:gd name="T55" fmla="*/ 0 h 659"/>
                <a:gd name="T56" fmla="*/ 0 w 472"/>
                <a:gd name="T57" fmla="*/ 0 h 659"/>
                <a:gd name="T58" fmla="*/ 0 w 472"/>
                <a:gd name="T59" fmla="*/ 0 h 659"/>
                <a:gd name="T60" fmla="*/ 0 w 472"/>
                <a:gd name="T61" fmla="*/ 0 h 659"/>
                <a:gd name="T62" fmla="*/ 0 w 472"/>
                <a:gd name="T63" fmla="*/ 0 h 659"/>
                <a:gd name="T64" fmla="*/ 0 w 472"/>
                <a:gd name="T65" fmla="*/ 0 h 659"/>
                <a:gd name="T66" fmla="*/ 0 w 472"/>
                <a:gd name="T67" fmla="*/ 0 h 659"/>
                <a:gd name="T68" fmla="*/ 0 w 472"/>
                <a:gd name="T69" fmla="*/ 0 h 659"/>
                <a:gd name="T70" fmla="*/ 0 w 472"/>
                <a:gd name="T71" fmla="*/ 0 h 659"/>
                <a:gd name="T72" fmla="*/ 0 w 472"/>
                <a:gd name="T73" fmla="*/ 0 h 659"/>
                <a:gd name="T74" fmla="*/ 0 w 472"/>
                <a:gd name="T75" fmla="*/ 0 h 659"/>
                <a:gd name="T76" fmla="*/ 0 w 472"/>
                <a:gd name="T77" fmla="*/ 0 h 659"/>
                <a:gd name="T78" fmla="*/ 0 w 472"/>
                <a:gd name="T79" fmla="*/ 0 h 6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2"/>
                <a:gd name="T121" fmla="*/ 0 h 659"/>
                <a:gd name="T122" fmla="*/ 472 w 472"/>
                <a:gd name="T123" fmla="*/ 659 h 6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2" h="659">
                  <a:moveTo>
                    <a:pt x="152" y="97"/>
                  </a:moveTo>
                  <a:lnTo>
                    <a:pt x="152" y="55"/>
                  </a:lnTo>
                  <a:lnTo>
                    <a:pt x="63" y="0"/>
                  </a:lnTo>
                  <a:lnTo>
                    <a:pt x="101" y="69"/>
                  </a:lnTo>
                  <a:lnTo>
                    <a:pt x="76" y="110"/>
                  </a:lnTo>
                  <a:lnTo>
                    <a:pt x="89" y="110"/>
                  </a:lnTo>
                  <a:lnTo>
                    <a:pt x="89" y="124"/>
                  </a:lnTo>
                  <a:lnTo>
                    <a:pt x="76" y="152"/>
                  </a:lnTo>
                  <a:lnTo>
                    <a:pt x="63" y="193"/>
                  </a:lnTo>
                  <a:lnTo>
                    <a:pt x="50" y="207"/>
                  </a:lnTo>
                  <a:lnTo>
                    <a:pt x="50" y="233"/>
                  </a:lnTo>
                  <a:lnTo>
                    <a:pt x="38" y="233"/>
                  </a:lnTo>
                  <a:lnTo>
                    <a:pt x="25" y="233"/>
                  </a:lnTo>
                  <a:lnTo>
                    <a:pt x="12" y="247"/>
                  </a:lnTo>
                  <a:lnTo>
                    <a:pt x="25" y="262"/>
                  </a:lnTo>
                  <a:lnTo>
                    <a:pt x="38" y="302"/>
                  </a:lnTo>
                  <a:lnTo>
                    <a:pt x="0" y="329"/>
                  </a:lnTo>
                  <a:lnTo>
                    <a:pt x="25" y="343"/>
                  </a:lnTo>
                  <a:lnTo>
                    <a:pt x="12" y="357"/>
                  </a:lnTo>
                  <a:lnTo>
                    <a:pt x="38" y="384"/>
                  </a:lnTo>
                  <a:lnTo>
                    <a:pt x="50" y="384"/>
                  </a:lnTo>
                  <a:lnTo>
                    <a:pt x="63" y="384"/>
                  </a:lnTo>
                  <a:lnTo>
                    <a:pt x="63" y="357"/>
                  </a:lnTo>
                  <a:lnTo>
                    <a:pt x="76" y="357"/>
                  </a:lnTo>
                  <a:lnTo>
                    <a:pt x="89" y="398"/>
                  </a:lnTo>
                  <a:lnTo>
                    <a:pt x="76" y="412"/>
                  </a:lnTo>
                  <a:lnTo>
                    <a:pt x="101" y="467"/>
                  </a:lnTo>
                  <a:lnTo>
                    <a:pt x="127" y="522"/>
                  </a:lnTo>
                  <a:lnTo>
                    <a:pt x="140" y="562"/>
                  </a:lnTo>
                  <a:lnTo>
                    <a:pt x="165" y="617"/>
                  </a:lnTo>
                  <a:lnTo>
                    <a:pt x="178" y="658"/>
                  </a:lnTo>
                  <a:lnTo>
                    <a:pt x="191" y="631"/>
                  </a:lnTo>
                  <a:lnTo>
                    <a:pt x="203" y="631"/>
                  </a:lnTo>
                  <a:lnTo>
                    <a:pt x="216" y="603"/>
                  </a:lnTo>
                  <a:lnTo>
                    <a:pt x="216" y="576"/>
                  </a:lnTo>
                  <a:lnTo>
                    <a:pt x="229" y="548"/>
                  </a:lnTo>
                  <a:lnTo>
                    <a:pt x="229" y="494"/>
                  </a:lnTo>
                  <a:lnTo>
                    <a:pt x="242" y="467"/>
                  </a:lnTo>
                  <a:lnTo>
                    <a:pt x="254" y="453"/>
                  </a:lnTo>
                  <a:lnTo>
                    <a:pt x="280" y="426"/>
                  </a:lnTo>
                  <a:lnTo>
                    <a:pt x="318" y="384"/>
                  </a:lnTo>
                  <a:lnTo>
                    <a:pt x="318" y="357"/>
                  </a:lnTo>
                  <a:lnTo>
                    <a:pt x="344" y="357"/>
                  </a:lnTo>
                  <a:lnTo>
                    <a:pt x="369" y="343"/>
                  </a:lnTo>
                  <a:lnTo>
                    <a:pt x="344" y="288"/>
                  </a:lnTo>
                  <a:lnTo>
                    <a:pt x="344" y="262"/>
                  </a:lnTo>
                  <a:lnTo>
                    <a:pt x="331" y="247"/>
                  </a:lnTo>
                  <a:lnTo>
                    <a:pt x="369" y="247"/>
                  </a:lnTo>
                  <a:lnTo>
                    <a:pt x="369" y="262"/>
                  </a:lnTo>
                  <a:lnTo>
                    <a:pt x="407" y="262"/>
                  </a:lnTo>
                  <a:lnTo>
                    <a:pt x="407" y="288"/>
                  </a:lnTo>
                  <a:lnTo>
                    <a:pt x="395" y="288"/>
                  </a:lnTo>
                  <a:lnTo>
                    <a:pt x="407" y="316"/>
                  </a:lnTo>
                  <a:lnTo>
                    <a:pt x="407" y="302"/>
                  </a:lnTo>
                  <a:lnTo>
                    <a:pt x="420" y="343"/>
                  </a:lnTo>
                  <a:lnTo>
                    <a:pt x="433" y="343"/>
                  </a:lnTo>
                  <a:lnTo>
                    <a:pt x="433" y="288"/>
                  </a:lnTo>
                  <a:lnTo>
                    <a:pt x="446" y="288"/>
                  </a:lnTo>
                  <a:lnTo>
                    <a:pt x="446" y="247"/>
                  </a:lnTo>
                  <a:lnTo>
                    <a:pt x="446" y="233"/>
                  </a:lnTo>
                  <a:lnTo>
                    <a:pt x="471" y="193"/>
                  </a:lnTo>
                  <a:lnTo>
                    <a:pt x="471" y="179"/>
                  </a:lnTo>
                  <a:lnTo>
                    <a:pt x="458" y="165"/>
                  </a:lnTo>
                  <a:lnTo>
                    <a:pt x="433" y="179"/>
                  </a:lnTo>
                  <a:lnTo>
                    <a:pt x="420" y="179"/>
                  </a:lnTo>
                  <a:lnTo>
                    <a:pt x="382" y="207"/>
                  </a:lnTo>
                  <a:lnTo>
                    <a:pt x="382" y="219"/>
                  </a:lnTo>
                  <a:lnTo>
                    <a:pt x="382" y="233"/>
                  </a:lnTo>
                  <a:lnTo>
                    <a:pt x="344" y="233"/>
                  </a:lnTo>
                  <a:lnTo>
                    <a:pt x="344" y="219"/>
                  </a:lnTo>
                  <a:lnTo>
                    <a:pt x="331" y="207"/>
                  </a:lnTo>
                  <a:lnTo>
                    <a:pt x="318" y="207"/>
                  </a:lnTo>
                  <a:lnTo>
                    <a:pt x="318" y="219"/>
                  </a:lnTo>
                  <a:lnTo>
                    <a:pt x="280" y="233"/>
                  </a:lnTo>
                  <a:lnTo>
                    <a:pt x="242" y="219"/>
                  </a:lnTo>
                  <a:lnTo>
                    <a:pt x="191" y="207"/>
                  </a:lnTo>
                  <a:lnTo>
                    <a:pt x="191" y="165"/>
                  </a:lnTo>
                  <a:lnTo>
                    <a:pt x="165" y="152"/>
                  </a:lnTo>
                  <a:lnTo>
                    <a:pt x="140" y="110"/>
                  </a:lnTo>
                  <a:lnTo>
                    <a:pt x="152" y="97"/>
                  </a:lnTo>
                </a:path>
              </a:pathLst>
            </a:custGeom>
            <a:solidFill>
              <a:srgbClr val="B2B2B2"/>
            </a:solidFill>
            <a:ln w="12700">
              <a:solidFill>
                <a:srgbClr val="000000"/>
              </a:solidFill>
              <a:round/>
              <a:headEnd/>
              <a:tailEnd/>
            </a:ln>
          </p:spPr>
          <p:txBody>
            <a:bodyPr wrap="none" anchor="ctr"/>
            <a:lstStyle/>
            <a:p>
              <a:endParaRPr lang="fr-FR" dirty="0"/>
            </a:p>
          </p:txBody>
        </p:sp>
        <p:sp>
          <p:nvSpPr>
            <p:cNvPr id="8204" name="AutoShape 12"/>
            <p:cNvSpPr>
              <a:spLocks/>
            </p:cNvSpPr>
            <p:nvPr/>
          </p:nvSpPr>
          <p:spPr bwMode="auto">
            <a:xfrm>
              <a:off x="3672" y="5294"/>
              <a:ext cx="52" cy="36"/>
            </a:xfrm>
            <a:custGeom>
              <a:avLst/>
              <a:gdLst>
                <a:gd name="T0" fmla="*/ 0 w 118"/>
                <a:gd name="T1" fmla="*/ 0 h 84"/>
                <a:gd name="T2" fmla="*/ 0 w 118"/>
                <a:gd name="T3" fmla="*/ 0 h 84"/>
                <a:gd name="T4" fmla="*/ 0 w 118"/>
                <a:gd name="T5" fmla="*/ 0 h 84"/>
                <a:gd name="T6" fmla="*/ 0 w 118"/>
                <a:gd name="T7" fmla="*/ 0 h 84"/>
                <a:gd name="T8" fmla="*/ 0 w 118"/>
                <a:gd name="T9" fmla="*/ 0 h 84"/>
                <a:gd name="T10" fmla="*/ 0 w 118"/>
                <a:gd name="T11" fmla="*/ 0 h 84"/>
                <a:gd name="T12" fmla="*/ 0 w 118"/>
                <a:gd name="T13" fmla="*/ 0 h 84"/>
                <a:gd name="T14" fmla="*/ 0 w 118"/>
                <a:gd name="T15" fmla="*/ 0 h 84"/>
                <a:gd name="T16" fmla="*/ 0 w 118"/>
                <a:gd name="T17" fmla="*/ 0 h 84"/>
                <a:gd name="T18" fmla="*/ 0 w 118"/>
                <a:gd name="T19" fmla="*/ 0 h 84"/>
                <a:gd name="T20" fmla="*/ 0 w 118"/>
                <a:gd name="T21" fmla="*/ 0 h 84"/>
                <a:gd name="T22" fmla="*/ 0 w 118"/>
                <a:gd name="T23" fmla="*/ 0 h 84"/>
                <a:gd name="T24" fmla="*/ 0 w 118"/>
                <a:gd name="T25" fmla="*/ 0 h 84"/>
                <a:gd name="T26" fmla="*/ 0 w 118"/>
                <a:gd name="T27" fmla="*/ 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
                <a:gd name="T43" fmla="*/ 0 h 84"/>
                <a:gd name="T44" fmla="*/ 118 w 118"/>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 h="84">
                  <a:moveTo>
                    <a:pt x="13" y="41"/>
                  </a:moveTo>
                  <a:lnTo>
                    <a:pt x="38" y="41"/>
                  </a:lnTo>
                  <a:lnTo>
                    <a:pt x="65" y="55"/>
                  </a:lnTo>
                  <a:lnTo>
                    <a:pt x="13" y="55"/>
                  </a:lnTo>
                  <a:lnTo>
                    <a:pt x="25" y="69"/>
                  </a:lnTo>
                  <a:lnTo>
                    <a:pt x="51" y="69"/>
                  </a:lnTo>
                  <a:lnTo>
                    <a:pt x="76" y="69"/>
                  </a:lnTo>
                  <a:lnTo>
                    <a:pt x="117" y="83"/>
                  </a:lnTo>
                  <a:lnTo>
                    <a:pt x="103" y="41"/>
                  </a:lnTo>
                  <a:lnTo>
                    <a:pt x="76" y="14"/>
                  </a:lnTo>
                  <a:lnTo>
                    <a:pt x="65" y="0"/>
                  </a:lnTo>
                  <a:lnTo>
                    <a:pt x="25" y="0"/>
                  </a:lnTo>
                  <a:lnTo>
                    <a:pt x="0" y="28"/>
                  </a:lnTo>
                  <a:lnTo>
                    <a:pt x="13" y="41"/>
                  </a:lnTo>
                </a:path>
              </a:pathLst>
            </a:custGeom>
            <a:solidFill>
              <a:srgbClr val="B2B2B2"/>
            </a:solidFill>
            <a:ln w="12700">
              <a:solidFill>
                <a:srgbClr val="000000"/>
              </a:solidFill>
              <a:round/>
              <a:headEnd/>
              <a:tailEnd/>
            </a:ln>
          </p:spPr>
          <p:txBody>
            <a:bodyPr wrap="none" anchor="ctr"/>
            <a:lstStyle/>
            <a:p>
              <a:endParaRPr lang="fr-FR" dirty="0"/>
            </a:p>
          </p:txBody>
        </p:sp>
        <p:sp>
          <p:nvSpPr>
            <p:cNvPr id="8205" name="Oval 13"/>
            <p:cNvSpPr>
              <a:spLocks noChangeArrowheads="1"/>
            </p:cNvSpPr>
            <p:nvPr/>
          </p:nvSpPr>
          <p:spPr bwMode="auto">
            <a:xfrm>
              <a:off x="5175" y="5700"/>
              <a:ext cx="6" cy="8"/>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206" name="Oval 14"/>
            <p:cNvSpPr>
              <a:spLocks noChangeArrowheads="1"/>
            </p:cNvSpPr>
            <p:nvPr/>
          </p:nvSpPr>
          <p:spPr bwMode="auto">
            <a:xfrm>
              <a:off x="5175" y="5711"/>
              <a:ext cx="6" cy="14"/>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207" name="Oval 15"/>
            <p:cNvSpPr>
              <a:spLocks noChangeArrowheads="1"/>
            </p:cNvSpPr>
            <p:nvPr/>
          </p:nvSpPr>
          <p:spPr bwMode="auto">
            <a:xfrm>
              <a:off x="5175" y="5601"/>
              <a:ext cx="6" cy="7"/>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208" name="Oval 16"/>
            <p:cNvSpPr>
              <a:spLocks noChangeArrowheads="1"/>
            </p:cNvSpPr>
            <p:nvPr/>
          </p:nvSpPr>
          <p:spPr bwMode="auto">
            <a:xfrm>
              <a:off x="5175" y="5554"/>
              <a:ext cx="6" cy="8"/>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209" name="Oval 17"/>
            <p:cNvSpPr>
              <a:spLocks noChangeArrowheads="1"/>
            </p:cNvSpPr>
            <p:nvPr/>
          </p:nvSpPr>
          <p:spPr bwMode="auto">
            <a:xfrm>
              <a:off x="5175" y="5585"/>
              <a:ext cx="6" cy="7"/>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210" name="Oval 18"/>
            <p:cNvSpPr>
              <a:spLocks noChangeArrowheads="1"/>
            </p:cNvSpPr>
            <p:nvPr/>
          </p:nvSpPr>
          <p:spPr bwMode="auto">
            <a:xfrm>
              <a:off x="5175" y="5619"/>
              <a:ext cx="6" cy="13"/>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211" name="AutoShape 19"/>
            <p:cNvSpPr>
              <a:spLocks/>
            </p:cNvSpPr>
            <p:nvPr/>
          </p:nvSpPr>
          <p:spPr bwMode="auto">
            <a:xfrm>
              <a:off x="2880" y="4757"/>
              <a:ext cx="11" cy="17"/>
            </a:xfrm>
            <a:custGeom>
              <a:avLst/>
              <a:gdLst>
                <a:gd name="T0" fmla="*/ 0 w 27"/>
                <a:gd name="T1" fmla="*/ 0 h 42"/>
                <a:gd name="T2" fmla="*/ 0 w 27"/>
                <a:gd name="T3" fmla="*/ 0 h 42"/>
                <a:gd name="T4" fmla="*/ 0 w 27"/>
                <a:gd name="T5" fmla="*/ 0 h 42"/>
                <a:gd name="T6" fmla="*/ 0 w 27"/>
                <a:gd name="T7" fmla="*/ 0 h 42"/>
                <a:gd name="T8" fmla="*/ 0 w 27"/>
                <a:gd name="T9" fmla="*/ 0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0" y="0"/>
                  </a:moveTo>
                  <a:lnTo>
                    <a:pt x="0" y="41"/>
                  </a:lnTo>
                  <a:lnTo>
                    <a:pt x="26" y="41"/>
                  </a:lnTo>
                  <a:lnTo>
                    <a:pt x="26"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212" name="AutoShape 20"/>
            <p:cNvSpPr>
              <a:spLocks/>
            </p:cNvSpPr>
            <p:nvPr/>
          </p:nvSpPr>
          <p:spPr bwMode="auto">
            <a:xfrm>
              <a:off x="2880" y="4786"/>
              <a:ext cx="6" cy="13"/>
            </a:xfrm>
            <a:custGeom>
              <a:avLst/>
              <a:gdLst>
                <a:gd name="T0" fmla="*/ 0 w 17"/>
                <a:gd name="T1" fmla="*/ 0 h 29"/>
                <a:gd name="T2" fmla="*/ 0 w 17"/>
                <a:gd name="T3" fmla="*/ 0 h 29"/>
                <a:gd name="T4" fmla="*/ 0 w 17"/>
                <a:gd name="T5" fmla="*/ 0 h 29"/>
                <a:gd name="T6" fmla="*/ 0 w 17"/>
                <a:gd name="T7" fmla="*/ 0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16" y="0"/>
                  </a:moveTo>
                  <a:lnTo>
                    <a:pt x="0" y="28"/>
                  </a:lnTo>
                  <a:lnTo>
                    <a:pt x="16" y="28"/>
                  </a:lnTo>
                  <a:lnTo>
                    <a:pt x="16" y="0"/>
                  </a:lnTo>
                </a:path>
              </a:pathLst>
            </a:custGeom>
            <a:solidFill>
              <a:srgbClr val="B2B2B2"/>
            </a:solidFill>
            <a:ln w="12700">
              <a:solidFill>
                <a:srgbClr val="000000"/>
              </a:solidFill>
              <a:round/>
              <a:headEnd/>
              <a:tailEnd/>
            </a:ln>
          </p:spPr>
          <p:txBody>
            <a:bodyPr wrap="none" anchor="ctr"/>
            <a:lstStyle/>
            <a:p>
              <a:endParaRPr lang="fr-FR" dirty="0"/>
            </a:p>
          </p:txBody>
        </p:sp>
        <p:sp>
          <p:nvSpPr>
            <p:cNvPr id="8213" name="AutoShape 21"/>
            <p:cNvSpPr>
              <a:spLocks/>
            </p:cNvSpPr>
            <p:nvPr/>
          </p:nvSpPr>
          <p:spPr bwMode="auto">
            <a:xfrm>
              <a:off x="2880" y="4803"/>
              <a:ext cx="6" cy="14"/>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0" y="0"/>
                  </a:moveTo>
                  <a:lnTo>
                    <a:pt x="16" y="0"/>
                  </a:lnTo>
                  <a:lnTo>
                    <a:pt x="16" y="3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214" name="AutoShape 22"/>
            <p:cNvSpPr>
              <a:spLocks/>
            </p:cNvSpPr>
            <p:nvPr/>
          </p:nvSpPr>
          <p:spPr bwMode="auto">
            <a:xfrm>
              <a:off x="3268" y="5516"/>
              <a:ext cx="95" cy="122"/>
            </a:xfrm>
            <a:custGeom>
              <a:avLst/>
              <a:gdLst>
                <a:gd name="T0" fmla="*/ 0 w 217"/>
                <a:gd name="T1" fmla="*/ 0 h 288"/>
                <a:gd name="T2" fmla="*/ 0 w 217"/>
                <a:gd name="T3" fmla="*/ 0 h 288"/>
                <a:gd name="T4" fmla="*/ 0 w 217"/>
                <a:gd name="T5" fmla="*/ 0 h 288"/>
                <a:gd name="T6" fmla="*/ 0 w 217"/>
                <a:gd name="T7" fmla="*/ 0 h 288"/>
                <a:gd name="T8" fmla="*/ 0 w 217"/>
                <a:gd name="T9" fmla="*/ 0 h 288"/>
                <a:gd name="T10" fmla="*/ 0 w 217"/>
                <a:gd name="T11" fmla="*/ 0 h 288"/>
                <a:gd name="T12" fmla="*/ 0 w 217"/>
                <a:gd name="T13" fmla="*/ 0 h 288"/>
                <a:gd name="T14" fmla="*/ 0 w 217"/>
                <a:gd name="T15" fmla="*/ 0 h 288"/>
                <a:gd name="T16" fmla="*/ 0 w 217"/>
                <a:gd name="T17" fmla="*/ 0 h 288"/>
                <a:gd name="T18" fmla="*/ 0 w 217"/>
                <a:gd name="T19" fmla="*/ 0 h 288"/>
                <a:gd name="T20" fmla="*/ 0 w 217"/>
                <a:gd name="T21" fmla="*/ 0 h 288"/>
                <a:gd name="T22" fmla="*/ 0 w 217"/>
                <a:gd name="T23" fmla="*/ 0 h 288"/>
                <a:gd name="T24" fmla="*/ 0 w 217"/>
                <a:gd name="T25" fmla="*/ 0 h 288"/>
                <a:gd name="T26" fmla="*/ 0 w 217"/>
                <a:gd name="T27" fmla="*/ 0 h 288"/>
                <a:gd name="T28" fmla="*/ 0 w 217"/>
                <a:gd name="T29" fmla="*/ 0 h 288"/>
                <a:gd name="T30" fmla="*/ 0 w 217"/>
                <a:gd name="T31" fmla="*/ 0 h 288"/>
                <a:gd name="T32" fmla="*/ 0 w 217"/>
                <a:gd name="T33" fmla="*/ 0 h 288"/>
                <a:gd name="T34" fmla="*/ 0 w 217"/>
                <a:gd name="T35" fmla="*/ 0 h 288"/>
                <a:gd name="T36" fmla="*/ 0 w 217"/>
                <a:gd name="T37" fmla="*/ 0 h 288"/>
                <a:gd name="T38" fmla="*/ 0 w 217"/>
                <a:gd name="T39" fmla="*/ 0 h 288"/>
                <a:gd name="T40" fmla="*/ 0 w 217"/>
                <a:gd name="T41" fmla="*/ 0 h 288"/>
                <a:gd name="T42" fmla="*/ 0 w 217"/>
                <a:gd name="T43" fmla="*/ 0 h 288"/>
                <a:gd name="T44" fmla="*/ 0 w 217"/>
                <a:gd name="T45" fmla="*/ 0 h 288"/>
                <a:gd name="T46" fmla="*/ 0 w 217"/>
                <a:gd name="T47" fmla="*/ 0 h 288"/>
                <a:gd name="T48" fmla="*/ 0 w 217"/>
                <a:gd name="T49" fmla="*/ 0 h 288"/>
                <a:gd name="T50" fmla="*/ 0 w 217"/>
                <a:gd name="T51" fmla="*/ 0 h 288"/>
                <a:gd name="T52" fmla="*/ 0 w 217"/>
                <a:gd name="T53" fmla="*/ 0 h 288"/>
                <a:gd name="T54" fmla="*/ 0 w 217"/>
                <a:gd name="T55" fmla="*/ 0 h 288"/>
                <a:gd name="T56" fmla="*/ 0 w 217"/>
                <a:gd name="T57" fmla="*/ 0 h 288"/>
                <a:gd name="T58" fmla="*/ 0 w 217"/>
                <a:gd name="T59" fmla="*/ 0 h 288"/>
                <a:gd name="T60" fmla="*/ 0 w 217"/>
                <a:gd name="T61" fmla="*/ 0 h 288"/>
                <a:gd name="T62" fmla="*/ 0 w 217"/>
                <a:gd name="T63" fmla="*/ 0 h 288"/>
                <a:gd name="T64" fmla="*/ 0 w 217"/>
                <a:gd name="T65" fmla="*/ 0 h 288"/>
                <a:gd name="T66" fmla="*/ 0 w 217"/>
                <a:gd name="T67" fmla="*/ 0 h 2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288"/>
                <a:gd name="T104" fmla="*/ 217 w 217"/>
                <a:gd name="T105" fmla="*/ 288 h 2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288">
                  <a:moveTo>
                    <a:pt x="76" y="0"/>
                  </a:moveTo>
                  <a:lnTo>
                    <a:pt x="51" y="0"/>
                  </a:lnTo>
                  <a:lnTo>
                    <a:pt x="38" y="13"/>
                  </a:lnTo>
                  <a:lnTo>
                    <a:pt x="25" y="27"/>
                  </a:lnTo>
                  <a:lnTo>
                    <a:pt x="12" y="13"/>
                  </a:lnTo>
                  <a:lnTo>
                    <a:pt x="0" y="27"/>
                  </a:lnTo>
                  <a:lnTo>
                    <a:pt x="12" y="55"/>
                  </a:lnTo>
                  <a:lnTo>
                    <a:pt x="0" y="82"/>
                  </a:lnTo>
                  <a:lnTo>
                    <a:pt x="12" y="96"/>
                  </a:lnTo>
                  <a:lnTo>
                    <a:pt x="12" y="122"/>
                  </a:lnTo>
                  <a:lnTo>
                    <a:pt x="12" y="136"/>
                  </a:lnTo>
                  <a:lnTo>
                    <a:pt x="25" y="136"/>
                  </a:lnTo>
                  <a:lnTo>
                    <a:pt x="25" y="151"/>
                  </a:lnTo>
                  <a:lnTo>
                    <a:pt x="12" y="151"/>
                  </a:lnTo>
                  <a:lnTo>
                    <a:pt x="12" y="165"/>
                  </a:lnTo>
                  <a:lnTo>
                    <a:pt x="25" y="205"/>
                  </a:lnTo>
                  <a:lnTo>
                    <a:pt x="51" y="274"/>
                  </a:lnTo>
                  <a:lnTo>
                    <a:pt x="63" y="287"/>
                  </a:lnTo>
                  <a:lnTo>
                    <a:pt x="63" y="246"/>
                  </a:lnTo>
                  <a:lnTo>
                    <a:pt x="76" y="260"/>
                  </a:lnTo>
                  <a:lnTo>
                    <a:pt x="89" y="260"/>
                  </a:lnTo>
                  <a:lnTo>
                    <a:pt x="102" y="260"/>
                  </a:lnTo>
                  <a:lnTo>
                    <a:pt x="127" y="260"/>
                  </a:lnTo>
                  <a:lnTo>
                    <a:pt x="153" y="205"/>
                  </a:lnTo>
                  <a:lnTo>
                    <a:pt x="191" y="205"/>
                  </a:lnTo>
                  <a:lnTo>
                    <a:pt x="204" y="205"/>
                  </a:lnTo>
                  <a:lnTo>
                    <a:pt x="216" y="165"/>
                  </a:lnTo>
                  <a:lnTo>
                    <a:pt x="191" y="136"/>
                  </a:lnTo>
                  <a:lnTo>
                    <a:pt x="165" y="122"/>
                  </a:lnTo>
                  <a:lnTo>
                    <a:pt x="140" y="82"/>
                  </a:lnTo>
                  <a:lnTo>
                    <a:pt x="114" y="55"/>
                  </a:lnTo>
                  <a:lnTo>
                    <a:pt x="89" y="55"/>
                  </a:lnTo>
                  <a:lnTo>
                    <a:pt x="76" y="41"/>
                  </a:lnTo>
                  <a:lnTo>
                    <a:pt x="76" y="0"/>
                  </a:lnTo>
                </a:path>
              </a:pathLst>
            </a:custGeom>
            <a:solidFill>
              <a:srgbClr val="B2B2B2"/>
            </a:solidFill>
            <a:ln w="12700">
              <a:solidFill>
                <a:srgbClr val="000000"/>
              </a:solidFill>
              <a:round/>
              <a:headEnd/>
              <a:tailEnd/>
            </a:ln>
          </p:spPr>
          <p:txBody>
            <a:bodyPr wrap="none" anchor="ctr"/>
            <a:lstStyle/>
            <a:p>
              <a:endParaRPr lang="fr-FR" dirty="0"/>
            </a:p>
          </p:txBody>
        </p:sp>
        <p:sp>
          <p:nvSpPr>
            <p:cNvPr id="8215" name="AutoShape 23"/>
            <p:cNvSpPr>
              <a:spLocks/>
            </p:cNvSpPr>
            <p:nvPr/>
          </p:nvSpPr>
          <p:spPr bwMode="auto">
            <a:xfrm>
              <a:off x="3171" y="5428"/>
              <a:ext cx="102" cy="164"/>
            </a:xfrm>
            <a:custGeom>
              <a:avLst/>
              <a:gdLst>
                <a:gd name="T0" fmla="*/ 0 w 231"/>
                <a:gd name="T1" fmla="*/ 0 h 386"/>
                <a:gd name="T2" fmla="*/ 0 w 231"/>
                <a:gd name="T3" fmla="*/ 0 h 386"/>
                <a:gd name="T4" fmla="*/ 0 w 231"/>
                <a:gd name="T5" fmla="*/ 0 h 386"/>
                <a:gd name="T6" fmla="*/ 0 w 231"/>
                <a:gd name="T7" fmla="*/ 0 h 386"/>
                <a:gd name="T8" fmla="*/ 0 w 231"/>
                <a:gd name="T9" fmla="*/ 0 h 386"/>
                <a:gd name="T10" fmla="*/ 0 w 231"/>
                <a:gd name="T11" fmla="*/ 0 h 386"/>
                <a:gd name="T12" fmla="*/ 0 w 231"/>
                <a:gd name="T13" fmla="*/ 0 h 386"/>
                <a:gd name="T14" fmla="*/ 0 w 231"/>
                <a:gd name="T15" fmla="*/ 0 h 386"/>
                <a:gd name="T16" fmla="*/ 0 w 231"/>
                <a:gd name="T17" fmla="*/ 0 h 386"/>
                <a:gd name="T18" fmla="*/ 0 w 231"/>
                <a:gd name="T19" fmla="*/ 0 h 386"/>
                <a:gd name="T20" fmla="*/ 0 w 231"/>
                <a:gd name="T21" fmla="*/ 0 h 386"/>
                <a:gd name="T22" fmla="*/ 0 w 231"/>
                <a:gd name="T23" fmla="*/ 0 h 386"/>
                <a:gd name="T24" fmla="*/ 0 w 231"/>
                <a:gd name="T25" fmla="*/ 0 h 386"/>
                <a:gd name="T26" fmla="*/ 0 w 231"/>
                <a:gd name="T27" fmla="*/ 0 h 386"/>
                <a:gd name="T28" fmla="*/ 0 w 231"/>
                <a:gd name="T29" fmla="*/ 0 h 386"/>
                <a:gd name="T30" fmla="*/ 0 w 231"/>
                <a:gd name="T31" fmla="*/ 0 h 386"/>
                <a:gd name="T32" fmla="*/ 0 w 231"/>
                <a:gd name="T33" fmla="*/ 0 h 386"/>
                <a:gd name="T34" fmla="*/ 0 w 231"/>
                <a:gd name="T35" fmla="*/ 0 h 386"/>
                <a:gd name="T36" fmla="*/ 0 w 231"/>
                <a:gd name="T37" fmla="*/ 0 h 386"/>
                <a:gd name="T38" fmla="*/ 0 w 231"/>
                <a:gd name="T39" fmla="*/ 0 h 386"/>
                <a:gd name="T40" fmla="*/ 0 w 231"/>
                <a:gd name="T41" fmla="*/ 0 h 386"/>
                <a:gd name="T42" fmla="*/ 0 w 231"/>
                <a:gd name="T43" fmla="*/ 0 h 386"/>
                <a:gd name="T44" fmla="*/ 0 w 231"/>
                <a:gd name="T45" fmla="*/ 0 h 386"/>
                <a:gd name="T46" fmla="*/ 0 w 231"/>
                <a:gd name="T47" fmla="*/ 0 h 386"/>
                <a:gd name="T48" fmla="*/ 0 w 231"/>
                <a:gd name="T49" fmla="*/ 0 h 386"/>
                <a:gd name="T50" fmla="*/ 0 w 231"/>
                <a:gd name="T51" fmla="*/ 0 h 386"/>
                <a:gd name="T52" fmla="*/ 0 w 231"/>
                <a:gd name="T53" fmla="*/ 0 h 386"/>
                <a:gd name="T54" fmla="*/ 0 w 231"/>
                <a:gd name="T55" fmla="*/ 0 h 386"/>
                <a:gd name="T56" fmla="*/ 0 w 231"/>
                <a:gd name="T57" fmla="*/ 0 h 386"/>
                <a:gd name="T58" fmla="*/ 0 w 231"/>
                <a:gd name="T59" fmla="*/ 0 h 386"/>
                <a:gd name="T60" fmla="*/ 0 w 231"/>
                <a:gd name="T61" fmla="*/ 0 h 386"/>
                <a:gd name="T62" fmla="*/ 0 w 231"/>
                <a:gd name="T63" fmla="*/ 0 h 386"/>
                <a:gd name="T64" fmla="*/ 0 w 231"/>
                <a:gd name="T65" fmla="*/ 0 h 386"/>
                <a:gd name="T66" fmla="*/ 0 w 231"/>
                <a:gd name="T67" fmla="*/ 0 h 386"/>
                <a:gd name="T68" fmla="*/ 0 w 231"/>
                <a:gd name="T69" fmla="*/ 0 h 386"/>
                <a:gd name="T70" fmla="*/ 0 w 231"/>
                <a:gd name="T71" fmla="*/ 0 h 386"/>
                <a:gd name="T72" fmla="*/ 0 w 231"/>
                <a:gd name="T73" fmla="*/ 0 h 386"/>
                <a:gd name="T74" fmla="*/ 0 w 231"/>
                <a:gd name="T75" fmla="*/ 0 h 386"/>
                <a:gd name="T76" fmla="*/ 0 w 231"/>
                <a:gd name="T77" fmla="*/ 0 h 386"/>
                <a:gd name="T78" fmla="*/ 0 w 231"/>
                <a:gd name="T79" fmla="*/ 0 h 386"/>
                <a:gd name="T80" fmla="*/ 0 w 231"/>
                <a:gd name="T81" fmla="*/ 0 h 386"/>
                <a:gd name="T82" fmla="*/ 0 w 231"/>
                <a:gd name="T83" fmla="*/ 0 h 3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1"/>
                <a:gd name="T127" fmla="*/ 0 h 386"/>
                <a:gd name="T128" fmla="*/ 231 w 231"/>
                <a:gd name="T129" fmla="*/ 386 h 3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1" h="386">
                  <a:moveTo>
                    <a:pt x="116" y="0"/>
                  </a:moveTo>
                  <a:lnTo>
                    <a:pt x="116" y="14"/>
                  </a:lnTo>
                  <a:lnTo>
                    <a:pt x="116" y="42"/>
                  </a:lnTo>
                  <a:lnTo>
                    <a:pt x="51" y="83"/>
                  </a:lnTo>
                  <a:lnTo>
                    <a:pt x="25" y="110"/>
                  </a:lnTo>
                  <a:lnTo>
                    <a:pt x="13" y="83"/>
                  </a:lnTo>
                  <a:lnTo>
                    <a:pt x="0" y="97"/>
                  </a:lnTo>
                  <a:lnTo>
                    <a:pt x="13" y="69"/>
                  </a:lnTo>
                  <a:lnTo>
                    <a:pt x="0" y="83"/>
                  </a:lnTo>
                  <a:lnTo>
                    <a:pt x="0" y="124"/>
                  </a:lnTo>
                  <a:lnTo>
                    <a:pt x="25" y="152"/>
                  </a:lnTo>
                  <a:lnTo>
                    <a:pt x="51" y="207"/>
                  </a:lnTo>
                  <a:lnTo>
                    <a:pt x="89" y="289"/>
                  </a:lnTo>
                  <a:lnTo>
                    <a:pt x="89" y="303"/>
                  </a:lnTo>
                  <a:lnTo>
                    <a:pt x="141" y="344"/>
                  </a:lnTo>
                  <a:lnTo>
                    <a:pt x="167" y="344"/>
                  </a:lnTo>
                  <a:lnTo>
                    <a:pt x="179" y="372"/>
                  </a:lnTo>
                  <a:lnTo>
                    <a:pt x="192" y="385"/>
                  </a:lnTo>
                  <a:lnTo>
                    <a:pt x="205" y="385"/>
                  </a:lnTo>
                  <a:lnTo>
                    <a:pt x="218" y="372"/>
                  </a:lnTo>
                  <a:lnTo>
                    <a:pt x="230" y="372"/>
                  </a:lnTo>
                  <a:lnTo>
                    <a:pt x="230" y="358"/>
                  </a:lnTo>
                  <a:lnTo>
                    <a:pt x="230" y="344"/>
                  </a:lnTo>
                  <a:lnTo>
                    <a:pt x="218" y="330"/>
                  </a:lnTo>
                  <a:lnTo>
                    <a:pt x="230" y="330"/>
                  </a:lnTo>
                  <a:lnTo>
                    <a:pt x="230" y="303"/>
                  </a:lnTo>
                  <a:lnTo>
                    <a:pt x="218" y="289"/>
                  </a:lnTo>
                  <a:lnTo>
                    <a:pt x="230" y="262"/>
                  </a:lnTo>
                  <a:lnTo>
                    <a:pt x="218" y="234"/>
                  </a:lnTo>
                  <a:lnTo>
                    <a:pt x="192" y="220"/>
                  </a:lnTo>
                  <a:lnTo>
                    <a:pt x="179" y="207"/>
                  </a:lnTo>
                  <a:lnTo>
                    <a:pt x="167" y="207"/>
                  </a:lnTo>
                  <a:lnTo>
                    <a:pt x="141" y="179"/>
                  </a:lnTo>
                  <a:lnTo>
                    <a:pt x="141" y="152"/>
                  </a:lnTo>
                  <a:lnTo>
                    <a:pt x="154" y="110"/>
                  </a:lnTo>
                  <a:lnTo>
                    <a:pt x="179" y="83"/>
                  </a:lnTo>
                  <a:lnTo>
                    <a:pt x="205" y="83"/>
                  </a:lnTo>
                  <a:lnTo>
                    <a:pt x="192" y="55"/>
                  </a:lnTo>
                  <a:lnTo>
                    <a:pt x="167" y="42"/>
                  </a:lnTo>
                  <a:lnTo>
                    <a:pt x="141" y="28"/>
                  </a:lnTo>
                  <a:lnTo>
                    <a:pt x="127" y="0"/>
                  </a:lnTo>
                  <a:lnTo>
                    <a:pt x="116" y="0"/>
                  </a:lnTo>
                </a:path>
              </a:pathLst>
            </a:custGeom>
            <a:solidFill>
              <a:srgbClr val="B2B2B2"/>
            </a:solidFill>
            <a:ln w="12700">
              <a:solidFill>
                <a:srgbClr val="000000"/>
              </a:solidFill>
              <a:round/>
              <a:headEnd/>
              <a:tailEnd/>
            </a:ln>
          </p:spPr>
          <p:txBody>
            <a:bodyPr wrap="none" anchor="ctr"/>
            <a:lstStyle/>
            <a:p>
              <a:endParaRPr lang="fr-FR" dirty="0"/>
            </a:p>
          </p:txBody>
        </p:sp>
        <p:sp>
          <p:nvSpPr>
            <p:cNvPr id="8216" name="AutoShape 24"/>
            <p:cNvSpPr>
              <a:spLocks/>
            </p:cNvSpPr>
            <p:nvPr/>
          </p:nvSpPr>
          <p:spPr bwMode="auto">
            <a:xfrm>
              <a:off x="3171" y="5417"/>
              <a:ext cx="50" cy="58"/>
            </a:xfrm>
            <a:custGeom>
              <a:avLst/>
              <a:gdLst>
                <a:gd name="T0" fmla="*/ 0 w 115"/>
                <a:gd name="T1" fmla="*/ 0 h 137"/>
                <a:gd name="T2" fmla="*/ 0 w 115"/>
                <a:gd name="T3" fmla="*/ 0 h 137"/>
                <a:gd name="T4" fmla="*/ 0 w 115"/>
                <a:gd name="T5" fmla="*/ 0 h 137"/>
                <a:gd name="T6" fmla="*/ 0 w 115"/>
                <a:gd name="T7" fmla="*/ 0 h 137"/>
                <a:gd name="T8" fmla="*/ 0 w 115"/>
                <a:gd name="T9" fmla="*/ 0 h 137"/>
                <a:gd name="T10" fmla="*/ 0 w 115"/>
                <a:gd name="T11" fmla="*/ 0 h 137"/>
                <a:gd name="T12" fmla="*/ 0 w 115"/>
                <a:gd name="T13" fmla="*/ 0 h 137"/>
                <a:gd name="T14" fmla="*/ 0 w 115"/>
                <a:gd name="T15" fmla="*/ 0 h 137"/>
                <a:gd name="T16" fmla="*/ 0 w 115"/>
                <a:gd name="T17" fmla="*/ 0 h 137"/>
                <a:gd name="T18" fmla="*/ 0 w 115"/>
                <a:gd name="T19" fmla="*/ 0 h 137"/>
                <a:gd name="T20" fmla="*/ 0 w 115"/>
                <a:gd name="T21" fmla="*/ 0 h 137"/>
                <a:gd name="T22" fmla="*/ 0 w 115"/>
                <a:gd name="T23" fmla="*/ 0 h 137"/>
                <a:gd name="T24" fmla="*/ 0 w 115"/>
                <a:gd name="T25" fmla="*/ 0 h 137"/>
                <a:gd name="T26" fmla="*/ 0 w 115"/>
                <a:gd name="T27" fmla="*/ 0 h 137"/>
                <a:gd name="T28" fmla="*/ 0 w 115"/>
                <a:gd name="T29" fmla="*/ 0 h 137"/>
                <a:gd name="T30" fmla="*/ 0 w 115"/>
                <a:gd name="T31" fmla="*/ 0 h 137"/>
                <a:gd name="T32" fmla="*/ 0 w 115"/>
                <a:gd name="T33" fmla="*/ 0 h 137"/>
                <a:gd name="T34" fmla="*/ 0 w 115"/>
                <a:gd name="T35" fmla="*/ 0 h 1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37"/>
                <a:gd name="T56" fmla="*/ 115 w 115"/>
                <a:gd name="T57" fmla="*/ 137 h 1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37">
                  <a:moveTo>
                    <a:pt x="13" y="14"/>
                  </a:moveTo>
                  <a:lnTo>
                    <a:pt x="0" y="55"/>
                  </a:lnTo>
                  <a:lnTo>
                    <a:pt x="0" y="81"/>
                  </a:lnTo>
                  <a:lnTo>
                    <a:pt x="13" y="81"/>
                  </a:lnTo>
                  <a:lnTo>
                    <a:pt x="25" y="95"/>
                  </a:lnTo>
                  <a:lnTo>
                    <a:pt x="13" y="95"/>
                  </a:lnTo>
                  <a:lnTo>
                    <a:pt x="0" y="123"/>
                  </a:lnTo>
                  <a:lnTo>
                    <a:pt x="13" y="109"/>
                  </a:lnTo>
                  <a:lnTo>
                    <a:pt x="25" y="136"/>
                  </a:lnTo>
                  <a:lnTo>
                    <a:pt x="51" y="109"/>
                  </a:lnTo>
                  <a:lnTo>
                    <a:pt x="114" y="69"/>
                  </a:lnTo>
                  <a:lnTo>
                    <a:pt x="114" y="41"/>
                  </a:lnTo>
                  <a:lnTo>
                    <a:pt x="114" y="27"/>
                  </a:lnTo>
                  <a:lnTo>
                    <a:pt x="101" y="14"/>
                  </a:lnTo>
                  <a:lnTo>
                    <a:pt x="88" y="14"/>
                  </a:lnTo>
                  <a:lnTo>
                    <a:pt x="38" y="0"/>
                  </a:lnTo>
                  <a:lnTo>
                    <a:pt x="13" y="0"/>
                  </a:lnTo>
                  <a:lnTo>
                    <a:pt x="13" y="14"/>
                  </a:lnTo>
                </a:path>
              </a:pathLst>
            </a:custGeom>
            <a:solidFill>
              <a:srgbClr val="B2B2B2"/>
            </a:solidFill>
            <a:ln w="12700">
              <a:solidFill>
                <a:srgbClr val="000000"/>
              </a:solidFill>
              <a:round/>
              <a:headEnd/>
              <a:tailEnd/>
            </a:ln>
          </p:spPr>
          <p:txBody>
            <a:bodyPr wrap="none" anchor="ctr"/>
            <a:lstStyle/>
            <a:p>
              <a:endParaRPr lang="fr-FR" dirty="0"/>
            </a:p>
          </p:txBody>
        </p:sp>
        <p:sp>
          <p:nvSpPr>
            <p:cNvPr id="8217" name="AutoShape 25"/>
            <p:cNvSpPr>
              <a:spLocks/>
            </p:cNvSpPr>
            <p:nvPr/>
          </p:nvSpPr>
          <p:spPr bwMode="auto">
            <a:xfrm>
              <a:off x="3186" y="5310"/>
              <a:ext cx="98" cy="154"/>
            </a:xfrm>
            <a:custGeom>
              <a:avLst/>
              <a:gdLst>
                <a:gd name="T0" fmla="*/ 0 w 218"/>
                <a:gd name="T1" fmla="*/ 0 h 360"/>
                <a:gd name="T2" fmla="*/ 0 w 218"/>
                <a:gd name="T3" fmla="*/ 0 h 360"/>
                <a:gd name="T4" fmla="*/ 0 w 218"/>
                <a:gd name="T5" fmla="*/ 0 h 360"/>
                <a:gd name="T6" fmla="*/ 0 w 218"/>
                <a:gd name="T7" fmla="*/ 0 h 360"/>
                <a:gd name="T8" fmla="*/ 0 w 218"/>
                <a:gd name="T9" fmla="*/ 0 h 360"/>
                <a:gd name="T10" fmla="*/ 0 w 218"/>
                <a:gd name="T11" fmla="*/ 0 h 360"/>
                <a:gd name="T12" fmla="*/ 0 w 218"/>
                <a:gd name="T13" fmla="*/ 0 h 360"/>
                <a:gd name="T14" fmla="*/ 0 w 218"/>
                <a:gd name="T15" fmla="*/ 0 h 360"/>
                <a:gd name="T16" fmla="*/ 0 w 218"/>
                <a:gd name="T17" fmla="*/ 0 h 360"/>
                <a:gd name="T18" fmla="*/ 0 w 218"/>
                <a:gd name="T19" fmla="*/ 0 h 360"/>
                <a:gd name="T20" fmla="*/ 0 w 218"/>
                <a:gd name="T21" fmla="*/ 0 h 360"/>
                <a:gd name="T22" fmla="*/ 0 w 218"/>
                <a:gd name="T23" fmla="*/ 0 h 360"/>
                <a:gd name="T24" fmla="*/ 0 w 218"/>
                <a:gd name="T25" fmla="*/ 0 h 360"/>
                <a:gd name="T26" fmla="*/ 0 w 218"/>
                <a:gd name="T27" fmla="*/ 0 h 360"/>
                <a:gd name="T28" fmla="*/ 0 w 218"/>
                <a:gd name="T29" fmla="*/ 0 h 360"/>
                <a:gd name="T30" fmla="*/ 0 w 218"/>
                <a:gd name="T31" fmla="*/ 0 h 360"/>
                <a:gd name="T32" fmla="*/ 0 w 218"/>
                <a:gd name="T33" fmla="*/ 0 h 360"/>
                <a:gd name="T34" fmla="*/ 0 w 218"/>
                <a:gd name="T35" fmla="*/ 0 h 360"/>
                <a:gd name="T36" fmla="*/ 0 w 218"/>
                <a:gd name="T37" fmla="*/ 0 h 360"/>
                <a:gd name="T38" fmla="*/ 0 w 218"/>
                <a:gd name="T39" fmla="*/ 0 h 360"/>
                <a:gd name="T40" fmla="*/ 0 w 218"/>
                <a:gd name="T41" fmla="*/ 0 h 360"/>
                <a:gd name="T42" fmla="*/ 0 w 218"/>
                <a:gd name="T43" fmla="*/ 0 h 360"/>
                <a:gd name="T44" fmla="*/ 0 w 218"/>
                <a:gd name="T45" fmla="*/ 0 h 360"/>
                <a:gd name="T46" fmla="*/ 0 w 218"/>
                <a:gd name="T47" fmla="*/ 0 h 360"/>
                <a:gd name="T48" fmla="*/ 0 w 218"/>
                <a:gd name="T49" fmla="*/ 0 h 360"/>
                <a:gd name="T50" fmla="*/ 0 w 218"/>
                <a:gd name="T51" fmla="*/ 0 h 360"/>
                <a:gd name="T52" fmla="*/ 0 w 218"/>
                <a:gd name="T53" fmla="*/ 0 h 360"/>
                <a:gd name="T54" fmla="*/ 0 w 218"/>
                <a:gd name="T55" fmla="*/ 0 h 360"/>
                <a:gd name="T56" fmla="*/ 0 w 218"/>
                <a:gd name="T57" fmla="*/ 0 h 360"/>
                <a:gd name="T58" fmla="*/ 0 w 218"/>
                <a:gd name="T59" fmla="*/ 0 h 360"/>
                <a:gd name="T60" fmla="*/ 0 w 218"/>
                <a:gd name="T61" fmla="*/ 0 h 360"/>
                <a:gd name="T62" fmla="*/ 0 w 218"/>
                <a:gd name="T63" fmla="*/ 0 h 360"/>
                <a:gd name="T64" fmla="*/ 0 w 218"/>
                <a:gd name="T65" fmla="*/ 0 h 360"/>
                <a:gd name="T66" fmla="*/ 0 w 218"/>
                <a:gd name="T67" fmla="*/ 0 h 360"/>
                <a:gd name="T68" fmla="*/ 0 w 218"/>
                <a:gd name="T69" fmla="*/ 0 h 360"/>
                <a:gd name="T70" fmla="*/ 0 w 218"/>
                <a:gd name="T71" fmla="*/ 0 h 360"/>
                <a:gd name="T72" fmla="*/ 0 w 218"/>
                <a:gd name="T73" fmla="*/ 0 h 360"/>
                <a:gd name="T74" fmla="*/ 0 w 218"/>
                <a:gd name="T75" fmla="*/ 0 h 360"/>
                <a:gd name="T76" fmla="*/ 0 w 218"/>
                <a:gd name="T77" fmla="*/ 0 h 3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8"/>
                <a:gd name="T118" fmla="*/ 0 h 360"/>
                <a:gd name="T119" fmla="*/ 218 w 218"/>
                <a:gd name="T120" fmla="*/ 360 h 3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8" h="360">
                  <a:moveTo>
                    <a:pt x="13" y="220"/>
                  </a:moveTo>
                  <a:lnTo>
                    <a:pt x="0" y="249"/>
                  </a:lnTo>
                  <a:lnTo>
                    <a:pt x="51" y="263"/>
                  </a:lnTo>
                  <a:lnTo>
                    <a:pt x="64" y="263"/>
                  </a:lnTo>
                  <a:lnTo>
                    <a:pt x="77" y="276"/>
                  </a:lnTo>
                  <a:lnTo>
                    <a:pt x="89" y="276"/>
                  </a:lnTo>
                  <a:lnTo>
                    <a:pt x="102" y="304"/>
                  </a:lnTo>
                  <a:lnTo>
                    <a:pt x="128" y="318"/>
                  </a:lnTo>
                  <a:lnTo>
                    <a:pt x="153" y="331"/>
                  </a:lnTo>
                  <a:lnTo>
                    <a:pt x="166" y="359"/>
                  </a:lnTo>
                  <a:lnTo>
                    <a:pt x="166" y="318"/>
                  </a:lnTo>
                  <a:lnTo>
                    <a:pt x="179" y="290"/>
                  </a:lnTo>
                  <a:lnTo>
                    <a:pt x="166" y="276"/>
                  </a:lnTo>
                  <a:lnTo>
                    <a:pt x="179" y="263"/>
                  </a:lnTo>
                  <a:lnTo>
                    <a:pt x="166" y="263"/>
                  </a:lnTo>
                  <a:lnTo>
                    <a:pt x="166" y="249"/>
                  </a:lnTo>
                  <a:lnTo>
                    <a:pt x="191" y="249"/>
                  </a:lnTo>
                  <a:lnTo>
                    <a:pt x="191" y="235"/>
                  </a:lnTo>
                  <a:lnTo>
                    <a:pt x="204" y="235"/>
                  </a:lnTo>
                  <a:lnTo>
                    <a:pt x="217" y="249"/>
                  </a:lnTo>
                  <a:lnTo>
                    <a:pt x="204" y="208"/>
                  </a:lnTo>
                  <a:lnTo>
                    <a:pt x="204" y="153"/>
                  </a:lnTo>
                  <a:lnTo>
                    <a:pt x="179" y="153"/>
                  </a:lnTo>
                  <a:lnTo>
                    <a:pt x="128" y="124"/>
                  </a:lnTo>
                  <a:lnTo>
                    <a:pt x="115" y="98"/>
                  </a:lnTo>
                  <a:lnTo>
                    <a:pt x="102" y="83"/>
                  </a:lnTo>
                  <a:lnTo>
                    <a:pt x="115" y="42"/>
                  </a:lnTo>
                  <a:lnTo>
                    <a:pt x="140" y="28"/>
                  </a:lnTo>
                  <a:lnTo>
                    <a:pt x="140" y="0"/>
                  </a:lnTo>
                  <a:lnTo>
                    <a:pt x="128" y="14"/>
                  </a:lnTo>
                  <a:lnTo>
                    <a:pt x="115" y="28"/>
                  </a:lnTo>
                  <a:lnTo>
                    <a:pt x="77" y="42"/>
                  </a:lnTo>
                  <a:lnTo>
                    <a:pt x="64" y="69"/>
                  </a:lnTo>
                  <a:lnTo>
                    <a:pt x="38" y="98"/>
                  </a:lnTo>
                  <a:lnTo>
                    <a:pt x="26" y="110"/>
                  </a:lnTo>
                  <a:lnTo>
                    <a:pt x="26" y="124"/>
                  </a:lnTo>
                  <a:lnTo>
                    <a:pt x="26" y="139"/>
                  </a:lnTo>
                  <a:lnTo>
                    <a:pt x="26" y="194"/>
                  </a:lnTo>
                  <a:lnTo>
                    <a:pt x="13" y="220"/>
                  </a:lnTo>
                </a:path>
              </a:pathLst>
            </a:custGeom>
            <a:solidFill>
              <a:srgbClr val="B2B2B2"/>
            </a:solidFill>
            <a:ln w="12700">
              <a:solidFill>
                <a:srgbClr val="000000"/>
              </a:solidFill>
              <a:round/>
              <a:headEnd/>
              <a:tailEnd/>
            </a:ln>
          </p:spPr>
          <p:txBody>
            <a:bodyPr wrap="none" anchor="ctr"/>
            <a:lstStyle/>
            <a:p>
              <a:endParaRPr lang="fr-FR" dirty="0"/>
            </a:p>
          </p:txBody>
        </p:sp>
        <p:sp>
          <p:nvSpPr>
            <p:cNvPr id="8218" name="AutoShape 26"/>
            <p:cNvSpPr>
              <a:spLocks/>
            </p:cNvSpPr>
            <p:nvPr/>
          </p:nvSpPr>
          <p:spPr bwMode="auto">
            <a:xfrm>
              <a:off x="3232" y="5317"/>
              <a:ext cx="108" cy="100"/>
            </a:xfrm>
            <a:custGeom>
              <a:avLst/>
              <a:gdLst>
                <a:gd name="T0" fmla="*/ 0 w 242"/>
                <a:gd name="T1" fmla="*/ 0 h 235"/>
                <a:gd name="T2" fmla="*/ 0 w 242"/>
                <a:gd name="T3" fmla="*/ 0 h 235"/>
                <a:gd name="T4" fmla="*/ 0 w 242"/>
                <a:gd name="T5" fmla="*/ 0 h 235"/>
                <a:gd name="T6" fmla="*/ 0 w 242"/>
                <a:gd name="T7" fmla="*/ 0 h 235"/>
                <a:gd name="T8" fmla="*/ 0 w 242"/>
                <a:gd name="T9" fmla="*/ 0 h 235"/>
                <a:gd name="T10" fmla="*/ 0 w 242"/>
                <a:gd name="T11" fmla="*/ 0 h 235"/>
                <a:gd name="T12" fmla="*/ 0 w 242"/>
                <a:gd name="T13" fmla="*/ 0 h 235"/>
                <a:gd name="T14" fmla="*/ 0 w 242"/>
                <a:gd name="T15" fmla="*/ 0 h 235"/>
                <a:gd name="T16" fmla="*/ 0 w 242"/>
                <a:gd name="T17" fmla="*/ 0 h 235"/>
                <a:gd name="T18" fmla="*/ 0 w 242"/>
                <a:gd name="T19" fmla="*/ 0 h 235"/>
                <a:gd name="T20" fmla="*/ 0 w 242"/>
                <a:gd name="T21" fmla="*/ 0 h 235"/>
                <a:gd name="T22" fmla="*/ 0 w 242"/>
                <a:gd name="T23" fmla="*/ 0 h 235"/>
                <a:gd name="T24" fmla="*/ 0 w 242"/>
                <a:gd name="T25" fmla="*/ 0 h 235"/>
                <a:gd name="T26" fmla="*/ 0 w 242"/>
                <a:gd name="T27" fmla="*/ 0 h 235"/>
                <a:gd name="T28" fmla="*/ 0 w 242"/>
                <a:gd name="T29" fmla="*/ 0 h 235"/>
                <a:gd name="T30" fmla="*/ 0 w 242"/>
                <a:gd name="T31" fmla="*/ 0 h 235"/>
                <a:gd name="T32" fmla="*/ 0 w 242"/>
                <a:gd name="T33" fmla="*/ 0 h 235"/>
                <a:gd name="T34" fmla="*/ 0 w 242"/>
                <a:gd name="T35" fmla="*/ 0 h 235"/>
                <a:gd name="T36" fmla="*/ 0 w 242"/>
                <a:gd name="T37" fmla="*/ 0 h 235"/>
                <a:gd name="T38" fmla="*/ 0 w 242"/>
                <a:gd name="T39" fmla="*/ 0 h 235"/>
                <a:gd name="T40" fmla="*/ 0 w 242"/>
                <a:gd name="T41" fmla="*/ 0 h 235"/>
                <a:gd name="T42" fmla="*/ 0 w 242"/>
                <a:gd name="T43" fmla="*/ 0 h 235"/>
                <a:gd name="T44" fmla="*/ 0 w 242"/>
                <a:gd name="T45" fmla="*/ 0 h 235"/>
                <a:gd name="T46" fmla="*/ 0 w 242"/>
                <a:gd name="T47" fmla="*/ 0 h 235"/>
                <a:gd name="T48" fmla="*/ 0 w 242"/>
                <a:gd name="T49" fmla="*/ 0 h 235"/>
                <a:gd name="T50" fmla="*/ 0 w 242"/>
                <a:gd name="T51" fmla="*/ 0 h 235"/>
                <a:gd name="T52" fmla="*/ 0 w 242"/>
                <a:gd name="T53" fmla="*/ 0 h 235"/>
                <a:gd name="T54" fmla="*/ 0 w 242"/>
                <a:gd name="T55" fmla="*/ 0 h 235"/>
                <a:gd name="T56" fmla="*/ 0 w 242"/>
                <a:gd name="T57" fmla="*/ 0 h 235"/>
                <a:gd name="T58" fmla="*/ 0 w 242"/>
                <a:gd name="T59" fmla="*/ 0 h 235"/>
                <a:gd name="T60" fmla="*/ 0 w 242"/>
                <a:gd name="T61" fmla="*/ 0 h 235"/>
                <a:gd name="T62" fmla="*/ 0 w 242"/>
                <a:gd name="T63" fmla="*/ 0 h 235"/>
                <a:gd name="T64" fmla="*/ 0 w 242"/>
                <a:gd name="T65" fmla="*/ 0 h 235"/>
                <a:gd name="T66" fmla="*/ 0 w 242"/>
                <a:gd name="T67" fmla="*/ 0 h 235"/>
                <a:gd name="T68" fmla="*/ 0 w 242"/>
                <a:gd name="T69" fmla="*/ 0 h 235"/>
                <a:gd name="T70" fmla="*/ 0 w 242"/>
                <a:gd name="T71" fmla="*/ 0 h 2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235"/>
                <a:gd name="T110" fmla="*/ 242 w 242"/>
                <a:gd name="T111" fmla="*/ 235 h 2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235">
                  <a:moveTo>
                    <a:pt x="203" y="28"/>
                  </a:moveTo>
                  <a:lnTo>
                    <a:pt x="165" y="41"/>
                  </a:lnTo>
                  <a:lnTo>
                    <a:pt x="152" y="41"/>
                  </a:lnTo>
                  <a:lnTo>
                    <a:pt x="128" y="28"/>
                  </a:lnTo>
                  <a:lnTo>
                    <a:pt x="89" y="41"/>
                  </a:lnTo>
                  <a:lnTo>
                    <a:pt x="89" y="14"/>
                  </a:lnTo>
                  <a:lnTo>
                    <a:pt x="64" y="0"/>
                  </a:lnTo>
                  <a:lnTo>
                    <a:pt x="64" y="14"/>
                  </a:lnTo>
                  <a:lnTo>
                    <a:pt x="38" y="28"/>
                  </a:lnTo>
                  <a:lnTo>
                    <a:pt x="38" y="55"/>
                  </a:lnTo>
                  <a:lnTo>
                    <a:pt x="38" y="69"/>
                  </a:lnTo>
                  <a:lnTo>
                    <a:pt x="38" y="55"/>
                  </a:lnTo>
                  <a:lnTo>
                    <a:pt x="26" y="55"/>
                  </a:lnTo>
                  <a:lnTo>
                    <a:pt x="38" y="28"/>
                  </a:lnTo>
                  <a:lnTo>
                    <a:pt x="38" y="14"/>
                  </a:lnTo>
                  <a:lnTo>
                    <a:pt x="13" y="28"/>
                  </a:lnTo>
                  <a:lnTo>
                    <a:pt x="0" y="69"/>
                  </a:lnTo>
                  <a:lnTo>
                    <a:pt x="13" y="83"/>
                  </a:lnTo>
                  <a:lnTo>
                    <a:pt x="26" y="110"/>
                  </a:lnTo>
                  <a:lnTo>
                    <a:pt x="77" y="138"/>
                  </a:lnTo>
                  <a:lnTo>
                    <a:pt x="102" y="138"/>
                  </a:lnTo>
                  <a:lnTo>
                    <a:pt x="102" y="193"/>
                  </a:lnTo>
                  <a:lnTo>
                    <a:pt x="115" y="234"/>
                  </a:lnTo>
                  <a:lnTo>
                    <a:pt x="128" y="234"/>
                  </a:lnTo>
                  <a:lnTo>
                    <a:pt x="165" y="234"/>
                  </a:lnTo>
                  <a:lnTo>
                    <a:pt x="165" y="206"/>
                  </a:lnTo>
                  <a:lnTo>
                    <a:pt x="152" y="179"/>
                  </a:lnTo>
                  <a:lnTo>
                    <a:pt x="190" y="179"/>
                  </a:lnTo>
                  <a:lnTo>
                    <a:pt x="216" y="179"/>
                  </a:lnTo>
                  <a:lnTo>
                    <a:pt x="229" y="151"/>
                  </a:lnTo>
                  <a:lnTo>
                    <a:pt x="216" y="138"/>
                  </a:lnTo>
                  <a:lnTo>
                    <a:pt x="229" y="110"/>
                  </a:lnTo>
                  <a:lnTo>
                    <a:pt x="241" y="83"/>
                  </a:lnTo>
                  <a:lnTo>
                    <a:pt x="203" y="55"/>
                  </a:lnTo>
                  <a:lnTo>
                    <a:pt x="190" y="41"/>
                  </a:lnTo>
                  <a:lnTo>
                    <a:pt x="203" y="28"/>
                  </a:lnTo>
                </a:path>
              </a:pathLst>
            </a:custGeom>
            <a:solidFill>
              <a:srgbClr val="B2B2B2"/>
            </a:solidFill>
            <a:ln w="12700">
              <a:solidFill>
                <a:srgbClr val="000000"/>
              </a:solidFill>
              <a:round/>
              <a:headEnd/>
              <a:tailEnd/>
            </a:ln>
          </p:spPr>
          <p:txBody>
            <a:bodyPr wrap="none" anchor="ctr"/>
            <a:lstStyle/>
            <a:p>
              <a:endParaRPr lang="fr-FR" dirty="0"/>
            </a:p>
          </p:txBody>
        </p:sp>
        <p:sp>
          <p:nvSpPr>
            <p:cNvPr id="8219" name="AutoShape 27"/>
            <p:cNvSpPr>
              <a:spLocks/>
            </p:cNvSpPr>
            <p:nvPr/>
          </p:nvSpPr>
          <p:spPr bwMode="auto">
            <a:xfrm>
              <a:off x="3329" y="5329"/>
              <a:ext cx="8" cy="8"/>
            </a:xfrm>
            <a:custGeom>
              <a:avLst/>
              <a:gdLst>
                <a:gd name="T0" fmla="*/ 0 w 18"/>
                <a:gd name="T1" fmla="*/ 0 h 17"/>
                <a:gd name="T2" fmla="*/ 0 w 18"/>
                <a:gd name="T3" fmla="*/ 0 h 17"/>
                <a:gd name="T4" fmla="*/ 0 w 18"/>
                <a:gd name="T5" fmla="*/ 0 h 17"/>
                <a:gd name="T6" fmla="*/ 0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6"/>
                  </a:moveTo>
                  <a:lnTo>
                    <a:pt x="17" y="16"/>
                  </a:lnTo>
                  <a:lnTo>
                    <a:pt x="17" y="0"/>
                  </a:lnTo>
                  <a:lnTo>
                    <a:pt x="0" y="0"/>
                  </a:lnTo>
                  <a:lnTo>
                    <a:pt x="0" y="16"/>
                  </a:lnTo>
                </a:path>
              </a:pathLst>
            </a:custGeom>
            <a:solidFill>
              <a:srgbClr val="B2B2B2"/>
            </a:solidFill>
            <a:ln w="12700">
              <a:solidFill>
                <a:srgbClr val="000000"/>
              </a:solidFill>
              <a:round/>
              <a:headEnd/>
              <a:tailEnd/>
            </a:ln>
          </p:spPr>
          <p:txBody>
            <a:bodyPr wrap="none" anchor="ctr"/>
            <a:lstStyle/>
            <a:p>
              <a:endParaRPr lang="fr-FR" dirty="0"/>
            </a:p>
          </p:txBody>
        </p:sp>
        <p:sp>
          <p:nvSpPr>
            <p:cNvPr id="8220" name="Line 28"/>
            <p:cNvSpPr>
              <a:spLocks noChangeShapeType="1"/>
            </p:cNvSpPr>
            <p:nvPr/>
          </p:nvSpPr>
          <p:spPr bwMode="auto">
            <a:xfrm>
              <a:off x="3329" y="5317"/>
              <a:ext cx="0"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221" name="Line 29"/>
            <p:cNvSpPr>
              <a:spLocks noChangeShapeType="1"/>
            </p:cNvSpPr>
            <p:nvPr/>
          </p:nvSpPr>
          <p:spPr bwMode="auto">
            <a:xfrm flipV="1">
              <a:off x="3329" y="5306"/>
              <a:ext cx="0"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222" name="AutoShape 30"/>
            <p:cNvSpPr>
              <a:spLocks/>
            </p:cNvSpPr>
            <p:nvPr/>
          </p:nvSpPr>
          <p:spPr bwMode="auto">
            <a:xfrm>
              <a:off x="2890" y="4910"/>
              <a:ext cx="435" cy="279"/>
            </a:xfrm>
            <a:custGeom>
              <a:avLst/>
              <a:gdLst>
                <a:gd name="T0" fmla="*/ 0 w 972"/>
                <a:gd name="T1" fmla="*/ 0 h 659"/>
                <a:gd name="T2" fmla="*/ 0 w 972"/>
                <a:gd name="T3" fmla="*/ 0 h 659"/>
                <a:gd name="T4" fmla="*/ 0 w 972"/>
                <a:gd name="T5" fmla="*/ 0 h 659"/>
                <a:gd name="T6" fmla="*/ 0 w 972"/>
                <a:gd name="T7" fmla="*/ 0 h 659"/>
                <a:gd name="T8" fmla="*/ 0 w 972"/>
                <a:gd name="T9" fmla="*/ 0 h 659"/>
                <a:gd name="T10" fmla="*/ 0 w 972"/>
                <a:gd name="T11" fmla="*/ 0 h 659"/>
                <a:gd name="T12" fmla="*/ 0 w 972"/>
                <a:gd name="T13" fmla="*/ 0 h 659"/>
                <a:gd name="T14" fmla="*/ 0 w 972"/>
                <a:gd name="T15" fmla="*/ 0 h 659"/>
                <a:gd name="T16" fmla="*/ 0 w 972"/>
                <a:gd name="T17" fmla="*/ 0 h 659"/>
                <a:gd name="T18" fmla="*/ 0 w 972"/>
                <a:gd name="T19" fmla="*/ 0 h 659"/>
                <a:gd name="T20" fmla="*/ 0 w 972"/>
                <a:gd name="T21" fmla="*/ 0 h 659"/>
                <a:gd name="T22" fmla="*/ 0 w 972"/>
                <a:gd name="T23" fmla="*/ 0 h 659"/>
                <a:gd name="T24" fmla="*/ 0 w 972"/>
                <a:gd name="T25" fmla="*/ 0 h 659"/>
                <a:gd name="T26" fmla="*/ 0 w 972"/>
                <a:gd name="T27" fmla="*/ 0 h 659"/>
                <a:gd name="T28" fmla="*/ 0 w 972"/>
                <a:gd name="T29" fmla="*/ 0 h 659"/>
                <a:gd name="T30" fmla="*/ 0 w 972"/>
                <a:gd name="T31" fmla="*/ 0 h 659"/>
                <a:gd name="T32" fmla="*/ 0 w 972"/>
                <a:gd name="T33" fmla="*/ 0 h 659"/>
                <a:gd name="T34" fmla="*/ 0 w 972"/>
                <a:gd name="T35" fmla="*/ 0 h 659"/>
                <a:gd name="T36" fmla="*/ 0 w 972"/>
                <a:gd name="T37" fmla="*/ 0 h 659"/>
                <a:gd name="T38" fmla="*/ 0 w 972"/>
                <a:gd name="T39" fmla="*/ 0 h 659"/>
                <a:gd name="T40" fmla="*/ 0 w 972"/>
                <a:gd name="T41" fmla="*/ 0 h 659"/>
                <a:gd name="T42" fmla="*/ 0 w 972"/>
                <a:gd name="T43" fmla="*/ 0 h 659"/>
                <a:gd name="T44" fmla="*/ 0 w 972"/>
                <a:gd name="T45" fmla="*/ 0 h 659"/>
                <a:gd name="T46" fmla="*/ 0 w 972"/>
                <a:gd name="T47" fmla="*/ 0 h 659"/>
                <a:gd name="T48" fmla="*/ 0 w 972"/>
                <a:gd name="T49" fmla="*/ 0 h 659"/>
                <a:gd name="T50" fmla="*/ 0 w 972"/>
                <a:gd name="T51" fmla="*/ 0 h 659"/>
                <a:gd name="T52" fmla="*/ 0 w 972"/>
                <a:gd name="T53" fmla="*/ 0 h 659"/>
                <a:gd name="T54" fmla="*/ 0 w 972"/>
                <a:gd name="T55" fmla="*/ 0 h 659"/>
                <a:gd name="T56" fmla="*/ 0 w 972"/>
                <a:gd name="T57" fmla="*/ 0 h 659"/>
                <a:gd name="T58" fmla="*/ 0 w 972"/>
                <a:gd name="T59" fmla="*/ 0 h 659"/>
                <a:gd name="T60" fmla="*/ 0 w 972"/>
                <a:gd name="T61" fmla="*/ 0 h 659"/>
                <a:gd name="T62" fmla="*/ 0 w 972"/>
                <a:gd name="T63" fmla="*/ 0 h 659"/>
                <a:gd name="T64" fmla="*/ 0 w 972"/>
                <a:gd name="T65" fmla="*/ 0 h 659"/>
                <a:gd name="T66" fmla="*/ 0 w 972"/>
                <a:gd name="T67" fmla="*/ 0 h 659"/>
                <a:gd name="T68" fmla="*/ 0 w 972"/>
                <a:gd name="T69" fmla="*/ 0 h 659"/>
                <a:gd name="T70" fmla="*/ 0 w 972"/>
                <a:gd name="T71" fmla="*/ 0 h 659"/>
                <a:gd name="T72" fmla="*/ 0 w 972"/>
                <a:gd name="T73" fmla="*/ 0 h 659"/>
                <a:gd name="T74" fmla="*/ 0 w 972"/>
                <a:gd name="T75" fmla="*/ 0 h 659"/>
                <a:gd name="T76" fmla="*/ 0 w 972"/>
                <a:gd name="T77" fmla="*/ 0 h 659"/>
                <a:gd name="T78" fmla="*/ 0 w 972"/>
                <a:gd name="T79" fmla="*/ 0 h 659"/>
                <a:gd name="T80" fmla="*/ 0 w 972"/>
                <a:gd name="T81" fmla="*/ 0 h 659"/>
                <a:gd name="T82" fmla="*/ 0 w 972"/>
                <a:gd name="T83" fmla="*/ 0 h 659"/>
                <a:gd name="T84" fmla="*/ 0 w 972"/>
                <a:gd name="T85" fmla="*/ 0 h 659"/>
                <a:gd name="T86" fmla="*/ 0 w 972"/>
                <a:gd name="T87" fmla="*/ 0 h 659"/>
                <a:gd name="T88" fmla="*/ 0 w 972"/>
                <a:gd name="T89" fmla="*/ 0 h 659"/>
                <a:gd name="T90" fmla="*/ 0 w 972"/>
                <a:gd name="T91" fmla="*/ 0 h 659"/>
                <a:gd name="T92" fmla="*/ 0 w 972"/>
                <a:gd name="T93" fmla="*/ 0 h 659"/>
                <a:gd name="T94" fmla="*/ 0 w 972"/>
                <a:gd name="T95" fmla="*/ 0 h 659"/>
                <a:gd name="T96" fmla="*/ 0 w 972"/>
                <a:gd name="T97" fmla="*/ 0 h 659"/>
                <a:gd name="T98" fmla="*/ 0 w 972"/>
                <a:gd name="T99" fmla="*/ 0 h 659"/>
                <a:gd name="T100" fmla="*/ 0 w 972"/>
                <a:gd name="T101" fmla="*/ 0 h 659"/>
                <a:gd name="T102" fmla="*/ 0 w 972"/>
                <a:gd name="T103" fmla="*/ 0 h 659"/>
                <a:gd name="T104" fmla="*/ 0 w 972"/>
                <a:gd name="T105" fmla="*/ 0 h 659"/>
                <a:gd name="T106" fmla="*/ 0 w 972"/>
                <a:gd name="T107" fmla="*/ 0 h 659"/>
                <a:gd name="T108" fmla="*/ 0 w 972"/>
                <a:gd name="T109" fmla="*/ 0 h 659"/>
                <a:gd name="T110" fmla="*/ 0 w 972"/>
                <a:gd name="T111" fmla="*/ 0 h 659"/>
                <a:gd name="T112" fmla="*/ 0 w 972"/>
                <a:gd name="T113" fmla="*/ 0 h 659"/>
                <a:gd name="T114" fmla="*/ 0 w 972"/>
                <a:gd name="T115" fmla="*/ 0 h 659"/>
                <a:gd name="T116" fmla="*/ 0 w 972"/>
                <a:gd name="T117" fmla="*/ 0 h 6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2"/>
                <a:gd name="T178" fmla="*/ 0 h 659"/>
                <a:gd name="T179" fmla="*/ 972 w 972"/>
                <a:gd name="T180" fmla="*/ 659 h 6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2" h="659">
                  <a:moveTo>
                    <a:pt x="64" y="439"/>
                  </a:moveTo>
                  <a:lnTo>
                    <a:pt x="115" y="451"/>
                  </a:lnTo>
                  <a:lnTo>
                    <a:pt x="180" y="479"/>
                  </a:lnTo>
                  <a:lnTo>
                    <a:pt x="218" y="479"/>
                  </a:lnTo>
                  <a:lnTo>
                    <a:pt x="218" y="465"/>
                  </a:lnTo>
                  <a:lnTo>
                    <a:pt x="256" y="479"/>
                  </a:lnTo>
                  <a:lnTo>
                    <a:pt x="282" y="548"/>
                  </a:lnTo>
                  <a:lnTo>
                    <a:pt x="294" y="534"/>
                  </a:lnTo>
                  <a:lnTo>
                    <a:pt x="320" y="534"/>
                  </a:lnTo>
                  <a:lnTo>
                    <a:pt x="333" y="561"/>
                  </a:lnTo>
                  <a:lnTo>
                    <a:pt x="345" y="589"/>
                  </a:lnTo>
                  <a:lnTo>
                    <a:pt x="358" y="616"/>
                  </a:lnTo>
                  <a:lnTo>
                    <a:pt x="371" y="630"/>
                  </a:lnTo>
                  <a:lnTo>
                    <a:pt x="384" y="603"/>
                  </a:lnTo>
                  <a:lnTo>
                    <a:pt x="422" y="575"/>
                  </a:lnTo>
                  <a:lnTo>
                    <a:pt x="435" y="561"/>
                  </a:lnTo>
                  <a:lnTo>
                    <a:pt x="460" y="548"/>
                  </a:lnTo>
                  <a:lnTo>
                    <a:pt x="486" y="561"/>
                  </a:lnTo>
                  <a:lnTo>
                    <a:pt x="498" y="561"/>
                  </a:lnTo>
                  <a:lnTo>
                    <a:pt x="498" y="575"/>
                  </a:lnTo>
                  <a:lnTo>
                    <a:pt x="524" y="561"/>
                  </a:lnTo>
                  <a:lnTo>
                    <a:pt x="524" y="575"/>
                  </a:lnTo>
                  <a:lnTo>
                    <a:pt x="537" y="575"/>
                  </a:lnTo>
                  <a:lnTo>
                    <a:pt x="537" y="548"/>
                  </a:lnTo>
                  <a:lnTo>
                    <a:pt x="549" y="548"/>
                  </a:lnTo>
                  <a:lnTo>
                    <a:pt x="600" y="548"/>
                  </a:lnTo>
                  <a:lnTo>
                    <a:pt x="600" y="561"/>
                  </a:lnTo>
                  <a:lnTo>
                    <a:pt x="626" y="548"/>
                  </a:lnTo>
                  <a:lnTo>
                    <a:pt x="639" y="575"/>
                  </a:lnTo>
                  <a:lnTo>
                    <a:pt x="639" y="616"/>
                  </a:lnTo>
                  <a:lnTo>
                    <a:pt x="664" y="658"/>
                  </a:lnTo>
                  <a:lnTo>
                    <a:pt x="677" y="644"/>
                  </a:lnTo>
                  <a:lnTo>
                    <a:pt x="677" y="616"/>
                  </a:lnTo>
                  <a:lnTo>
                    <a:pt x="664" y="575"/>
                  </a:lnTo>
                  <a:lnTo>
                    <a:pt x="664" y="534"/>
                  </a:lnTo>
                  <a:lnTo>
                    <a:pt x="691" y="506"/>
                  </a:lnTo>
                  <a:lnTo>
                    <a:pt x="702" y="506"/>
                  </a:lnTo>
                  <a:lnTo>
                    <a:pt x="729" y="479"/>
                  </a:lnTo>
                  <a:lnTo>
                    <a:pt x="742" y="465"/>
                  </a:lnTo>
                  <a:lnTo>
                    <a:pt x="767" y="451"/>
                  </a:lnTo>
                  <a:lnTo>
                    <a:pt x="780" y="425"/>
                  </a:lnTo>
                  <a:lnTo>
                    <a:pt x="767" y="411"/>
                  </a:lnTo>
                  <a:lnTo>
                    <a:pt x="780" y="396"/>
                  </a:lnTo>
                  <a:lnTo>
                    <a:pt x="780" y="356"/>
                  </a:lnTo>
                  <a:lnTo>
                    <a:pt x="780" y="396"/>
                  </a:lnTo>
                  <a:lnTo>
                    <a:pt x="805" y="370"/>
                  </a:lnTo>
                  <a:lnTo>
                    <a:pt x="805" y="356"/>
                  </a:lnTo>
                  <a:lnTo>
                    <a:pt x="818" y="370"/>
                  </a:lnTo>
                  <a:lnTo>
                    <a:pt x="831" y="342"/>
                  </a:lnTo>
                  <a:lnTo>
                    <a:pt x="831" y="329"/>
                  </a:lnTo>
                  <a:lnTo>
                    <a:pt x="831" y="315"/>
                  </a:lnTo>
                  <a:lnTo>
                    <a:pt x="856" y="315"/>
                  </a:lnTo>
                  <a:lnTo>
                    <a:pt x="882" y="301"/>
                  </a:lnTo>
                  <a:lnTo>
                    <a:pt x="895" y="315"/>
                  </a:lnTo>
                  <a:lnTo>
                    <a:pt x="907" y="301"/>
                  </a:lnTo>
                  <a:lnTo>
                    <a:pt x="895" y="301"/>
                  </a:lnTo>
                  <a:lnTo>
                    <a:pt x="895" y="287"/>
                  </a:lnTo>
                  <a:lnTo>
                    <a:pt x="907" y="274"/>
                  </a:lnTo>
                  <a:lnTo>
                    <a:pt x="933" y="246"/>
                  </a:lnTo>
                  <a:lnTo>
                    <a:pt x="971" y="232"/>
                  </a:lnTo>
                  <a:lnTo>
                    <a:pt x="958" y="205"/>
                  </a:lnTo>
                  <a:lnTo>
                    <a:pt x="958" y="177"/>
                  </a:lnTo>
                  <a:lnTo>
                    <a:pt x="946" y="177"/>
                  </a:lnTo>
                  <a:lnTo>
                    <a:pt x="933" y="177"/>
                  </a:lnTo>
                  <a:lnTo>
                    <a:pt x="920" y="205"/>
                  </a:lnTo>
                  <a:lnTo>
                    <a:pt x="895" y="232"/>
                  </a:lnTo>
                  <a:lnTo>
                    <a:pt x="882" y="219"/>
                  </a:lnTo>
                  <a:lnTo>
                    <a:pt x="869" y="232"/>
                  </a:lnTo>
                  <a:lnTo>
                    <a:pt x="844" y="219"/>
                  </a:lnTo>
                  <a:lnTo>
                    <a:pt x="818" y="232"/>
                  </a:lnTo>
                  <a:lnTo>
                    <a:pt x="805" y="260"/>
                  </a:lnTo>
                  <a:lnTo>
                    <a:pt x="793" y="260"/>
                  </a:lnTo>
                  <a:lnTo>
                    <a:pt x="767" y="246"/>
                  </a:lnTo>
                  <a:lnTo>
                    <a:pt x="767" y="260"/>
                  </a:lnTo>
                  <a:lnTo>
                    <a:pt x="753" y="274"/>
                  </a:lnTo>
                  <a:lnTo>
                    <a:pt x="715" y="287"/>
                  </a:lnTo>
                  <a:lnTo>
                    <a:pt x="702" y="287"/>
                  </a:lnTo>
                  <a:lnTo>
                    <a:pt x="691" y="287"/>
                  </a:lnTo>
                  <a:lnTo>
                    <a:pt x="691" y="274"/>
                  </a:lnTo>
                  <a:lnTo>
                    <a:pt x="715" y="246"/>
                  </a:lnTo>
                  <a:lnTo>
                    <a:pt x="702" y="232"/>
                  </a:lnTo>
                  <a:lnTo>
                    <a:pt x="691" y="232"/>
                  </a:lnTo>
                  <a:lnTo>
                    <a:pt x="691" y="219"/>
                  </a:lnTo>
                  <a:lnTo>
                    <a:pt x="702" y="205"/>
                  </a:lnTo>
                  <a:lnTo>
                    <a:pt x="702" y="191"/>
                  </a:lnTo>
                  <a:lnTo>
                    <a:pt x="691" y="191"/>
                  </a:lnTo>
                  <a:lnTo>
                    <a:pt x="664" y="205"/>
                  </a:lnTo>
                  <a:lnTo>
                    <a:pt x="651" y="219"/>
                  </a:lnTo>
                  <a:lnTo>
                    <a:pt x="651" y="232"/>
                  </a:lnTo>
                  <a:lnTo>
                    <a:pt x="613" y="274"/>
                  </a:lnTo>
                  <a:lnTo>
                    <a:pt x="613" y="260"/>
                  </a:lnTo>
                  <a:lnTo>
                    <a:pt x="613" y="232"/>
                  </a:lnTo>
                  <a:lnTo>
                    <a:pt x="639" y="191"/>
                  </a:lnTo>
                  <a:lnTo>
                    <a:pt x="626" y="191"/>
                  </a:lnTo>
                  <a:lnTo>
                    <a:pt x="651" y="165"/>
                  </a:lnTo>
                  <a:lnTo>
                    <a:pt x="702" y="165"/>
                  </a:lnTo>
                  <a:lnTo>
                    <a:pt x="639" y="136"/>
                  </a:lnTo>
                  <a:lnTo>
                    <a:pt x="651" y="136"/>
                  </a:lnTo>
                  <a:lnTo>
                    <a:pt x="613" y="136"/>
                  </a:lnTo>
                  <a:lnTo>
                    <a:pt x="575" y="136"/>
                  </a:lnTo>
                  <a:lnTo>
                    <a:pt x="613" y="110"/>
                  </a:lnTo>
                  <a:lnTo>
                    <a:pt x="537" y="67"/>
                  </a:lnTo>
                  <a:lnTo>
                    <a:pt x="511" y="67"/>
                  </a:lnTo>
                  <a:lnTo>
                    <a:pt x="371" y="41"/>
                  </a:lnTo>
                  <a:lnTo>
                    <a:pt x="231" y="13"/>
                  </a:lnTo>
                  <a:lnTo>
                    <a:pt x="115" y="0"/>
                  </a:lnTo>
                  <a:lnTo>
                    <a:pt x="102" y="27"/>
                  </a:lnTo>
                  <a:lnTo>
                    <a:pt x="102" y="41"/>
                  </a:lnTo>
                  <a:lnTo>
                    <a:pt x="102" y="13"/>
                  </a:lnTo>
                  <a:lnTo>
                    <a:pt x="77" y="13"/>
                  </a:lnTo>
                  <a:lnTo>
                    <a:pt x="64" y="67"/>
                  </a:lnTo>
                  <a:lnTo>
                    <a:pt x="26" y="165"/>
                  </a:lnTo>
                  <a:lnTo>
                    <a:pt x="13" y="219"/>
                  </a:lnTo>
                  <a:lnTo>
                    <a:pt x="0" y="246"/>
                  </a:lnTo>
                  <a:lnTo>
                    <a:pt x="26" y="342"/>
                  </a:lnTo>
                  <a:lnTo>
                    <a:pt x="38" y="384"/>
                  </a:lnTo>
                  <a:lnTo>
                    <a:pt x="51" y="411"/>
                  </a:lnTo>
                  <a:lnTo>
                    <a:pt x="64" y="439"/>
                  </a:lnTo>
                </a:path>
              </a:pathLst>
            </a:custGeom>
            <a:solidFill>
              <a:srgbClr val="B2B2B2"/>
            </a:solidFill>
            <a:ln w="12700">
              <a:solidFill>
                <a:srgbClr val="000000"/>
              </a:solidFill>
              <a:round/>
              <a:headEnd/>
              <a:tailEnd/>
            </a:ln>
          </p:spPr>
          <p:txBody>
            <a:bodyPr wrap="none" anchor="ctr"/>
            <a:lstStyle/>
            <a:p>
              <a:endParaRPr lang="fr-FR" dirty="0"/>
            </a:p>
          </p:txBody>
        </p:sp>
        <p:sp>
          <p:nvSpPr>
            <p:cNvPr id="8223" name="AutoShape 31"/>
            <p:cNvSpPr>
              <a:spLocks/>
            </p:cNvSpPr>
            <p:nvPr/>
          </p:nvSpPr>
          <p:spPr bwMode="auto">
            <a:xfrm>
              <a:off x="2710" y="4547"/>
              <a:ext cx="278" cy="270"/>
            </a:xfrm>
            <a:custGeom>
              <a:avLst/>
              <a:gdLst>
                <a:gd name="T0" fmla="*/ 0 w 627"/>
                <a:gd name="T1" fmla="*/ 0 h 634"/>
                <a:gd name="T2" fmla="*/ 0 w 627"/>
                <a:gd name="T3" fmla="*/ 0 h 634"/>
                <a:gd name="T4" fmla="*/ 0 w 627"/>
                <a:gd name="T5" fmla="*/ 0 h 634"/>
                <a:gd name="T6" fmla="*/ 0 w 627"/>
                <a:gd name="T7" fmla="*/ 0 h 634"/>
                <a:gd name="T8" fmla="*/ 0 w 627"/>
                <a:gd name="T9" fmla="*/ 0 h 634"/>
                <a:gd name="T10" fmla="*/ 0 w 627"/>
                <a:gd name="T11" fmla="*/ 0 h 634"/>
                <a:gd name="T12" fmla="*/ 0 w 627"/>
                <a:gd name="T13" fmla="*/ 0 h 634"/>
                <a:gd name="T14" fmla="*/ 0 w 627"/>
                <a:gd name="T15" fmla="*/ 0 h 634"/>
                <a:gd name="T16" fmla="*/ 0 w 627"/>
                <a:gd name="T17" fmla="*/ 0 h 634"/>
                <a:gd name="T18" fmla="*/ 0 w 627"/>
                <a:gd name="T19" fmla="*/ 0 h 634"/>
                <a:gd name="T20" fmla="*/ 0 w 627"/>
                <a:gd name="T21" fmla="*/ 0 h 634"/>
                <a:gd name="T22" fmla="*/ 0 w 627"/>
                <a:gd name="T23" fmla="*/ 0 h 634"/>
                <a:gd name="T24" fmla="*/ 0 w 627"/>
                <a:gd name="T25" fmla="*/ 0 h 634"/>
                <a:gd name="T26" fmla="*/ 0 w 627"/>
                <a:gd name="T27" fmla="*/ 0 h 634"/>
                <a:gd name="T28" fmla="*/ 0 w 627"/>
                <a:gd name="T29" fmla="*/ 0 h 634"/>
                <a:gd name="T30" fmla="*/ 0 w 627"/>
                <a:gd name="T31" fmla="*/ 0 h 634"/>
                <a:gd name="T32" fmla="*/ 0 w 627"/>
                <a:gd name="T33" fmla="*/ 0 h 634"/>
                <a:gd name="T34" fmla="*/ 0 w 627"/>
                <a:gd name="T35" fmla="*/ 0 h 634"/>
                <a:gd name="T36" fmla="*/ 0 w 627"/>
                <a:gd name="T37" fmla="*/ 0 h 634"/>
                <a:gd name="T38" fmla="*/ 0 w 627"/>
                <a:gd name="T39" fmla="*/ 0 h 634"/>
                <a:gd name="T40" fmla="*/ 0 w 627"/>
                <a:gd name="T41" fmla="*/ 0 h 634"/>
                <a:gd name="T42" fmla="*/ 0 w 627"/>
                <a:gd name="T43" fmla="*/ 0 h 634"/>
                <a:gd name="T44" fmla="*/ 0 w 627"/>
                <a:gd name="T45" fmla="*/ 0 h 634"/>
                <a:gd name="T46" fmla="*/ 0 w 627"/>
                <a:gd name="T47" fmla="*/ 0 h 634"/>
                <a:gd name="T48" fmla="*/ 0 w 627"/>
                <a:gd name="T49" fmla="*/ 0 h 634"/>
                <a:gd name="T50" fmla="*/ 0 w 627"/>
                <a:gd name="T51" fmla="*/ 0 h 634"/>
                <a:gd name="T52" fmla="*/ 0 w 627"/>
                <a:gd name="T53" fmla="*/ 0 h 634"/>
                <a:gd name="T54" fmla="*/ 0 w 627"/>
                <a:gd name="T55" fmla="*/ 0 h 634"/>
                <a:gd name="T56" fmla="*/ 0 w 627"/>
                <a:gd name="T57" fmla="*/ 0 h 634"/>
                <a:gd name="T58" fmla="*/ 0 w 627"/>
                <a:gd name="T59" fmla="*/ 0 h 634"/>
                <a:gd name="T60" fmla="*/ 0 w 627"/>
                <a:gd name="T61" fmla="*/ 0 h 634"/>
                <a:gd name="T62" fmla="*/ 0 w 627"/>
                <a:gd name="T63" fmla="*/ 0 h 634"/>
                <a:gd name="T64" fmla="*/ 0 w 627"/>
                <a:gd name="T65" fmla="*/ 0 h 634"/>
                <a:gd name="T66" fmla="*/ 0 w 627"/>
                <a:gd name="T67" fmla="*/ 0 h 634"/>
                <a:gd name="T68" fmla="*/ 0 w 627"/>
                <a:gd name="T69" fmla="*/ 0 h 634"/>
                <a:gd name="T70" fmla="*/ 0 w 627"/>
                <a:gd name="T71" fmla="*/ 0 h 634"/>
                <a:gd name="T72" fmla="*/ 0 w 627"/>
                <a:gd name="T73" fmla="*/ 0 h 634"/>
                <a:gd name="T74" fmla="*/ 0 w 627"/>
                <a:gd name="T75" fmla="*/ 0 h 634"/>
                <a:gd name="T76" fmla="*/ 0 w 627"/>
                <a:gd name="T77" fmla="*/ 0 h 634"/>
                <a:gd name="T78" fmla="*/ 0 w 627"/>
                <a:gd name="T79" fmla="*/ 0 h 634"/>
                <a:gd name="T80" fmla="*/ 0 w 627"/>
                <a:gd name="T81" fmla="*/ 0 h 634"/>
                <a:gd name="T82" fmla="*/ 0 w 627"/>
                <a:gd name="T83" fmla="*/ 0 h 634"/>
                <a:gd name="T84" fmla="*/ 0 w 627"/>
                <a:gd name="T85" fmla="*/ 0 h 634"/>
                <a:gd name="T86" fmla="*/ 0 w 627"/>
                <a:gd name="T87" fmla="*/ 0 h 634"/>
                <a:gd name="T88" fmla="*/ 0 w 627"/>
                <a:gd name="T89" fmla="*/ 0 h 634"/>
                <a:gd name="T90" fmla="*/ 0 w 627"/>
                <a:gd name="T91" fmla="*/ 0 h 634"/>
                <a:gd name="T92" fmla="*/ 0 w 627"/>
                <a:gd name="T93" fmla="*/ 0 h 634"/>
                <a:gd name="T94" fmla="*/ 0 w 627"/>
                <a:gd name="T95" fmla="*/ 0 h 634"/>
                <a:gd name="T96" fmla="*/ 0 w 627"/>
                <a:gd name="T97" fmla="*/ 0 h 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7"/>
                <a:gd name="T148" fmla="*/ 0 h 634"/>
                <a:gd name="T149" fmla="*/ 627 w 627"/>
                <a:gd name="T150" fmla="*/ 634 h 6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7" h="634">
                  <a:moveTo>
                    <a:pt x="498" y="633"/>
                  </a:moveTo>
                  <a:lnTo>
                    <a:pt x="498" y="605"/>
                  </a:lnTo>
                  <a:lnTo>
                    <a:pt x="486" y="578"/>
                  </a:lnTo>
                  <a:lnTo>
                    <a:pt x="486" y="523"/>
                  </a:lnTo>
                  <a:lnTo>
                    <a:pt x="473" y="481"/>
                  </a:lnTo>
                  <a:lnTo>
                    <a:pt x="435" y="481"/>
                  </a:lnTo>
                  <a:lnTo>
                    <a:pt x="422" y="440"/>
                  </a:lnTo>
                  <a:lnTo>
                    <a:pt x="409" y="440"/>
                  </a:lnTo>
                  <a:lnTo>
                    <a:pt x="409" y="426"/>
                  </a:lnTo>
                  <a:lnTo>
                    <a:pt x="626" y="110"/>
                  </a:lnTo>
                  <a:lnTo>
                    <a:pt x="613" y="110"/>
                  </a:lnTo>
                  <a:lnTo>
                    <a:pt x="575" y="69"/>
                  </a:lnTo>
                  <a:lnTo>
                    <a:pt x="537" y="41"/>
                  </a:lnTo>
                  <a:lnTo>
                    <a:pt x="498" y="55"/>
                  </a:lnTo>
                  <a:lnTo>
                    <a:pt x="473" y="55"/>
                  </a:lnTo>
                  <a:lnTo>
                    <a:pt x="435" y="55"/>
                  </a:lnTo>
                  <a:lnTo>
                    <a:pt x="396" y="0"/>
                  </a:lnTo>
                  <a:lnTo>
                    <a:pt x="384" y="14"/>
                  </a:lnTo>
                  <a:lnTo>
                    <a:pt x="384" y="110"/>
                  </a:lnTo>
                  <a:lnTo>
                    <a:pt x="344" y="124"/>
                  </a:lnTo>
                  <a:lnTo>
                    <a:pt x="320" y="83"/>
                  </a:lnTo>
                  <a:lnTo>
                    <a:pt x="242" y="96"/>
                  </a:lnTo>
                  <a:lnTo>
                    <a:pt x="282" y="124"/>
                  </a:lnTo>
                  <a:lnTo>
                    <a:pt x="306" y="151"/>
                  </a:lnTo>
                  <a:lnTo>
                    <a:pt x="255" y="179"/>
                  </a:lnTo>
                  <a:lnTo>
                    <a:pt x="204" y="151"/>
                  </a:lnTo>
                  <a:lnTo>
                    <a:pt x="128" y="165"/>
                  </a:lnTo>
                  <a:lnTo>
                    <a:pt x="128" y="234"/>
                  </a:lnTo>
                  <a:lnTo>
                    <a:pt x="166" y="261"/>
                  </a:lnTo>
                  <a:lnTo>
                    <a:pt x="115" y="289"/>
                  </a:lnTo>
                  <a:lnTo>
                    <a:pt x="77" y="303"/>
                  </a:lnTo>
                  <a:lnTo>
                    <a:pt x="0" y="344"/>
                  </a:lnTo>
                  <a:lnTo>
                    <a:pt x="51" y="344"/>
                  </a:lnTo>
                  <a:lnTo>
                    <a:pt x="115" y="344"/>
                  </a:lnTo>
                  <a:lnTo>
                    <a:pt x="217" y="303"/>
                  </a:lnTo>
                  <a:lnTo>
                    <a:pt x="217" y="289"/>
                  </a:lnTo>
                  <a:lnTo>
                    <a:pt x="320" y="275"/>
                  </a:lnTo>
                  <a:lnTo>
                    <a:pt x="320" y="289"/>
                  </a:lnTo>
                  <a:lnTo>
                    <a:pt x="320" y="275"/>
                  </a:lnTo>
                  <a:lnTo>
                    <a:pt x="320" y="303"/>
                  </a:lnTo>
                  <a:lnTo>
                    <a:pt x="242" y="316"/>
                  </a:lnTo>
                  <a:lnTo>
                    <a:pt x="255" y="330"/>
                  </a:lnTo>
                  <a:lnTo>
                    <a:pt x="306" y="344"/>
                  </a:lnTo>
                  <a:lnTo>
                    <a:pt x="344" y="344"/>
                  </a:lnTo>
                  <a:lnTo>
                    <a:pt x="384" y="385"/>
                  </a:lnTo>
                  <a:lnTo>
                    <a:pt x="396" y="440"/>
                  </a:lnTo>
                  <a:lnTo>
                    <a:pt x="435" y="481"/>
                  </a:lnTo>
                  <a:lnTo>
                    <a:pt x="460" y="619"/>
                  </a:lnTo>
                  <a:lnTo>
                    <a:pt x="498" y="633"/>
                  </a:lnTo>
                </a:path>
              </a:pathLst>
            </a:custGeom>
            <a:solidFill>
              <a:srgbClr val="B2B2B2"/>
            </a:solidFill>
            <a:ln w="12700">
              <a:solidFill>
                <a:srgbClr val="000000"/>
              </a:solidFill>
              <a:round/>
              <a:headEnd/>
              <a:tailEnd/>
            </a:ln>
          </p:spPr>
          <p:txBody>
            <a:bodyPr wrap="none" anchor="ctr"/>
            <a:lstStyle/>
            <a:p>
              <a:endParaRPr lang="fr-FR" dirty="0"/>
            </a:p>
          </p:txBody>
        </p:sp>
        <p:sp>
          <p:nvSpPr>
            <p:cNvPr id="8224" name="AutoShape 32"/>
            <p:cNvSpPr>
              <a:spLocks/>
            </p:cNvSpPr>
            <p:nvPr/>
          </p:nvSpPr>
          <p:spPr bwMode="auto">
            <a:xfrm>
              <a:off x="2920" y="5096"/>
              <a:ext cx="216" cy="198"/>
            </a:xfrm>
            <a:custGeom>
              <a:avLst/>
              <a:gdLst>
                <a:gd name="T0" fmla="*/ 0 w 485"/>
                <a:gd name="T1" fmla="*/ 0 h 468"/>
                <a:gd name="T2" fmla="*/ 0 w 485"/>
                <a:gd name="T3" fmla="*/ 0 h 468"/>
                <a:gd name="T4" fmla="*/ 0 w 485"/>
                <a:gd name="T5" fmla="*/ 0 h 468"/>
                <a:gd name="T6" fmla="*/ 0 w 485"/>
                <a:gd name="T7" fmla="*/ 0 h 468"/>
                <a:gd name="T8" fmla="*/ 0 w 485"/>
                <a:gd name="T9" fmla="*/ 0 h 468"/>
                <a:gd name="T10" fmla="*/ 0 w 485"/>
                <a:gd name="T11" fmla="*/ 0 h 468"/>
                <a:gd name="T12" fmla="*/ 0 w 485"/>
                <a:gd name="T13" fmla="*/ 0 h 468"/>
                <a:gd name="T14" fmla="*/ 0 w 485"/>
                <a:gd name="T15" fmla="*/ 0 h 468"/>
                <a:gd name="T16" fmla="*/ 0 w 485"/>
                <a:gd name="T17" fmla="*/ 0 h 468"/>
                <a:gd name="T18" fmla="*/ 0 w 485"/>
                <a:gd name="T19" fmla="*/ 0 h 468"/>
                <a:gd name="T20" fmla="*/ 0 w 485"/>
                <a:gd name="T21" fmla="*/ 0 h 468"/>
                <a:gd name="T22" fmla="*/ 0 w 485"/>
                <a:gd name="T23" fmla="*/ 0 h 468"/>
                <a:gd name="T24" fmla="*/ 0 w 485"/>
                <a:gd name="T25" fmla="*/ 0 h 468"/>
                <a:gd name="T26" fmla="*/ 0 w 485"/>
                <a:gd name="T27" fmla="*/ 0 h 468"/>
                <a:gd name="T28" fmla="*/ 0 w 485"/>
                <a:gd name="T29" fmla="*/ 0 h 468"/>
                <a:gd name="T30" fmla="*/ 0 w 485"/>
                <a:gd name="T31" fmla="*/ 0 h 468"/>
                <a:gd name="T32" fmla="*/ 0 w 485"/>
                <a:gd name="T33" fmla="*/ 0 h 468"/>
                <a:gd name="T34" fmla="*/ 0 w 485"/>
                <a:gd name="T35" fmla="*/ 0 h 468"/>
                <a:gd name="T36" fmla="*/ 0 w 485"/>
                <a:gd name="T37" fmla="*/ 0 h 468"/>
                <a:gd name="T38" fmla="*/ 0 w 485"/>
                <a:gd name="T39" fmla="*/ 0 h 468"/>
                <a:gd name="T40" fmla="*/ 0 w 485"/>
                <a:gd name="T41" fmla="*/ 0 h 468"/>
                <a:gd name="T42" fmla="*/ 0 w 485"/>
                <a:gd name="T43" fmla="*/ 0 h 468"/>
                <a:gd name="T44" fmla="*/ 0 w 485"/>
                <a:gd name="T45" fmla="*/ 0 h 468"/>
                <a:gd name="T46" fmla="*/ 0 w 485"/>
                <a:gd name="T47" fmla="*/ 0 h 468"/>
                <a:gd name="T48" fmla="*/ 0 w 485"/>
                <a:gd name="T49" fmla="*/ 0 h 468"/>
                <a:gd name="T50" fmla="*/ 0 w 485"/>
                <a:gd name="T51" fmla="*/ 0 h 468"/>
                <a:gd name="T52" fmla="*/ 0 w 485"/>
                <a:gd name="T53" fmla="*/ 0 h 468"/>
                <a:gd name="T54" fmla="*/ 0 w 485"/>
                <a:gd name="T55" fmla="*/ 0 h 468"/>
                <a:gd name="T56" fmla="*/ 0 w 485"/>
                <a:gd name="T57" fmla="*/ 0 h 468"/>
                <a:gd name="T58" fmla="*/ 0 w 485"/>
                <a:gd name="T59" fmla="*/ 0 h 468"/>
                <a:gd name="T60" fmla="*/ 0 w 485"/>
                <a:gd name="T61" fmla="*/ 0 h 468"/>
                <a:gd name="T62" fmla="*/ 0 w 485"/>
                <a:gd name="T63" fmla="*/ 0 h 468"/>
                <a:gd name="T64" fmla="*/ 0 w 485"/>
                <a:gd name="T65" fmla="*/ 0 h 468"/>
                <a:gd name="T66" fmla="*/ 0 w 485"/>
                <a:gd name="T67" fmla="*/ 0 h 468"/>
                <a:gd name="T68" fmla="*/ 0 w 485"/>
                <a:gd name="T69" fmla="*/ 0 h 468"/>
                <a:gd name="T70" fmla="*/ 0 w 485"/>
                <a:gd name="T71" fmla="*/ 0 h 468"/>
                <a:gd name="T72" fmla="*/ 0 w 485"/>
                <a:gd name="T73" fmla="*/ 0 h 468"/>
                <a:gd name="T74" fmla="*/ 0 w 485"/>
                <a:gd name="T75" fmla="*/ 0 h 468"/>
                <a:gd name="T76" fmla="*/ 0 w 485"/>
                <a:gd name="T77" fmla="*/ 0 h 468"/>
                <a:gd name="T78" fmla="*/ 0 w 485"/>
                <a:gd name="T79" fmla="*/ 0 h 468"/>
                <a:gd name="T80" fmla="*/ 0 w 485"/>
                <a:gd name="T81" fmla="*/ 0 h 468"/>
                <a:gd name="T82" fmla="*/ 0 w 485"/>
                <a:gd name="T83" fmla="*/ 0 h 468"/>
                <a:gd name="T84" fmla="*/ 0 w 485"/>
                <a:gd name="T85" fmla="*/ 0 h 468"/>
                <a:gd name="T86" fmla="*/ 0 w 485"/>
                <a:gd name="T87" fmla="*/ 0 h 468"/>
                <a:gd name="T88" fmla="*/ 0 w 485"/>
                <a:gd name="T89" fmla="*/ 0 h 468"/>
                <a:gd name="T90" fmla="*/ 0 w 485"/>
                <a:gd name="T91" fmla="*/ 0 h 468"/>
                <a:gd name="T92" fmla="*/ 0 w 485"/>
                <a:gd name="T93" fmla="*/ 0 h 468"/>
                <a:gd name="T94" fmla="*/ 0 w 485"/>
                <a:gd name="T95" fmla="*/ 0 h 468"/>
                <a:gd name="T96" fmla="*/ 0 w 485"/>
                <a:gd name="T97" fmla="*/ 0 h 468"/>
                <a:gd name="T98" fmla="*/ 0 w 485"/>
                <a:gd name="T99" fmla="*/ 0 h 468"/>
                <a:gd name="T100" fmla="*/ 0 w 485"/>
                <a:gd name="T101" fmla="*/ 0 h 468"/>
                <a:gd name="T102" fmla="*/ 0 w 485"/>
                <a:gd name="T103" fmla="*/ 0 h 468"/>
                <a:gd name="T104" fmla="*/ 0 w 485"/>
                <a:gd name="T105" fmla="*/ 0 h 468"/>
                <a:gd name="T106" fmla="*/ 0 w 485"/>
                <a:gd name="T107" fmla="*/ 0 h 468"/>
                <a:gd name="T108" fmla="*/ 0 w 485"/>
                <a:gd name="T109" fmla="*/ 0 h 468"/>
                <a:gd name="T110" fmla="*/ 0 w 485"/>
                <a:gd name="T111" fmla="*/ 0 h 468"/>
                <a:gd name="T112" fmla="*/ 0 w 485"/>
                <a:gd name="T113" fmla="*/ 0 h 468"/>
                <a:gd name="T114" fmla="*/ 0 w 485"/>
                <a:gd name="T115" fmla="*/ 0 h 468"/>
                <a:gd name="T116" fmla="*/ 0 w 485"/>
                <a:gd name="T117" fmla="*/ 0 h 468"/>
                <a:gd name="T118" fmla="*/ 0 w 485"/>
                <a:gd name="T119" fmla="*/ 0 h 468"/>
                <a:gd name="T120" fmla="*/ 0 w 485"/>
                <a:gd name="T121" fmla="*/ 0 h 468"/>
                <a:gd name="T122" fmla="*/ 0 w 485"/>
                <a:gd name="T123" fmla="*/ 0 h 468"/>
                <a:gd name="T124" fmla="*/ 0 w 485"/>
                <a:gd name="T125" fmla="*/ 0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68"/>
                <a:gd name="T191" fmla="*/ 485 w 485"/>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68">
                  <a:moveTo>
                    <a:pt x="382" y="467"/>
                  </a:moveTo>
                  <a:lnTo>
                    <a:pt x="382" y="453"/>
                  </a:lnTo>
                  <a:lnTo>
                    <a:pt x="382" y="426"/>
                  </a:lnTo>
                  <a:lnTo>
                    <a:pt x="408" y="426"/>
                  </a:lnTo>
                  <a:lnTo>
                    <a:pt x="395" y="412"/>
                  </a:lnTo>
                  <a:lnTo>
                    <a:pt x="408" y="398"/>
                  </a:lnTo>
                  <a:lnTo>
                    <a:pt x="433" y="398"/>
                  </a:lnTo>
                  <a:lnTo>
                    <a:pt x="446" y="385"/>
                  </a:lnTo>
                  <a:lnTo>
                    <a:pt x="459" y="398"/>
                  </a:lnTo>
                  <a:lnTo>
                    <a:pt x="472" y="357"/>
                  </a:lnTo>
                  <a:lnTo>
                    <a:pt x="484" y="316"/>
                  </a:lnTo>
                  <a:lnTo>
                    <a:pt x="472" y="316"/>
                  </a:lnTo>
                  <a:lnTo>
                    <a:pt x="421" y="316"/>
                  </a:lnTo>
                  <a:lnTo>
                    <a:pt x="395" y="371"/>
                  </a:lnTo>
                  <a:lnTo>
                    <a:pt x="395" y="385"/>
                  </a:lnTo>
                  <a:lnTo>
                    <a:pt x="382" y="371"/>
                  </a:lnTo>
                  <a:lnTo>
                    <a:pt x="357" y="371"/>
                  </a:lnTo>
                  <a:lnTo>
                    <a:pt x="344" y="385"/>
                  </a:lnTo>
                  <a:lnTo>
                    <a:pt x="319" y="371"/>
                  </a:lnTo>
                  <a:lnTo>
                    <a:pt x="306" y="302"/>
                  </a:lnTo>
                  <a:lnTo>
                    <a:pt x="293" y="288"/>
                  </a:lnTo>
                  <a:lnTo>
                    <a:pt x="293" y="220"/>
                  </a:lnTo>
                  <a:lnTo>
                    <a:pt x="306" y="206"/>
                  </a:lnTo>
                  <a:lnTo>
                    <a:pt x="306" y="192"/>
                  </a:lnTo>
                  <a:lnTo>
                    <a:pt x="293" y="178"/>
                  </a:lnTo>
                  <a:lnTo>
                    <a:pt x="280" y="151"/>
                  </a:lnTo>
                  <a:lnTo>
                    <a:pt x="268" y="123"/>
                  </a:lnTo>
                  <a:lnTo>
                    <a:pt x="255" y="96"/>
                  </a:lnTo>
                  <a:lnTo>
                    <a:pt x="229" y="96"/>
                  </a:lnTo>
                  <a:lnTo>
                    <a:pt x="217" y="110"/>
                  </a:lnTo>
                  <a:lnTo>
                    <a:pt x="191" y="41"/>
                  </a:lnTo>
                  <a:lnTo>
                    <a:pt x="153" y="27"/>
                  </a:lnTo>
                  <a:lnTo>
                    <a:pt x="153" y="41"/>
                  </a:lnTo>
                  <a:lnTo>
                    <a:pt x="115" y="41"/>
                  </a:lnTo>
                  <a:lnTo>
                    <a:pt x="51" y="13"/>
                  </a:lnTo>
                  <a:lnTo>
                    <a:pt x="0" y="0"/>
                  </a:lnTo>
                  <a:lnTo>
                    <a:pt x="13" y="68"/>
                  </a:lnTo>
                  <a:lnTo>
                    <a:pt x="25" y="96"/>
                  </a:lnTo>
                  <a:lnTo>
                    <a:pt x="38" y="123"/>
                  </a:lnTo>
                  <a:lnTo>
                    <a:pt x="25" y="123"/>
                  </a:lnTo>
                  <a:lnTo>
                    <a:pt x="38" y="151"/>
                  </a:lnTo>
                  <a:lnTo>
                    <a:pt x="51" y="165"/>
                  </a:lnTo>
                  <a:lnTo>
                    <a:pt x="51" y="206"/>
                  </a:lnTo>
                  <a:lnTo>
                    <a:pt x="89" y="261"/>
                  </a:lnTo>
                  <a:lnTo>
                    <a:pt x="102" y="247"/>
                  </a:lnTo>
                  <a:lnTo>
                    <a:pt x="89" y="220"/>
                  </a:lnTo>
                  <a:lnTo>
                    <a:pt x="64" y="110"/>
                  </a:lnTo>
                  <a:lnTo>
                    <a:pt x="38" y="68"/>
                  </a:lnTo>
                  <a:lnTo>
                    <a:pt x="38" y="27"/>
                  </a:lnTo>
                  <a:lnTo>
                    <a:pt x="64" y="55"/>
                  </a:lnTo>
                  <a:lnTo>
                    <a:pt x="89" y="123"/>
                  </a:lnTo>
                  <a:lnTo>
                    <a:pt x="89" y="151"/>
                  </a:lnTo>
                  <a:lnTo>
                    <a:pt x="102" y="165"/>
                  </a:lnTo>
                  <a:lnTo>
                    <a:pt x="127" y="220"/>
                  </a:lnTo>
                  <a:lnTo>
                    <a:pt x="140" y="220"/>
                  </a:lnTo>
                  <a:lnTo>
                    <a:pt x="166" y="288"/>
                  </a:lnTo>
                  <a:lnTo>
                    <a:pt x="153" y="330"/>
                  </a:lnTo>
                  <a:lnTo>
                    <a:pt x="178" y="357"/>
                  </a:lnTo>
                  <a:lnTo>
                    <a:pt x="229" y="412"/>
                  </a:lnTo>
                  <a:lnTo>
                    <a:pt x="306" y="440"/>
                  </a:lnTo>
                  <a:lnTo>
                    <a:pt x="331" y="440"/>
                  </a:lnTo>
                  <a:lnTo>
                    <a:pt x="357" y="440"/>
                  </a:lnTo>
                  <a:lnTo>
                    <a:pt x="382" y="467"/>
                  </a:lnTo>
                </a:path>
              </a:pathLst>
            </a:custGeom>
            <a:solidFill>
              <a:srgbClr val="B2B2B2"/>
            </a:solidFill>
            <a:ln w="12700">
              <a:solidFill>
                <a:srgbClr val="000000"/>
              </a:solidFill>
              <a:round/>
              <a:headEnd/>
              <a:tailEnd/>
            </a:ln>
          </p:spPr>
          <p:txBody>
            <a:bodyPr wrap="none" anchor="ctr"/>
            <a:lstStyle/>
            <a:p>
              <a:endParaRPr lang="fr-FR" dirty="0"/>
            </a:p>
          </p:txBody>
        </p:sp>
        <p:sp>
          <p:nvSpPr>
            <p:cNvPr id="8225" name="AutoShape 33"/>
            <p:cNvSpPr>
              <a:spLocks/>
            </p:cNvSpPr>
            <p:nvPr/>
          </p:nvSpPr>
          <p:spPr bwMode="auto">
            <a:xfrm>
              <a:off x="3091" y="5265"/>
              <a:ext cx="28" cy="34"/>
            </a:xfrm>
            <a:custGeom>
              <a:avLst/>
              <a:gdLst>
                <a:gd name="T0" fmla="*/ 0 w 64"/>
                <a:gd name="T1" fmla="*/ 0 h 83"/>
                <a:gd name="T2" fmla="*/ 0 w 64"/>
                <a:gd name="T3" fmla="*/ 0 h 83"/>
                <a:gd name="T4" fmla="*/ 0 w 64"/>
                <a:gd name="T5" fmla="*/ 0 h 83"/>
                <a:gd name="T6" fmla="*/ 0 w 64"/>
                <a:gd name="T7" fmla="*/ 0 h 83"/>
                <a:gd name="T8" fmla="*/ 0 w 64"/>
                <a:gd name="T9" fmla="*/ 0 h 83"/>
                <a:gd name="T10" fmla="*/ 0 w 64"/>
                <a:gd name="T11" fmla="*/ 0 h 83"/>
                <a:gd name="T12" fmla="*/ 0 w 64"/>
                <a:gd name="T13" fmla="*/ 0 h 83"/>
                <a:gd name="T14" fmla="*/ 0 w 64"/>
                <a:gd name="T15" fmla="*/ 0 h 83"/>
                <a:gd name="T16" fmla="*/ 0 w 64"/>
                <a:gd name="T17" fmla="*/ 0 h 83"/>
                <a:gd name="T18" fmla="*/ 0 w 64"/>
                <a:gd name="T19" fmla="*/ 0 h 83"/>
                <a:gd name="T20" fmla="*/ 0 w 64"/>
                <a:gd name="T21" fmla="*/ 0 h 83"/>
                <a:gd name="T22" fmla="*/ 0 w 64"/>
                <a:gd name="T23" fmla="*/ 0 h 83"/>
                <a:gd name="T24" fmla="*/ 0 w 64"/>
                <a:gd name="T25" fmla="*/ 0 h 83"/>
                <a:gd name="T26" fmla="*/ 0 w 64"/>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83"/>
                <a:gd name="T44" fmla="*/ 64 w 64"/>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83">
                  <a:moveTo>
                    <a:pt x="26" y="82"/>
                  </a:moveTo>
                  <a:lnTo>
                    <a:pt x="39" y="82"/>
                  </a:lnTo>
                  <a:lnTo>
                    <a:pt x="50" y="68"/>
                  </a:lnTo>
                  <a:lnTo>
                    <a:pt x="63" y="42"/>
                  </a:lnTo>
                  <a:lnTo>
                    <a:pt x="63" y="28"/>
                  </a:lnTo>
                  <a:lnTo>
                    <a:pt x="50" y="28"/>
                  </a:lnTo>
                  <a:lnTo>
                    <a:pt x="50" y="0"/>
                  </a:lnTo>
                  <a:lnTo>
                    <a:pt x="26" y="0"/>
                  </a:lnTo>
                  <a:lnTo>
                    <a:pt x="13" y="14"/>
                  </a:lnTo>
                  <a:lnTo>
                    <a:pt x="26" y="28"/>
                  </a:lnTo>
                  <a:lnTo>
                    <a:pt x="0" y="28"/>
                  </a:lnTo>
                  <a:lnTo>
                    <a:pt x="0" y="54"/>
                  </a:lnTo>
                  <a:lnTo>
                    <a:pt x="0" y="68"/>
                  </a:lnTo>
                  <a:lnTo>
                    <a:pt x="26" y="82"/>
                  </a:lnTo>
                </a:path>
              </a:pathLst>
            </a:custGeom>
            <a:solidFill>
              <a:srgbClr val="B2B2B2"/>
            </a:solidFill>
            <a:ln w="12700">
              <a:solidFill>
                <a:srgbClr val="000000"/>
              </a:solidFill>
              <a:round/>
              <a:headEnd/>
              <a:tailEnd/>
            </a:ln>
          </p:spPr>
          <p:txBody>
            <a:bodyPr wrap="none" anchor="ctr"/>
            <a:lstStyle/>
            <a:p>
              <a:endParaRPr lang="fr-FR" dirty="0"/>
            </a:p>
          </p:txBody>
        </p:sp>
        <p:sp>
          <p:nvSpPr>
            <p:cNvPr id="8226" name="AutoShape 34"/>
            <p:cNvSpPr>
              <a:spLocks/>
            </p:cNvSpPr>
            <p:nvPr/>
          </p:nvSpPr>
          <p:spPr bwMode="auto">
            <a:xfrm>
              <a:off x="3227" y="4610"/>
              <a:ext cx="29" cy="49"/>
            </a:xfrm>
            <a:custGeom>
              <a:avLst/>
              <a:gdLst>
                <a:gd name="T0" fmla="*/ 0 w 66"/>
                <a:gd name="T1" fmla="*/ 0 h 111"/>
                <a:gd name="T2" fmla="*/ 0 w 66"/>
                <a:gd name="T3" fmla="*/ 0 h 111"/>
                <a:gd name="T4" fmla="*/ 0 w 66"/>
                <a:gd name="T5" fmla="*/ 0 h 111"/>
                <a:gd name="T6" fmla="*/ 0 w 66"/>
                <a:gd name="T7" fmla="*/ 0 h 111"/>
                <a:gd name="T8" fmla="*/ 0 w 66"/>
                <a:gd name="T9" fmla="*/ 0 h 111"/>
                <a:gd name="T10" fmla="*/ 0 60000 65536"/>
                <a:gd name="T11" fmla="*/ 0 60000 65536"/>
                <a:gd name="T12" fmla="*/ 0 60000 65536"/>
                <a:gd name="T13" fmla="*/ 0 60000 65536"/>
                <a:gd name="T14" fmla="*/ 0 60000 65536"/>
                <a:gd name="T15" fmla="*/ 0 w 66"/>
                <a:gd name="T16" fmla="*/ 0 h 111"/>
                <a:gd name="T17" fmla="*/ 66 w 66"/>
                <a:gd name="T18" fmla="*/ 111 h 111"/>
              </a:gdLst>
              <a:ahLst/>
              <a:cxnLst>
                <a:cxn ang="T10">
                  <a:pos x="T0" y="T1"/>
                </a:cxn>
                <a:cxn ang="T11">
                  <a:pos x="T2" y="T3"/>
                </a:cxn>
                <a:cxn ang="T12">
                  <a:pos x="T4" y="T5"/>
                </a:cxn>
                <a:cxn ang="T13">
                  <a:pos x="T6" y="T7"/>
                </a:cxn>
                <a:cxn ang="T14">
                  <a:pos x="T8" y="T9"/>
                </a:cxn>
              </a:cxnLst>
              <a:rect l="T15" t="T16" r="T17" b="T18"/>
              <a:pathLst>
                <a:path w="66" h="111">
                  <a:moveTo>
                    <a:pt x="0" y="42"/>
                  </a:moveTo>
                  <a:lnTo>
                    <a:pt x="13" y="110"/>
                  </a:lnTo>
                  <a:lnTo>
                    <a:pt x="65" y="69"/>
                  </a:lnTo>
                  <a:lnTo>
                    <a:pt x="65" y="0"/>
                  </a:lnTo>
                  <a:lnTo>
                    <a:pt x="0" y="42"/>
                  </a:lnTo>
                </a:path>
              </a:pathLst>
            </a:custGeom>
            <a:solidFill>
              <a:srgbClr val="B2B2B2"/>
            </a:solidFill>
            <a:ln w="12700">
              <a:solidFill>
                <a:srgbClr val="000000"/>
              </a:solidFill>
              <a:round/>
              <a:headEnd/>
              <a:tailEnd/>
            </a:ln>
          </p:spPr>
          <p:txBody>
            <a:bodyPr wrap="none" anchor="ctr"/>
            <a:lstStyle/>
            <a:p>
              <a:endParaRPr lang="fr-FR" dirty="0"/>
            </a:p>
          </p:txBody>
        </p:sp>
        <p:sp>
          <p:nvSpPr>
            <p:cNvPr id="8227" name="AutoShape 35"/>
            <p:cNvSpPr>
              <a:spLocks/>
            </p:cNvSpPr>
            <p:nvPr/>
          </p:nvSpPr>
          <p:spPr bwMode="auto">
            <a:xfrm>
              <a:off x="2890" y="4593"/>
              <a:ext cx="526" cy="435"/>
            </a:xfrm>
            <a:custGeom>
              <a:avLst/>
              <a:gdLst>
                <a:gd name="T0" fmla="*/ 0 w 1180"/>
                <a:gd name="T1" fmla="*/ 0 h 1023"/>
                <a:gd name="T2" fmla="*/ 0 w 1180"/>
                <a:gd name="T3" fmla="*/ 0 h 1023"/>
                <a:gd name="T4" fmla="*/ 0 w 1180"/>
                <a:gd name="T5" fmla="*/ 0 h 1023"/>
                <a:gd name="T6" fmla="*/ 0 w 1180"/>
                <a:gd name="T7" fmla="*/ 0 h 1023"/>
                <a:gd name="T8" fmla="*/ 0 w 1180"/>
                <a:gd name="T9" fmla="*/ 0 h 1023"/>
                <a:gd name="T10" fmla="*/ 0 w 1180"/>
                <a:gd name="T11" fmla="*/ 0 h 1023"/>
                <a:gd name="T12" fmla="*/ 0 w 1180"/>
                <a:gd name="T13" fmla="*/ 0 h 1023"/>
                <a:gd name="T14" fmla="*/ 0 w 1180"/>
                <a:gd name="T15" fmla="*/ 0 h 1023"/>
                <a:gd name="T16" fmla="*/ 0 w 1180"/>
                <a:gd name="T17" fmla="*/ 0 h 1023"/>
                <a:gd name="T18" fmla="*/ 0 w 1180"/>
                <a:gd name="T19" fmla="*/ 0 h 1023"/>
                <a:gd name="T20" fmla="*/ 0 w 1180"/>
                <a:gd name="T21" fmla="*/ 0 h 1023"/>
                <a:gd name="T22" fmla="*/ 0 w 1180"/>
                <a:gd name="T23" fmla="*/ 0 h 1023"/>
                <a:gd name="T24" fmla="*/ 0 w 1180"/>
                <a:gd name="T25" fmla="*/ 0 h 1023"/>
                <a:gd name="T26" fmla="*/ 0 w 1180"/>
                <a:gd name="T27" fmla="*/ 0 h 1023"/>
                <a:gd name="T28" fmla="*/ 0 w 1180"/>
                <a:gd name="T29" fmla="*/ 0 h 1023"/>
                <a:gd name="T30" fmla="*/ 0 w 1180"/>
                <a:gd name="T31" fmla="*/ 0 h 1023"/>
                <a:gd name="T32" fmla="*/ 0 w 1180"/>
                <a:gd name="T33" fmla="*/ 0 h 1023"/>
                <a:gd name="T34" fmla="*/ 0 w 1180"/>
                <a:gd name="T35" fmla="*/ 0 h 1023"/>
                <a:gd name="T36" fmla="*/ 0 w 1180"/>
                <a:gd name="T37" fmla="*/ 0 h 1023"/>
                <a:gd name="T38" fmla="*/ 0 w 1180"/>
                <a:gd name="T39" fmla="*/ 0 h 1023"/>
                <a:gd name="T40" fmla="*/ 0 w 1180"/>
                <a:gd name="T41" fmla="*/ 0 h 1023"/>
                <a:gd name="T42" fmla="*/ 0 w 1180"/>
                <a:gd name="T43" fmla="*/ 0 h 1023"/>
                <a:gd name="T44" fmla="*/ 0 w 1180"/>
                <a:gd name="T45" fmla="*/ 0 h 1023"/>
                <a:gd name="T46" fmla="*/ 0 w 1180"/>
                <a:gd name="T47" fmla="*/ 0 h 1023"/>
                <a:gd name="T48" fmla="*/ 0 w 1180"/>
                <a:gd name="T49" fmla="*/ 0 h 1023"/>
                <a:gd name="T50" fmla="*/ 0 w 1180"/>
                <a:gd name="T51" fmla="*/ 0 h 1023"/>
                <a:gd name="T52" fmla="*/ 0 w 1180"/>
                <a:gd name="T53" fmla="*/ 0 h 1023"/>
                <a:gd name="T54" fmla="*/ 0 w 1180"/>
                <a:gd name="T55" fmla="*/ 0 h 1023"/>
                <a:gd name="T56" fmla="*/ 0 w 1180"/>
                <a:gd name="T57" fmla="*/ 0 h 1023"/>
                <a:gd name="T58" fmla="*/ 0 w 1180"/>
                <a:gd name="T59" fmla="*/ 0 h 1023"/>
                <a:gd name="T60" fmla="*/ 0 w 1180"/>
                <a:gd name="T61" fmla="*/ 0 h 1023"/>
                <a:gd name="T62" fmla="*/ 0 w 1180"/>
                <a:gd name="T63" fmla="*/ 0 h 1023"/>
                <a:gd name="T64" fmla="*/ 0 w 1180"/>
                <a:gd name="T65" fmla="*/ 0 h 1023"/>
                <a:gd name="T66" fmla="*/ 0 w 1180"/>
                <a:gd name="T67" fmla="*/ 0 h 1023"/>
                <a:gd name="T68" fmla="*/ 0 w 1180"/>
                <a:gd name="T69" fmla="*/ 0 h 1023"/>
                <a:gd name="T70" fmla="*/ 0 w 1180"/>
                <a:gd name="T71" fmla="*/ 0 h 1023"/>
                <a:gd name="T72" fmla="*/ 0 w 1180"/>
                <a:gd name="T73" fmla="*/ 0 h 1023"/>
                <a:gd name="T74" fmla="*/ 0 w 1180"/>
                <a:gd name="T75" fmla="*/ 0 h 1023"/>
                <a:gd name="T76" fmla="*/ 0 w 1180"/>
                <a:gd name="T77" fmla="*/ 0 h 1023"/>
                <a:gd name="T78" fmla="*/ 0 w 1180"/>
                <a:gd name="T79" fmla="*/ 0 h 1023"/>
                <a:gd name="T80" fmla="*/ 0 w 1180"/>
                <a:gd name="T81" fmla="*/ 0 h 1023"/>
                <a:gd name="T82" fmla="*/ 0 w 1180"/>
                <a:gd name="T83" fmla="*/ 0 h 1023"/>
                <a:gd name="T84" fmla="*/ 0 w 1180"/>
                <a:gd name="T85" fmla="*/ 0 h 1023"/>
                <a:gd name="T86" fmla="*/ 0 w 1180"/>
                <a:gd name="T87" fmla="*/ 0 h 1023"/>
                <a:gd name="T88" fmla="*/ 0 w 1180"/>
                <a:gd name="T89" fmla="*/ 0 h 1023"/>
                <a:gd name="T90" fmla="*/ 0 w 1180"/>
                <a:gd name="T91" fmla="*/ 0 h 1023"/>
                <a:gd name="T92" fmla="*/ 0 w 1180"/>
                <a:gd name="T93" fmla="*/ 0 h 1023"/>
                <a:gd name="T94" fmla="*/ 0 w 1180"/>
                <a:gd name="T95" fmla="*/ 0 h 1023"/>
                <a:gd name="T96" fmla="*/ 0 w 1180"/>
                <a:gd name="T97" fmla="*/ 0 h 1023"/>
                <a:gd name="T98" fmla="*/ 0 w 1180"/>
                <a:gd name="T99" fmla="*/ 0 h 1023"/>
                <a:gd name="T100" fmla="*/ 0 w 1180"/>
                <a:gd name="T101" fmla="*/ 0 h 1023"/>
                <a:gd name="T102" fmla="*/ 0 w 1180"/>
                <a:gd name="T103" fmla="*/ 0 h 1023"/>
                <a:gd name="T104" fmla="*/ 0 w 1180"/>
                <a:gd name="T105" fmla="*/ 0 h 1023"/>
                <a:gd name="T106" fmla="*/ 0 w 1180"/>
                <a:gd name="T107" fmla="*/ 0 h 1023"/>
                <a:gd name="T108" fmla="*/ 0 w 1180"/>
                <a:gd name="T109" fmla="*/ 0 h 1023"/>
                <a:gd name="T110" fmla="*/ 0 w 1180"/>
                <a:gd name="T111" fmla="*/ 0 h 1023"/>
                <a:gd name="T112" fmla="*/ 0 w 1180"/>
                <a:gd name="T113" fmla="*/ 0 h 1023"/>
                <a:gd name="T114" fmla="*/ 0 w 1180"/>
                <a:gd name="T115" fmla="*/ 0 h 10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0"/>
                <a:gd name="T175" fmla="*/ 0 h 1023"/>
                <a:gd name="T176" fmla="*/ 1180 w 1180"/>
                <a:gd name="T177" fmla="*/ 1023 h 102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0" h="1023">
                  <a:moveTo>
                    <a:pt x="760" y="967"/>
                  </a:moveTo>
                  <a:lnTo>
                    <a:pt x="773" y="967"/>
                  </a:lnTo>
                  <a:lnTo>
                    <a:pt x="798" y="967"/>
                  </a:lnTo>
                  <a:lnTo>
                    <a:pt x="811" y="967"/>
                  </a:lnTo>
                  <a:lnTo>
                    <a:pt x="837" y="955"/>
                  </a:lnTo>
                  <a:lnTo>
                    <a:pt x="862" y="967"/>
                  </a:lnTo>
                  <a:lnTo>
                    <a:pt x="875" y="955"/>
                  </a:lnTo>
                  <a:lnTo>
                    <a:pt x="888" y="967"/>
                  </a:lnTo>
                  <a:lnTo>
                    <a:pt x="913" y="941"/>
                  </a:lnTo>
                  <a:lnTo>
                    <a:pt x="926" y="913"/>
                  </a:lnTo>
                  <a:lnTo>
                    <a:pt x="939" y="913"/>
                  </a:lnTo>
                  <a:lnTo>
                    <a:pt x="950" y="913"/>
                  </a:lnTo>
                  <a:lnTo>
                    <a:pt x="950" y="941"/>
                  </a:lnTo>
                  <a:lnTo>
                    <a:pt x="963" y="967"/>
                  </a:lnTo>
                  <a:lnTo>
                    <a:pt x="1001" y="955"/>
                  </a:lnTo>
                  <a:lnTo>
                    <a:pt x="1001" y="967"/>
                  </a:lnTo>
                  <a:lnTo>
                    <a:pt x="976" y="995"/>
                  </a:lnTo>
                  <a:lnTo>
                    <a:pt x="976" y="1022"/>
                  </a:lnTo>
                  <a:lnTo>
                    <a:pt x="1014" y="981"/>
                  </a:lnTo>
                  <a:lnTo>
                    <a:pt x="1052" y="967"/>
                  </a:lnTo>
                  <a:lnTo>
                    <a:pt x="1052" y="955"/>
                  </a:lnTo>
                  <a:lnTo>
                    <a:pt x="1014" y="941"/>
                  </a:lnTo>
                  <a:lnTo>
                    <a:pt x="1001" y="927"/>
                  </a:lnTo>
                  <a:lnTo>
                    <a:pt x="1014" y="900"/>
                  </a:lnTo>
                  <a:lnTo>
                    <a:pt x="989" y="900"/>
                  </a:lnTo>
                  <a:lnTo>
                    <a:pt x="989" y="886"/>
                  </a:lnTo>
                  <a:lnTo>
                    <a:pt x="1014" y="900"/>
                  </a:lnTo>
                  <a:lnTo>
                    <a:pt x="1027" y="872"/>
                  </a:lnTo>
                  <a:lnTo>
                    <a:pt x="1001" y="858"/>
                  </a:lnTo>
                  <a:lnTo>
                    <a:pt x="976" y="872"/>
                  </a:lnTo>
                  <a:lnTo>
                    <a:pt x="963" y="872"/>
                  </a:lnTo>
                  <a:lnTo>
                    <a:pt x="926" y="913"/>
                  </a:lnTo>
                  <a:lnTo>
                    <a:pt x="888" y="927"/>
                  </a:lnTo>
                  <a:lnTo>
                    <a:pt x="926" y="913"/>
                  </a:lnTo>
                  <a:lnTo>
                    <a:pt x="963" y="858"/>
                  </a:lnTo>
                  <a:lnTo>
                    <a:pt x="976" y="858"/>
                  </a:lnTo>
                  <a:lnTo>
                    <a:pt x="1014" y="846"/>
                  </a:lnTo>
                  <a:lnTo>
                    <a:pt x="1065" y="846"/>
                  </a:lnTo>
                  <a:lnTo>
                    <a:pt x="1065" y="858"/>
                  </a:lnTo>
                  <a:lnTo>
                    <a:pt x="1078" y="858"/>
                  </a:lnTo>
                  <a:lnTo>
                    <a:pt x="1065" y="858"/>
                  </a:lnTo>
                  <a:lnTo>
                    <a:pt x="1078" y="858"/>
                  </a:lnTo>
                  <a:lnTo>
                    <a:pt x="1102" y="858"/>
                  </a:lnTo>
                  <a:lnTo>
                    <a:pt x="1128" y="832"/>
                  </a:lnTo>
                  <a:lnTo>
                    <a:pt x="1153" y="818"/>
                  </a:lnTo>
                  <a:lnTo>
                    <a:pt x="1166" y="818"/>
                  </a:lnTo>
                  <a:lnTo>
                    <a:pt x="1179" y="763"/>
                  </a:lnTo>
                  <a:lnTo>
                    <a:pt x="1153" y="749"/>
                  </a:lnTo>
                  <a:lnTo>
                    <a:pt x="1153" y="737"/>
                  </a:lnTo>
                  <a:lnTo>
                    <a:pt x="1115" y="695"/>
                  </a:lnTo>
                  <a:lnTo>
                    <a:pt x="1102" y="682"/>
                  </a:lnTo>
                  <a:lnTo>
                    <a:pt x="1115" y="682"/>
                  </a:lnTo>
                  <a:lnTo>
                    <a:pt x="1091" y="586"/>
                  </a:lnTo>
                  <a:lnTo>
                    <a:pt x="1052" y="628"/>
                  </a:lnTo>
                  <a:lnTo>
                    <a:pt x="1014" y="614"/>
                  </a:lnTo>
                  <a:lnTo>
                    <a:pt x="1027" y="545"/>
                  </a:lnTo>
                  <a:lnTo>
                    <a:pt x="1014" y="545"/>
                  </a:lnTo>
                  <a:lnTo>
                    <a:pt x="989" y="491"/>
                  </a:lnTo>
                  <a:lnTo>
                    <a:pt x="950" y="464"/>
                  </a:lnTo>
                  <a:lnTo>
                    <a:pt x="926" y="477"/>
                  </a:lnTo>
                  <a:lnTo>
                    <a:pt x="888" y="573"/>
                  </a:lnTo>
                  <a:lnTo>
                    <a:pt x="875" y="586"/>
                  </a:lnTo>
                  <a:lnTo>
                    <a:pt x="862" y="600"/>
                  </a:lnTo>
                  <a:lnTo>
                    <a:pt x="888" y="614"/>
                  </a:lnTo>
                  <a:lnTo>
                    <a:pt x="862" y="668"/>
                  </a:lnTo>
                  <a:lnTo>
                    <a:pt x="837" y="695"/>
                  </a:lnTo>
                  <a:lnTo>
                    <a:pt x="837" y="709"/>
                  </a:lnTo>
                  <a:lnTo>
                    <a:pt x="824" y="749"/>
                  </a:lnTo>
                  <a:lnTo>
                    <a:pt x="824" y="777"/>
                  </a:lnTo>
                  <a:lnTo>
                    <a:pt x="798" y="791"/>
                  </a:lnTo>
                  <a:lnTo>
                    <a:pt x="786" y="777"/>
                  </a:lnTo>
                  <a:lnTo>
                    <a:pt x="760" y="737"/>
                  </a:lnTo>
                  <a:lnTo>
                    <a:pt x="786" y="723"/>
                  </a:lnTo>
                  <a:lnTo>
                    <a:pt x="773" y="695"/>
                  </a:lnTo>
                  <a:lnTo>
                    <a:pt x="786" y="682"/>
                  </a:lnTo>
                  <a:lnTo>
                    <a:pt x="747" y="654"/>
                  </a:lnTo>
                  <a:lnTo>
                    <a:pt x="685" y="586"/>
                  </a:lnTo>
                  <a:lnTo>
                    <a:pt x="659" y="600"/>
                  </a:lnTo>
                  <a:lnTo>
                    <a:pt x="659" y="545"/>
                  </a:lnTo>
                  <a:lnTo>
                    <a:pt x="634" y="531"/>
                  </a:lnTo>
                  <a:lnTo>
                    <a:pt x="659" y="477"/>
                  </a:lnTo>
                  <a:lnTo>
                    <a:pt x="697" y="436"/>
                  </a:lnTo>
                  <a:lnTo>
                    <a:pt x="723" y="410"/>
                  </a:lnTo>
                  <a:lnTo>
                    <a:pt x="747" y="422"/>
                  </a:lnTo>
                  <a:lnTo>
                    <a:pt x="760" y="396"/>
                  </a:lnTo>
                  <a:lnTo>
                    <a:pt x="798" y="396"/>
                  </a:lnTo>
                  <a:lnTo>
                    <a:pt x="824" y="368"/>
                  </a:lnTo>
                  <a:lnTo>
                    <a:pt x="862" y="341"/>
                  </a:lnTo>
                  <a:lnTo>
                    <a:pt x="849" y="327"/>
                  </a:lnTo>
                  <a:lnTo>
                    <a:pt x="888" y="313"/>
                  </a:lnTo>
                  <a:lnTo>
                    <a:pt x="888" y="327"/>
                  </a:lnTo>
                  <a:lnTo>
                    <a:pt x="926" y="327"/>
                  </a:lnTo>
                  <a:lnTo>
                    <a:pt x="950" y="259"/>
                  </a:lnTo>
                  <a:lnTo>
                    <a:pt x="926" y="232"/>
                  </a:lnTo>
                  <a:lnTo>
                    <a:pt x="913" y="273"/>
                  </a:lnTo>
                  <a:lnTo>
                    <a:pt x="862" y="287"/>
                  </a:lnTo>
                  <a:lnTo>
                    <a:pt x="849" y="273"/>
                  </a:lnTo>
                  <a:lnTo>
                    <a:pt x="862" y="246"/>
                  </a:lnTo>
                  <a:lnTo>
                    <a:pt x="849" y="232"/>
                  </a:lnTo>
                  <a:lnTo>
                    <a:pt x="837" y="232"/>
                  </a:lnTo>
                  <a:lnTo>
                    <a:pt x="837" y="204"/>
                  </a:lnTo>
                  <a:lnTo>
                    <a:pt x="837" y="192"/>
                  </a:lnTo>
                  <a:lnTo>
                    <a:pt x="837" y="164"/>
                  </a:lnTo>
                  <a:lnTo>
                    <a:pt x="849" y="150"/>
                  </a:lnTo>
                  <a:lnTo>
                    <a:pt x="824" y="123"/>
                  </a:lnTo>
                  <a:lnTo>
                    <a:pt x="786" y="164"/>
                  </a:lnTo>
                  <a:lnTo>
                    <a:pt x="786" y="246"/>
                  </a:lnTo>
                  <a:lnTo>
                    <a:pt x="747" y="259"/>
                  </a:lnTo>
                  <a:lnTo>
                    <a:pt x="747" y="287"/>
                  </a:lnTo>
                  <a:lnTo>
                    <a:pt x="723" y="287"/>
                  </a:lnTo>
                  <a:lnTo>
                    <a:pt x="736" y="232"/>
                  </a:lnTo>
                  <a:lnTo>
                    <a:pt x="710" y="246"/>
                  </a:lnTo>
                  <a:lnTo>
                    <a:pt x="697" y="232"/>
                  </a:lnTo>
                  <a:lnTo>
                    <a:pt x="685" y="246"/>
                  </a:lnTo>
                  <a:lnTo>
                    <a:pt x="634" y="204"/>
                  </a:lnTo>
                  <a:lnTo>
                    <a:pt x="634" y="192"/>
                  </a:lnTo>
                  <a:lnTo>
                    <a:pt x="608" y="178"/>
                  </a:lnTo>
                  <a:lnTo>
                    <a:pt x="595" y="192"/>
                  </a:lnTo>
                  <a:lnTo>
                    <a:pt x="621" y="204"/>
                  </a:lnTo>
                  <a:lnTo>
                    <a:pt x="595" y="204"/>
                  </a:lnTo>
                  <a:lnTo>
                    <a:pt x="571" y="246"/>
                  </a:lnTo>
                  <a:lnTo>
                    <a:pt x="558" y="204"/>
                  </a:lnTo>
                  <a:lnTo>
                    <a:pt x="507" y="178"/>
                  </a:lnTo>
                  <a:lnTo>
                    <a:pt x="520" y="164"/>
                  </a:lnTo>
                  <a:lnTo>
                    <a:pt x="456" y="95"/>
                  </a:lnTo>
                  <a:lnTo>
                    <a:pt x="432" y="95"/>
                  </a:lnTo>
                  <a:lnTo>
                    <a:pt x="406" y="69"/>
                  </a:lnTo>
                  <a:lnTo>
                    <a:pt x="393" y="41"/>
                  </a:lnTo>
                  <a:lnTo>
                    <a:pt x="368" y="69"/>
                  </a:lnTo>
                  <a:lnTo>
                    <a:pt x="355" y="41"/>
                  </a:lnTo>
                  <a:lnTo>
                    <a:pt x="342" y="55"/>
                  </a:lnTo>
                  <a:lnTo>
                    <a:pt x="279" y="55"/>
                  </a:lnTo>
                  <a:lnTo>
                    <a:pt x="203" y="0"/>
                  </a:lnTo>
                  <a:lnTo>
                    <a:pt x="0" y="313"/>
                  </a:lnTo>
                  <a:lnTo>
                    <a:pt x="0" y="327"/>
                  </a:lnTo>
                  <a:lnTo>
                    <a:pt x="13" y="327"/>
                  </a:lnTo>
                  <a:lnTo>
                    <a:pt x="26" y="368"/>
                  </a:lnTo>
                  <a:lnTo>
                    <a:pt x="64" y="368"/>
                  </a:lnTo>
                  <a:lnTo>
                    <a:pt x="77" y="410"/>
                  </a:lnTo>
                  <a:lnTo>
                    <a:pt x="77" y="464"/>
                  </a:lnTo>
                  <a:lnTo>
                    <a:pt x="88" y="491"/>
                  </a:lnTo>
                  <a:lnTo>
                    <a:pt x="88" y="519"/>
                  </a:lnTo>
                  <a:lnTo>
                    <a:pt x="64" y="559"/>
                  </a:lnTo>
                  <a:lnTo>
                    <a:pt x="77" y="614"/>
                  </a:lnTo>
                  <a:lnTo>
                    <a:pt x="64" y="668"/>
                  </a:lnTo>
                  <a:lnTo>
                    <a:pt x="101" y="723"/>
                  </a:lnTo>
                  <a:lnTo>
                    <a:pt x="114" y="737"/>
                  </a:lnTo>
                  <a:lnTo>
                    <a:pt x="229" y="749"/>
                  </a:lnTo>
                  <a:lnTo>
                    <a:pt x="368" y="777"/>
                  </a:lnTo>
                  <a:lnTo>
                    <a:pt x="507" y="804"/>
                  </a:lnTo>
                  <a:lnTo>
                    <a:pt x="533" y="804"/>
                  </a:lnTo>
                  <a:lnTo>
                    <a:pt x="608" y="846"/>
                  </a:lnTo>
                  <a:lnTo>
                    <a:pt x="634" y="832"/>
                  </a:lnTo>
                  <a:lnTo>
                    <a:pt x="646" y="832"/>
                  </a:lnTo>
                  <a:lnTo>
                    <a:pt x="646" y="818"/>
                  </a:lnTo>
                  <a:lnTo>
                    <a:pt x="685" y="832"/>
                  </a:lnTo>
                  <a:lnTo>
                    <a:pt x="685" y="858"/>
                  </a:lnTo>
                  <a:lnTo>
                    <a:pt x="697" y="858"/>
                  </a:lnTo>
                  <a:lnTo>
                    <a:pt x="697" y="900"/>
                  </a:lnTo>
                  <a:lnTo>
                    <a:pt x="736" y="913"/>
                  </a:lnTo>
                  <a:lnTo>
                    <a:pt x="747" y="913"/>
                  </a:lnTo>
                  <a:lnTo>
                    <a:pt x="760" y="955"/>
                  </a:lnTo>
                  <a:lnTo>
                    <a:pt x="736" y="955"/>
                  </a:lnTo>
                  <a:lnTo>
                    <a:pt x="723" y="927"/>
                  </a:lnTo>
                  <a:lnTo>
                    <a:pt x="723" y="955"/>
                  </a:lnTo>
                  <a:lnTo>
                    <a:pt x="723" y="981"/>
                  </a:lnTo>
                  <a:lnTo>
                    <a:pt x="710" y="981"/>
                  </a:lnTo>
                  <a:lnTo>
                    <a:pt x="685" y="1009"/>
                  </a:lnTo>
                  <a:lnTo>
                    <a:pt x="697" y="1022"/>
                  </a:lnTo>
                  <a:lnTo>
                    <a:pt x="723" y="995"/>
                  </a:lnTo>
                  <a:lnTo>
                    <a:pt x="736" y="995"/>
                  </a:lnTo>
                  <a:lnTo>
                    <a:pt x="760" y="995"/>
                  </a:lnTo>
                  <a:lnTo>
                    <a:pt x="760" y="981"/>
                  </a:lnTo>
                  <a:lnTo>
                    <a:pt x="760" y="967"/>
                  </a:lnTo>
                </a:path>
              </a:pathLst>
            </a:custGeom>
            <a:solidFill>
              <a:srgbClr val="B2B2B2"/>
            </a:solidFill>
            <a:ln w="12700">
              <a:solidFill>
                <a:srgbClr val="000000"/>
              </a:solidFill>
              <a:round/>
              <a:headEnd/>
              <a:tailEnd/>
            </a:ln>
          </p:spPr>
          <p:txBody>
            <a:bodyPr wrap="none" anchor="ctr"/>
            <a:lstStyle/>
            <a:p>
              <a:endParaRPr lang="fr-FR" dirty="0"/>
            </a:p>
          </p:txBody>
        </p:sp>
        <p:sp>
          <p:nvSpPr>
            <p:cNvPr id="8228" name="AutoShape 36"/>
            <p:cNvSpPr>
              <a:spLocks/>
            </p:cNvSpPr>
            <p:nvPr/>
          </p:nvSpPr>
          <p:spPr bwMode="auto">
            <a:xfrm>
              <a:off x="2890" y="4593"/>
              <a:ext cx="532" cy="438"/>
            </a:xfrm>
            <a:custGeom>
              <a:avLst/>
              <a:gdLst>
                <a:gd name="T0" fmla="*/ 0 w 1189"/>
                <a:gd name="T1" fmla="*/ 0 h 1031"/>
                <a:gd name="T2" fmla="*/ 0 w 1189"/>
                <a:gd name="T3" fmla="*/ 0 h 1031"/>
                <a:gd name="T4" fmla="*/ 0 w 1189"/>
                <a:gd name="T5" fmla="*/ 0 h 1031"/>
                <a:gd name="T6" fmla="*/ 0 w 1189"/>
                <a:gd name="T7" fmla="*/ 0 h 1031"/>
                <a:gd name="T8" fmla="*/ 0 w 1189"/>
                <a:gd name="T9" fmla="*/ 0 h 1031"/>
                <a:gd name="T10" fmla="*/ 0 w 1189"/>
                <a:gd name="T11" fmla="*/ 0 h 1031"/>
                <a:gd name="T12" fmla="*/ 0 w 1189"/>
                <a:gd name="T13" fmla="*/ 0 h 1031"/>
                <a:gd name="T14" fmla="*/ 0 w 1189"/>
                <a:gd name="T15" fmla="*/ 0 h 1031"/>
                <a:gd name="T16" fmla="*/ 0 w 1189"/>
                <a:gd name="T17" fmla="*/ 0 h 1031"/>
                <a:gd name="T18" fmla="*/ 0 w 1189"/>
                <a:gd name="T19" fmla="*/ 0 h 1031"/>
                <a:gd name="T20" fmla="*/ 0 w 1189"/>
                <a:gd name="T21" fmla="*/ 0 h 1031"/>
                <a:gd name="T22" fmla="*/ 0 w 1189"/>
                <a:gd name="T23" fmla="*/ 0 h 1031"/>
                <a:gd name="T24" fmla="*/ 0 w 1189"/>
                <a:gd name="T25" fmla="*/ 0 h 1031"/>
                <a:gd name="T26" fmla="*/ 0 w 1189"/>
                <a:gd name="T27" fmla="*/ 0 h 1031"/>
                <a:gd name="T28" fmla="*/ 0 w 1189"/>
                <a:gd name="T29" fmla="*/ 0 h 1031"/>
                <a:gd name="T30" fmla="*/ 0 w 1189"/>
                <a:gd name="T31" fmla="*/ 0 h 1031"/>
                <a:gd name="T32" fmla="*/ 0 w 1189"/>
                <a:gd name="T33" fmla="*/ 0 h 1031"/>
                <a:gd name="T34" fmla="*/ 0 w 1189"/>
                <a:gd name="T35" fmla="*/ 0 h 1031"/>
                <a:gd name="T36" fmla="*/ 0 w 1189"/>
                <a:gd name="T37" fmla="*/ 0 h 1031"/>
                <a:gd name="T38" fmla="*/ 0 w 1189"/>
                <a:gd name="T39" fmla="*/ 0 h 1031"/>
                <a:gd name="T40" fmla="*/ 0 w 1189"/>
                <a:gd name="T41" fmla="*/ 0 h 1031"/>
                <a:gd name="T42" fmla="*/ 0 w 1189"/>
                <a:gd name="T43" fmla="*/ 0 h 1031"/>
                <a:gd name="T44" fmla="*/ 0 w 1189"/>
                <a:gd name="T45" fmla="*/ 0 h 1031"/>
                <a:gd name="T46" fmla="*/ 0 w 1189"/>
                <a:gd name="T47" fmla="*/ 0 h 1031"/>
                <a:gd name="T48" fmla="*/ 0 w 1189"/>
                <a:gd name="T49" fmla="*/ 0 h 1031"/>
                <a:gd name="T50" fmla="*/ 0 w 1189"/>
                <a:gd name="T51" fmla="*/ 0 h 1031"/>
                <a:gd name="T52" fmla="*/ 0 w 1189"/>
                <a:gd name="T53" fmla="*/ 0 h 1031"/>
                <a:gd name="T54" fmla="*/ 0 w 1189"/>
                <a:gd name="T55" fmla="*/ 0 h 1031"/>
                <a:gd name="T56" fmla="*/ 0 w 1189"/>
                <a:gd name="T57" fmla="*/ 0 h 1031"/>
                <a:gd name="T58" fmla="*/ 0 w 1189"/>
                <a:gd name="T59" fmla="*/ 0 h 1031"/>
                <a:gd name="T60" fmla="*/ 0 w 1189"/>
                <a:gd name="T61" fmla="*/ 0 h 1031"/>
                <a:gd name="T62" fmla="*/ 0 w 1189"/>
                <a:gd name="T63" fmla="*/ 0 h 1031"/>
                <a:gd name="T64" fmla="*/ 0 w 1189"/>
                <a:gd name="T65" fmla="*/ 0 h 1031"/>
                <a:gd name="T66" fmla="*/ 0 w 1189"/>
                <a:gd name="T67" fmla="*/ 0 h 1031"/>
                <a:gd name="T68" fmla="*/ 0 w 1189"/>
                <a:gd name="T69" fmla="*/ 0 h 1031"/>
                <a:gd name="T70" fmla="*/ 0 w 1189"/>
                <a:gd name="T71" fmla="*/ 0 h 1031"/>
                <a:gd name="T72" fmla="*/ 0 w 1189"/>
                <a:gd name="T73" fmla="*/ 0 h 1031"/>
                <a:gd name="T74" fmla="*/ 0 w 1189"/>
                <a:gd name="T75" fmla="*/ 0 h 1031"/>
                <a:gd name="T76" fmla="*/ 0 w 1189"/>
                <a:gd name="T77" fmla="*/ 0 h 1031"/>
                <a:gd name="T78" fmla="*/ 0 w 1189"/>
                <a:gd name="T79" fmla="*/ 0 h 1031"/>
                <a:gd name="T80" fmla="*/ 0 w 1189"/>
                <a:gd name="T81" fmla="*/ 0 h 1031"/>
                <a:gd name="T82" fmla="*/ 0 w 1189"/>
                <a:gd name="T83" fmla="*/ 0 h 1031"/>
                <a:gd name="T84" fmla="*/ 0 w 1189"/>
                <a:gd name="T85" fmla="*/ 0 h 1031"/>
                <a:gd name="T86" fmla="*/ 0 w 1189"/>
                <a:gd name="T87" fmla="*/ 0 h 1031"/>
                <a:gd name="T88" fmla="*/ 0 w 1189"/>
                <a:gd name="T89" fmla="*/ 0 h 1031"/>
                <a:gd name="T90" fmla="*/ 0 w 1189"/>
                <a:gd name="T91" fmla="*/ 0 h 1031"/>
                <a:gd name="T92" fmla="*/ 0 w 1189"/>
                <a:gd name="T93" fmla="*/ 0 h 1031"/>
                <a:gd name="T94" fmla="*/ 0 w 1189"/>
                <a:gd name="T95" fmla="*/ 0 h 1031"/>
                <a:gd name="T96" fmla="*/ 0 w 1189"/>
                <a:gd name="T97" fmla="*/ 0 h 1031"/>
                <a:gd name="T98" fmla="*/ 0 w 1189"/>
                <a:gd name="T99" fmla="*/ 0 h 1031"/>
                <a:gd name="T100" fmla="*/ 0 w 1189"/>
                <a:gd name="T101" fmla="*/ 0 h 1031"/>
                <a:gd name="T102" fmla="*/ 0 w 1189"/>
                <a:gd name="T103" fmla="*/ 0 h 1031"/>
                <a:gd name="T104" fmla="*/ 0 w 1189"/>
                <a:gd name="T105" fmla="*/ 0 h 1031"/>
                <a:gd name="T106" fmla="*/ 0 w 1189"/>
                <a:gd name="T107" fmla="*/ 0 h 1031"/>
                <a:gd name="T108" fmla="*/ 0 w 1189"/>
                <a:gd name="T109" fmla="*/ 0 h 1031"/>
                <a:gd name="T110" fmla="*/ 0 w 1189"/>
                <a:gd name="T111" fmla="*/ 0 h 1031"/>
                <a:gd name="T112" fmla="*/ 0 w 1189"/>
                <a:gd name="T113" fmla="*/ 0 h 10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9"/>
                <a:gd name="T172" fmla="*/ 0 h 1031"/>
                <a:gd name="T173" fmla="*/ 1189 w 1189"/>
                <a:gd name="T174" fmla="*/ 1031 h 10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9" h="1031">
                  <a:moveTo>
                    <a:pt x="766" y="975"/>
                  </a:moveTo>
                  <a:lnTo>
                    <a:pt x="779" y="975"/>
                  </a:lnTo>
                  <a:lnTo>
                    <a:pt x="804" y="975"/>
                  </a:lnTo>
                  <a:lnTo>
                    <a:pt x="817" y="975"/>
                  </a:lnTo>
                  <a:lnTo>
                    <a:pt x="844" y="962"/>
                  </a:lnTo>
                  <a:lnTo>
                    <a:pt x="868" y="975"/>
                  </a:lnTo>
                  <a:lnTo>
                    <a:pt x="882" y="962"/>
                  </a:lnTo>
                  <a:lnTo>
                    <a:pt x="895" y="975"/>
                  </a:lnTo>
                  <a:lnTo>
                    <a:pt x="919" y="948"/>
                  </a:lnTo>
                  <a:lnTo>
                    <a:pt x="933" y="920"/>
                  </a:lnTo>
                  <a:lnTo>
                    <a:pt x="946" y="920"/>
                  </a:lnTo>
                  <a:lnTo>
                    <a:pt x="957" y="920"/>
                  </a:lnTo>
                  <a:lnTo>
                    <a:pt x="957" y="948"/>
                  </a:lnTo>
                  <a:lnTo>
                    <a:pt x="971" y="975"/>
                  </a:lnTo>
                  <a:lnTo>
                    <a:pt x="1009" y="962"/>
                  </a:lnTo>
                  <a:lnTo>
                    <a:pt x="1009" y="975"/>
                  </a:lnTo>
                  <a:lnTo>
                    <a:pt x="984" y="1003"/>
                  </a:lnTo>
                  <a:lnTo>
                    <a:pt x="984" y="1030"/>
                  </a:lnTo>
                  <a:lnTo>
                    <a:pt x="1022" y="989"/>
                  </a:lnTo>
                  <a:lnTo>
                    <a:pt x="1060" y="975"/>
                  </a:lnTo>
                  <a:lnTo>
                    <a:pt x="1060" y="962"/>
                  </a:lnTo>
                  <a:lnTo>
                    <a:pt x="1022" y="948"/>
                  </a:lnTo>
                  <a:lnTo>
                    <a:pt x="1009" y="934"/>
                  </a:lnTo>
                  <a:lnTo>
                    <a:pt x="1022" y="907"/>
                  </a:lnTo>
                  <a:lnTo>
                    <a:pt x="997" y="907"/>
                  </a:lnTo>
                  <a:lnTo>
                    <a:pt x="997" y="893"/>
                  </a:lnTo>
                  <a:lnTo>
                    <a:pt x="1022" y="907"/>
                  </a:lnTo>
                  <a:lnTo>
                    <a:pt x="1035" y="879"/>
                  </a:lnTo>
                  <a:lnTo>
                    <a:pt x="1009" y="865"/>
                  </a:lnTo>
                  <a:lnTo>
                    <a:pt x="984" y="879"/>
                  </a:lnTo>
                  <a:lnTo>
                    <a:pt x="971" y="879"/>
                  </a:lnTo>
                  <a:lnTo>
                    <a:pt x="933" y="920"/>
                  </a:lnTo>
                  <a:lnTo>
                    <a:pt x="895" y="934"/>
                  </a:lnTo>
                  <a:lnTo>
                    <a:pt x="933" y="920"/>
                  </a:lnTo>
                  <a:lnTo>
                    <a:pt x="971" y="865"/>
                  </a:lnTo>
                  <a:lnTo>
                    <a:pt x="984" y="865"/>
                  </a:lnTo>
                  <a:lnTo>
                    <a:pt x="1022" y="852"/>
                  </a:lnTo>
                  <a:lnTo>
                    <a:pt x="1073" y="852"/>
                  </a:lnTo>
                  <a:lnTo>
                    <a:pt x="1073" y="865"/>
                  </a:lnTo>
                  <a:lnTo>
                    <a:pt x="1111" y="865"/>
                  </a:lnTo>
                  <a:lnTo>
                    <a:pt x="1137" y="838"/>
                  </a:lnTo>
                  <a:lnTo>
                    <a:pt x="1162" y="824"/>
                  </a:lnTo>
                  <a:lnTo>
                    <a:pt x="1175" y="824"/>
                  </a:lnTo>
                  <a:lnTo>
                    <a:pt x="1188" y="769"/>
                  </a:lnTo>
                  <a:lnTo>
                    <a:pt x="1162" y="755"/>
                  </a:lnTo>
                  <a:lnTo>
                    <a:pt x="1162" y="743"/>
                  </a:lnTo>
                  <a:lnTo>
                    <a:pt x="1124" y="700"/>
                  </a:lnTo>
                  <a:lnTo>
                    <a:pt x="1111" y="688"/>
                  </a:lnTo>
                  <a:lnTo>
                    <a:pt x="1124" y="688"/>
                  </a:lnTo>
                  <a:lnTo>
                    <a:pt x="1099" y="590"/>
                  </a:lnTo>
                  <a:lnTo>
                    <a:pt x="1060" y="633"/>
                  </a:lnTo>
                  <a:lnTo>
                    <a:pt x="1022" y="619"/>
                  </a:lnTo>
                  <a:lnTo>
                    <a:pt x="1035" y="550"/>
                  </a:lnTo>
                  <a:lnTo>
                    <a:pt x="1022" y="550"/>
                  </a:lnTo>
                  <a:lnTo>
                    <a:pt x="997" y="495"/>
                  </a:lnTo>
                  <a:lnTo>
                    <a:pt x="957" y="468"/>
                  </a:lnTo>
                  <a:lnTo>
                    <a:pt x="933" y="480"/>
                  </a:lnTo>
                  <a:lnTo>
                    <a:pt x="895" y="578"/>
                  </a:lnTo>
                  <a:lnTo>
                    <a:pt x="882" y="590"/>
                  </a:lnTo>
                  <a:lnTo>
                    <a:pt x="868" y="604"/>
                  </a:lnTo>
                  <a:lnTo>
                    <a:pt x="895" y="619"/>
                  </a:lnTo>
                  <a:lnTo>
                    <a:pt x="868" y="674"/>
                  </a:lnTo>
                  <a:lnTo>
                    <a:pt x="844" y="700"/>
                  </a:lnTo>
                  <a:lnTo>
                    <a:pt x="844" y="714"/>
                  </a:lnTo>
                  <a:lnTo>
                    <a:pt x="830" y="755"/>
                  </a:lnTo>
                  <a:lnTo>
                    <a:pt x="830" y="783"/>
                  </a:lnTo>
                  <a:lnTo>
                    <a:pt x="804" y="798"/>
                  </a:lnTo>
                  <a:lnTo>
                    <a:pt x="792" y="783"/>
                  </a:lnTo>
                  <a:lnTo>
                    <a:pt x="766" y="743"/>
                  </a:lnTo>
                  <a:lnTo>
                    <a:pt x="792" y="728"/>
                  </a:lnTo>
                  <a:lnTo>
                    <a:pt x="779" y="700"/>
                  </a:lnTo>
                  <a:lnTo>
                    <a:pt x="792" y="688"/>
                  </a:lnTo>
                  <a:lnTo>
                    <a:pt x="753" y="659"/>
                  </a:lnTo>
                  <a:lnTo>
                    <a:pt x="690" y="590"/>
                  </a:lnTo>
                  <a:lnTo>
                    <a:pt x="664" y="604"/>
                  </a:lnTo>
                  <a:lnTo>
                    <a:pt x="664" y="550"/>
                  </a:lnTo>
                  <a:lnTo>
                    <a:pt x="639" y="535"/>
                  </a:lnTo>
                  <a:lnTo>
                    <a:pt x="664" y="480"/>
                  </a:lnTo>
                  <a:lnTo>
                    <a:pt x="702" y="440"/>
                  </a:lnTo>
                  <a:lnTo>
                    <a:pt x="728" y="413"/>
                  </a:lnTo>
                  <a:lnTo>
                    <a:pt x="753" y="426"/>
                  </a:lnTo>
                  <a:lnTo>
                    <a:pt x="766" y="399"/>
                  </a:lnTo>
                  <a:lnTo>
                    <a:pt x="804" y="399"/>
                  </a:lnTo>
                  <a:lnTo>
                    <a:pt x="830" y="371"/>
                  </a:lnTo>
                  <a:lnTo>
                    <a:pt x="868" y="344"/>
                  </a:lnTo>
                  <a:lnTo>
                    <a:pt x="855" y="330"/>
                  </a:lnTo>
                  <a:lnTo>
                    <a:pt x="895" y="316"/>
                  </a:lnTo>
                  <a:lnTo>
                    <a:pt x="895" y="330"/>
                  </a:lnTo>
                  <a:lnTo>
                    <a:pt x="933" y="330"/>
                  </a:lnTo>
                  <a:lnTo>
                    <a:pt x="957" y="261"/>
                  </a:lnTo>
                  <a:lnTo>
                    <a:pt x="933" y="234"/>
                  </a:lnTo>
                  <a:lnTo>
                    <a:pt x="919" y="275"/>
                  </a:lnTo>
                  <a:lnTo>
                    <a:pt x="868" y="289"/>
                  </a:lnTo>
                  <a:lnTo>
                    <a:pt x="855" y="275"/>
                  </a:lnTo>
                  <a:lnTo>
                    <a:pt x="868" y="248"/>
                  </a:lnTo>
                  <a:lnTo>
                    <a:pt x="855" y="234"/>
                  </a:lnTo>
                  <a:lnTo>
                    <a:pt x="844" y="234"/>
                  </a:lnTo>
                  <a:lnTo>
                    <a:pt x="844" y="206"/>
                  </a:lnTo>
                  <a:lnTo>
                    <a:pt x="844" y="193"/>
                  </a:lnTo>
                  <a:lnTo>
                    <a:pt x="844" y="165"/>
                  </a:lnTo>
                  <a:lnTo>
                    <a:pt x="855" y="151"/>
                  </a:lnTo>
                  <a:lnTo>
                    <a:pt x="830" y="124"/>
                  </a:lnTo>
                  <a:lnTo>
                    <a:pt x="792" y="165"/>
                  </a:lnTo>
                  <a:lnTo>
                    <a:pt x="792" y="248"/>
                  </a:lnTo>
                  <a:lnTo>
                    <a:pt x="753" y="261"/>
                  </a:lnTo>
                  <a:lnTo>
                    <a:pt x="753" y="289"/>
                  </a:lnTo>
                  <a:lnTo>
                    <a:pt x="728" y="289"/>
                  </a:lnTo>
                  <a:lnTo>
                    <a:pt x="741" y="234"/>
                  </a:lnTo>
                  <a:lnTo>
                    <a:pt x="715" y="248"/>
                  </a:lnTo>
                  <a:lnTo>
                    <a:pt x="702" y="234"/>
                  </a:lnTo>
                  <a:lnTo>
                    <a:pt x="690" y="248"/>
                  </a:lnTo>
                  <a:lnTo>
                    <a:pt x="639" y="206"/>
                  </a:lnTo>
                  <a:lnTo>
                    <a:pt x="639" y="193"/>
                  </a:lnTo>
                  <a:lnTo>
                    <a:pt x="613" y="179"/>
                  </a:lnTo>
                  <a:lnTo>
                    <a:pt x="600" y="193"/>
                  </a:lnTo>
                  <a:lnTo>
                    <a:pt x="626" y="206"/>
                  </a:lnTo>
                  <a:lnTo>
                    <a:pt x="600" y="206"/>
                  </a:lnTo>
                  <a:lnTo>
                    <a:pt x="575" y="248"/>
                  </a:lnTo>
                  <a:lnTo>
                    <a:pt x="562" y="206"/>
                  </a:lnTo>
                  <a:lnTo>
                    <a:pt x="511" y="179"/>
                  </a:lnTo>
                  <a:lnTo>
                    <a:pt x="524" y="165"/>
                  </a:lnTo>
                  <a:lnTo>
                    <a:pt x="460" y="96"/>
                  </a:lnTo>
                  <a:lnTo>
                    <a:pt x="435" y="96"/>
                  </a:lnTo>
                  <a:lnTo>
                    <a:pt x="409" y="69"/>
                  </a:lnTo>
                  <a:lnTo>
                    <a:pt x="396" y="41"/>
                  </a:lnTo>
                  <a:lnTo>
                    <a:pt x="371" y="69"/>
                  </a:lnTo>
                  <a:lnTo>
                    <a:pt x="358" y="41"/>
                  </a:lnTo>
                  <a:lnTo>
                    <a:pt x="344" y="55"/>
                  </a:lnTo>
                  <a:lnTo>
                    <a:pt x="282" y="55"/>
                  </a:lnTo>
                  <a:lnTo>
                    <a:pt x="204" y="0"/>
                  </a:lnTo>
                  <a:lnTo>
                    <a:pt x="0" y="316"/>
                  </a:lnTo>
                  <a:lnTo>
                    <a:pt x="0" y="330"/>
                  </a:lnTo>
                  <a:lnTo>
                    <a:pt x="13" y="330"/>
                  </a:lnTo>
                  <a:lnTo>
                    <a:pt x="26" y="371"/>
                  </a:lnTo>
                  <a:lnTo>
                    <a:pt x="64" y="371"/>
                  </a:lnTo>
                  <a:lnTo>
                    <a:pt x="77" y="413"/>
                  </a:lnTo>
                  <a:lnTo>
                    <a:pt x="77" y="468"/>
                  </a:lnTo>
                  <a:lnTo>
                    <a:pt x="89" y="495"/>
                  </a:lnTo>
                  <a:lnTo>
                    <a:pt x="89" y="523"/>
                  </a:lnTo>
                  <a:lnTo>
                    <a:pt x="64" y="564"/>
                  </a:lnTo>
                  <a:lnTo>
                    <a:pt x="77" y="619"/>
                  </a:lnTo>
                  <a:lnTo>
                    <a:pt x="64" y="674"/>
                  </a:lnTo>
                  <a:lnTo>
                    <a:pt x="102" y="728"/>
                  </a:lnTo>
                  <a:lnTo>
                    <a:pt x="115" y="743"/>
                  </a:lnTo>
                  <a:lnTo>
                    <a:pt x="231" y="755"/>
                  </a:lnTo>
                  <a:lnTo>
                    <a:pt x="371" y="783"/>
                  </a:lnTo>
                  <a:lnTo>
                    <a:pt x="511" y="810"/>
                  </a:lnTo>
                  <a:lnTo>
                    <a:pt x="537" y="810"/>
                  </a:lnTo>
                  <a:lnTo>
                    <a:pt x="613" y="852"/>
                  </a:lnTo>
                  <a:lnTo>
                    <a:pt x="639" y="838"/>
                  </a:lnTo>
                  <a:lnTo>
                    <a:pt x="651" y="838"/>
                  </a:lnTo>
                  <a:lnTo>
                    <a:pt x="651" y="824"/>
                  </a:lnTo>
                  <a:lnTo>
                    <a:pt x="690" y="838"/>
                  </a:lnTo>
                  <a:lnTo>
                    <a:pt x="690" y="865"/>
                  </a:lnTo>
                  <a:lnTo>
                    <a:pt x="702" y="865"/>
                  </a:lnTo>
                  <a:lnTo>
                    <a:pt x="702" y="907"/>
                  </a:lnTo>
                  <a:lnTo>
                    <a:pt x="741" y="920"/>
                  </a:lnTo>
                  <a:lnTo>
                    <a:pt x="753" y="920"/>
                  </a:lnTo>
                  <a:lnTo>
                    <a:pt x="766" y="962"/>
                  </a:lnTo>
                  <a:lnTo>
                    <a:pt x="741" y="962"/>
                  </a:lnTo>
                  <a:lnTo>
                    <a:pt x="728" y="934"/>
                  </a:lnTo>
                  <a:lnTo>
                    <a:pt x="728" y="962"/>
                  </a:lnTo>
                  <a:lnTo>
                    <a:pt x="728" y="989"/>
                  </a:lnTo>
                  <a:lnTo>
                    <a:pt x="715" y="989"/>
                  </a:lnTo>
                  <a:lnTo>
                    <a:pt x="690" y="1017"/>
                  </a:lnTo>
                  <a:lnTo>
                    <a:pt x="702" y="1030"/>
                  </a:lnTo>
                  <a:lnTo>
                    <a:pt x="728" y="1003"/>
                  </a:lnTo>
                  <a:lnTo>
                    <a:pt x="741" y="1003"/>
                  </a:lnTo>
                  <a:lnTo>
                    <a:pt x="766" y="1003"/>
                  </a:lnTo>
                  <a:lnTo>
                    <a:pt x="766" y="989"/>
                  </a:lnTo>
                  <a:lnTo>
                    <a:pt x="766" y="975"/>
                  </a:lnTo>
                </a:path>
              </a:pathLst>
            </a:custGeom>
            <a:solidFill>
              <a:srgbClr val="B2B2B2"/>
            </a:solidFill>
            <a:ln w="12700">
              <a:solidFill>
                <a:srgbClr val="000000"/>
              </a:solidFill>
              <a:round/>
              <a:headEnd/>
              <a:tailEnd/>
            </a:ln>
          </p:spPr>
          <p:txBody>
            <a:bodyPr wrap="none" anchor="ctr"/>
            <a:lstStyle/>
            <a:p>
              <a:endParaRPr lang="fr-FR" dirty="0"/>
            </a:p>
          </p:txBody>
        </p:sp>
        <p:sp>
          <p:nvSpPr>
            <p:cNvPr id="8229" name="Line 37"/>
            <p:cNvSpPr>
              <a:spLocks noChangeShapeType="1"/>
            </p:cNvSpPr>
            <p:nvPr/>
          </p:nvSpPr>
          <p:spPr bwMode="auto">
            <a:xfrm flipH="1">
              <a:off x="3369" y="4961"/>
              <a:ext cx="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230" name="AutoShape 38"/>
            <p:cNvSpPr>
              <a:spLocks/>
            </p:cNvSpPr>
            <p:nvPr/>
          </p:nvSpPr>
          <p:spPr bwMode="auto">
            <a:xfrm>
              <a:off x="3290" y="4647"/>
              <a:ext cx="143" cy="175"/>
            </a:xfrm>
            <a:custGeom>
              <a:avLst/>
              <a:gdLst>
                <a:gd name="T0" fmla="*/ 0 w 320"/>
                <a:gd name="T1" fmla="*/ 0 h 412"/>
                <a:gd name="T2" fmla="*/ 0 w 320"/>
                <a:gd name="T3" fmla="*/ 0 h 412"/>
                <a:gd name="T4" fmla="*/ 0 w 320"/>
                <a:gd name="T5" fmla="*/ 0 h 412"/>
                <a:gd name="T6" fmla="*/ 0 w 320"/>
                <a:gd name="T7" fmla="*/ 0 h 412"/>
                <a:gd name="T8" fmla="*/ 0 w 320"/>
                <a:gd name="T9" fmla="*/ 0 h 412"/>
                <a:gd name="T10" fmla="*/ 0 w 320"/>
                <a:gd name="T11" fmla="*/ 0 h 412"/>
                <a:gd name="T12" fmla="*/ 0 w 320"/>
                <a:gd name="T13" fmla="*/ 0 h 412"/>
                <a:gd name="T14" fmla="*/ 0 w 320"/>
                <a:gd name="T15" fmla="*/ 0 h 412"/>
                <a:gd name="T16" fmla="*/ 0 w 320"/>
                <a:gd name="T17" fmla="*/ 0 h 412"/>
                <a:gd name="T18" fmla="*/ 0 w 320"/>
                <a:gd name="T19" fmla="*/ 0 h 412"/>
                <a:gd name="T20" fmla="*/ 0 w 320"/>
                <a:gd name="T21" fmla="*/ 0 h 412"/>
                <a:gd name="T22" fmla="*/ 0 w 320"/>
                <a:gd name="T23" fmla="*/ 0 h 412"/>
                <a:gd name="T24" fmla="*/ 0 w 320"/>
                <a:gd name="T25" fmla="*/ 0 h 412"/>
                <a:gd name="T26" fmla="*/ 0 w 320"/>
                <a:gd name="T27" fmla="*/ 0 h 412"/>
                <a:gd name="T28" fmla="*/ 0 w 320"/>
                <a:gd name="T29" fmla="*/ 0 h 412"/>
                <a:gd name="T30" fmla="*/ 0 w 320"/>
                <a:gd name="T31" fmla="*/ 0 h 412"/>
                <a:gd name="T32" fmla="*/ 0 w 320"/>
                <a:gd name="T33" fmla="*/ 0 h 412"/>
                <a:gd name="T34" fmla="*/ 0 w 320"/>
                <a:gd name="T35" fmla="*/ 0 h 412"/>
                <a:gd name="T36" fmla="*/ 0 w 320"/>
                <a:gd name="T37" fmla="*/ 0 h 412"/>
                <a:gd name="T38" fmla="*/ 0 w 320"/>
                <a:gd name="T39" fmla="*/ 0 h 412"/>
                <a:gd name="T40" fmla="*/ 0 w 320"/>
                <a:gd name="T41" fmla="*/ 0 h 412"/>
                <a:gd name="T42" fmla="*/ 0 w 320"/>
                <a:gd name="T43" fmla="*/ 0 h 412"/>
                <a:gd name="T44" fmla="*/ 0 w 320"/>
                <a:gd name="T45" fmla="*/ 0 h 412"/>
                <a:gd name="T46" fmla="*/ 0 w 320"/>
                <a:gd name="T47" fmla="*/ 0 h 412"/>
                <a:gd name="T48" fmla="*/ 0 w 320"/>
                <a:gd name="T49" fmla="*/ 0 h 412"/>
                <a:gd name="T50" fmla="*/ 0 w 320"/>
                <a:gd name="T51" fmla="*/ 0 h 412"/>
                <a:gd name="T52" fmla="*/ 0 w 320"/>
                <a:gd name="T53" fmla="*/ 0 h 412"/>
                <a:gd name="T54" fmla="*/ 0 w 320"/>
                <a:gd name="T55" fmla="*/ 0 h 412"/>
                <a:gd name="T56" fmla="*/ 0 w 320"/>
                <a:gd name="T57" fmla="*/ 0 h 412"/>
                <a:gd name="T58" fmla="*/ 0 w 320"/>
                <a:gd name="T59" fmla="*/ 0 h 412"/>
                <a:gd name="T60" fmla="*/ 0 w 320"/>
                <a:gd name="T61" fmla="*/ 0 h 412"/>
                <a:gd name="T62" fmla="*/ 0 w 320"/>
                <a:gd name="T63" fmla="*/ 0 h 412"/>
                <a:gd name="T64" fmla="*/ 0 w 320"/>
                <a:gd name="T65" fmla="*/ 0 h 412"/>
                <a:gd name="T66" fmla="*/ 0 w 320"/>
                <a:gd name="T67" fmla="*/ 0 h 412"/>
                <a:gd name="T68" fmla="*/ 0 w 320"/>
                <a:gd name="T69" fmla="*/ 0 h 412"/>
                <a:gd name="T70" fmla="*/ 0 w 320"/>
                <a:gd name="T71" fmla="*/ 0 h 412"/>
                <a:gd name="T72" fmla="*/ 0 w 320"/>
                <a:gd name="T73" fmla="*/ 0 h 412"/>
                <a:gd name="T74" fmla="*/ 0 w 320"/>
                <a:gd name="T75" fmla="*/ 0 h 412"/>
                <a:gd name="T76" fmla="*/ 0 w 320"/>
                <a:gd name="T77" fmla="*/ 0 h 4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0"/>
                <a:gd name="T118" fmla="*/ 0 h 412"/>
                <a:gd name="T119" fmla="*/ 320 w 320"/>
                <a:gd name="T120" fmla="*/ 412 h 4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0" h="412">
                  <a:moveTo>
                    <a:pt x="205" y="41"/>
                  </a:moveTo>
                  <a:lnTo>
                    <a:pt x="140" y="0"/>
                  </a:lnTo>
                  <a:lnTo>
                    <a:pt x="102" y="14"/>
                  </a:lnTo>
                  <a:lnTo>
                    <a:pt x="76" y="41"/>
                  </a:lnTo>
                  <a:lnTo>
                    <a:pt x="63" y="0"/>
                  </a:lnTo>
                  <a:lnTo>
                    <a:pt x="0" y="27"/>
                  </a:lnTo>
                  <a:lnTo>
                    <a:pt x="12" y="69"/>
                  </a:lnTo>
                  <a:lnTo>
                    <a:pt x="38" y="96"/>
                  </a:lnTo>
                  <a:lnTo>
                    <a:pt x="89" y="110"/>
                  </a:lnTo>
                  <a:lnTo>
                    <a:pt x="102" y="124"/>
                  </a:lnTo>
                  <a:lnTo>
                    <a:pt x="114" y="124"/>
                  </a:lnTo>
                  <a:lnTo>
                    <a:pt x="114" y="96"/>
                  </a:lnTo>
                  <a:lnTo>
                    <a:pt x="165" y="191"/>
                  </a:lnTo>
                  <a:lnTo>
                    <a:pt x="165" y="206"/>
                  </a:lnTo>
                  <a:lnTo>
                    <a:pt x="127" y="274"/>
                  </a:lnTo>
                  <a:lnTo>
                    <a:pt x="102" y="274"/>
                  </a:lnTo>
                  <a:lnTo>
                    <a:pt x="76" y="260"/>
                  </a:lnTo>
                  <a:lnTo>
                    <a:pt x="63" y="274"/>
                  </a:lnTo>
                  <a:lnTo>
                    <a:pt x="63" y="301"/>
                  </a:lnTo>
                  <a:lnTo>
                    <a:pt x="89" y="315"/>
                  </a:lnTo>
                  <a:lnTo>
                    <a:pt x="114" y="289"/>
                  </a:lnTo>
                  <a:lnTo>
                    <a:pt x="127" y="315"/>
                  </a:lnTo>
                  <a:lnTo>
                    <a:pt x="127" y="343"/>
                  </a:lnTo>
                  <a:lnTo>
                    <a:pt x="165" y="384"/>
                  </a:lnTo>
                  <a:lnTo>
                    <a:pt x="205" y="411"/>
                  </a:lnTo>
                  <a:lnTo>
                    <a:pt x="179" y="343"/>
                  </a:lnTo>
                  <a:lnTo>
                    <a:pt x="230" y="370"/>
                  </a:lnTo>
                  <a:lnTo>
                    <a:pt x="243" y="343"/>
                  </a:lnTo>
                  <a:lnTo>
                    <a:pt x="217" y="301"/>
                  </a:lnTo>
                  <a:lnTo>
                    <a:pt x="230" y="260"/>
                  </a:lnTo>
                  <a:lnTo>
                    <a:pt x="243" y="274"/>
                  </a:lnTo>
                  <a:lnTo>
                    <a:pt x="268" y="315"/>
                  </a:lnTo>
                  <a:lnTo>
                    <a:pt x="319" y="289"/>
                  </a:lnTo>
                  <a:lnTo>
                    <a:pt x="294" y="246"/>
                  </a:lnTo>
                  <a:lnTo>
                    <a:pt x="243" y="206"/>
                  </a:lnTo>
                  <a:lnTo>
                    <a:pt x="243" y="165"/>
                  </a:lnTo>
                  <a:lnTo>
                    <a:pt x="281" y="151"/>
                  </a:lnTo>
                  <a:lnTo>
                    <a:pt x="205" y="69"/>
                  </a:lnTo>
                  <a:lnTo>
                    <a:pt x="205" y="41"/>
                  </a:lnTo>
                </a:path>
              </a:pathLst>
            </a:custGeom>
            <a:solidFill>
              <a:srgbClr val="B2B2B2"/>
            </a:solidFill>
            <a:ln w="12700">
              <a:solidFill>
                <a:srgbClr val="000000"/>
              </a:solidFill>
              <a:round/>
              <a:headEnd/>
              <a:tailEnd/>
            </a:ln>
          </p:spPr>
          <p:txBody>
            <a:bodyPr wrap="none" anchor="ctr"/>
            <a:lstStyle/>
            <a:p>
              <a:endParaRPr lang="fr-FR" dirty="0"/>
            </a:p>
          </p:txBody>
        </p:sp>
        <p:sp>
          <p:nvSpPr>
            <p:cNvPr id="8231" name="AutoShape 39"/>
            <p:cNvSpPr>
              <a:spLocks/>
            </p:cNvSpPr>
            <p:nvPr/>
          </p:nvSpPr>
          <p:spPr bwMode="auto">
            <a:xfrm>
              <a:off x="3383" y="4950"/>
              <a:ext cx="50" cy="52"/>
            </a:xfrm>
            <a:custGeom>
              <a:avLst/>
              <a:gdLst>
                <a:gd name="T0" fmla="*/ 0 w 114"/>
                <a:gd name="T1" fmla="*/ 0 h 123"/>
                <a:gd name="T2" fmla="*/ 0 w 114"/>
                <a:gd name="T3" fmla="*/ 0 h 123"/>
                <a:gd name="T4" fmla="*/ 0 w 114"/>
                <a:gd name="T5" fmla="*/ 0 h 123"/>
                <a:gd name="T6" fmla="*/ 0 w 114"/>
                <a:gd name="T7" fmla="*/ 0 h 123"/>
                <a:gd name="T8" fmla="*/ 0 w 114"/>
                <a:gd name="T9" fmla="*/ 0 h 123"/>
                <a:gd name="T10" fmla="*/ 0 w 114"/>
                <a:gd name="T11" fmla="*/ 0 h 123"/>
                <a:gd name="T12" fmla="*/ 0 w 114"/>
                <a:gd name="T13" fmla="*/ 0 h 123"/>
                <a:gd name="T14" fmla="*/ 0 w 114"/>
                <a:gd name="T15" fmla="*/ 0 h 123"/>
                <a:gd name="T16" fmla="*/ 0 w 114"/>
                <a:gd name="T17" fmla="*/ 0 h 123"/>
                <a:gd name="T18" fmla="*/ 0 w 114"/>
                <a:gd name="T19" fmla="*/ 0 h 123"/>
                <a:gd name="T20" fmla="*/ 0 w 114"/>
                <a:gd name="T21" fmla="*/ 0 h 123"/>
                <a:gd name="T22" fmla="*/ 0 w 114"/>
                <a:gd name="T23" fmla="*/ 0 h 123"/>
                <a:gd name="T24" fmla="*/ 0 w 114"/>
                <a:gd name="T25" fmla="*/ 0 h 123"/>
                <a:gd name="T26" fmla="*/ 0 w 114"/>
                <a:gd name="T27" fmla="*/ 0 h 123"/>
                <a:gd name="T28" fmla="*/ 0 w 114"/>
                <a:gd name="T29" fmla="*/ 0 h 123"/>
                <a:gd name="T30" fmla="*/ 0 w 114"/>
                <a:gd name="T31" fmla="*/ 0 h 123"/>
                <a:gd name="T32" fmla="*/ 0 w 114"/>
                <a:gd name="T33" fmla="*/ 0 h 123"/>
                <a:gd name="T34" fmla="*/ 0 w 114"/>
                <a:gd name="T35" fmla="*/ 0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123"/>
                <a:gd name="T56" fmla="*/ 114 w 114"/>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123">
                  <a:moveTo>
                    <a:pt x="88" y="0"/>
                  </a:moveTo>
                  <a:lnTo>
                    <a:pt x="75" y="0"/>
                  </a:lnTo>
                  <a:lnTo>
                    <a:pt x="51" y="40"/>
                  </a:lnTo>
                  <a:lnTo>
                    <a:pt x="0" y="68"/>
                  </a:lnTo>
                  <a:lnTo>
                    <a:pt x="0" y="94"/>
                  </a:lnTo>
                  <a:lnTo>
                    <a:pt x="51" y="80"/>
                  </a:lnTo>
                  <a:lnTo>
                    <a:pt x="51" y="94"/>
                  </a:lnTo>
                  <a:lnTo>
                    <a:pt x="75" y="94"/>
                  </a:lnTo>
                  <a:lnTo>
                    <a:pt x="62" y="108"/>
                  </a:lnTo>
                  <a:lnTo>
                    <a:pt x="88" y="94"/>
                  </a:lnTo>
                  <a:lnTo>
                    <a:pt x="88" y="108"/>
                  </a:lnTo>
                  <a:lnTo>
                    <a:pt x="113" y="122"/>
                  </a:lnTo>
                  <a:lnTo>
                    <a:pt x="113" y="108"/>
                  </a:lnTo>
                  <a:lnTo>
                    <a:pt x="101" y="80"/>
                  </a:lnTo>
                  <a:lnTo>
                    <a:pt x="101" y="54"/>
                  </a:lnTo>
                  <a:lnTo>
                    <a:pt x="75" y="54"/>
                  </a:lnTo>
                  <a:lnTo>
                    <a:pt x="62" y="40"/>
                  </a:lnTo>
                  <a:lnTo>
                    <a:pt x="88" y="0"/>
                  </a:lnTo>
                </a:path>
              </a:pathLst>
            </a:custGeom>
            <a:solidFill>
              <a:srgbClr val="B2B2B2"/>
            </a:solidFill>
            <a:ln w="12700">
              <a:solidFill>
                <a:srgbClr val="000000"/>
              </a:solidFill>
              <a:round/>
              <a:headEnd/>
              <a:tailEnd/>
            </a:ln>
          </p:spPr>
          <p:txBody>
            <a:bodyPr wrap="none" anchor="ctr"/>
            <a:lstStyle/>
            <a:p>
              <a:endParaRPr lang="fr-FR" dirty="0"/>
            </a:p>
          </p:txBody>
        </p:sp>
        <p:sp>
          <p:nvSpPr>
            <p:cNvPr id="8232" name="AutoShape 40"/>
            <p:cNvSpPr>
              <a:spLocks/>
            </p:cNvSpPr>
            <p:nvPr/>
          </p:nvSpPr>
          <p:spPr bwMode="auto">
            <a:xfrm>
              <a:off x="3262" y="4745"/>
              <a:ext cx="40" cy="36"/>
            </a:xfrm>
            <a:custGeom>
              <a:avLst/>
              <a:gdLst>
                <a:gd name="T0" fmla="*/ 0 w 89"/>
                <a:gd name="T1" fmla="*/ 0 h 84"/>
                <a:gd name="T2" fmla="*/ 0 w 89"/>
                <a:gd name="T3" fmla="*/ 0 h 84"/>
                <a:gd name="T4" fmla="*/ 0 w 89"/>
                <a:gd name="T5" fmla="*/ 0 h 84"/>
                <a:gd name="T6" fmla="*/ 0 w 89"/>
                <a:gd name="T7" fmla="*/ 0 h 84"/>
                <a:gd name="T8" fmla="*/ 0 w 89"/>
                <a:gd name="T9" fmla="*/ 0 h 84"/>
                <a:gd name="T10" fmla="*/ 0 w 89"/>
                <a:gd name="T11" fmla="*/ 0 h 84"/>
                <a:gd name="T12" fmla="*/ 0 w 89"/>
                <a:gd name="T13" fmla="*/ 0 h 84"/>
                <a:gd name="T14" fmla="*/ 0 w 89"/>
                <a:gd name="T15" fmla="*/ 0 h 84"/>
                <a:gd name="T16" fmla="*/ 0 w 89"/>
                <a:gd name="T17" fmla="*/ 0 h 84"/>
                <a:gd name="T18" fmla="*/ 0 w 89"/>
                <a:gd name="T19" fmla="*/ 0 h 84"/>
                <a:gd name="T20" fmla="*/ 0 w 89"/>
                <a:gd name="T21" fmla="*/ 0 h 84"/>
                <a:gd name="T22" fmla="*/ 0 w 89"/>
                <a:gd name="T23" fmla="*/ 0 h 84"/>
                <a:gd name="T24" fmla="*/ 0 w 89"/>
                <a:gd name="T25" fmla="*/ 0 h 84"/>
                <a:gd name="T26" fmla="*/ 0 w 89"/>
                <a:gd name="T27" fmla="*/ 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84"/>
                <a:gd name="T44" fmla="*/ 89 w 89"/>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84">
                  <a:moveTo>
                    <a:pt x="38" y="0"/>
                  </a:moveTo>
                  <a:lnTo>
                    <a:pt x="13" y="42"/>
                  </a:lnTo>
                  <a:lnTo>
                    <a:pt x="0" y="56"/>
                  </a:lnTo>
                  <a:lnTo>
                    <a:pt x="0" y="69"/>
                  </a:lnTo>
                  <a:lnTo>
                    <a:pt x="25" y="69"/>
                  </a:lnTo>
                  <a:lnTo>
                    <a:pt x="38" y="56"/>
                  </a:lnTo>
                  <a:lnTo>
                    <a:pt x="63" y="56"/>
                  </a:lnTo>
                  <a:lnTo>
                    <a:pt x="38" y="69"/>
                  </a:lnTo>
                  <a:lnTo>
                    <a:pt x="63" y="83"/>
                  </a:lnTo>
                  <a:lnTo>
                    <a:pt x="88" y="69"/>
                  </a:lnTo>
                  <a:lnTo>
                    <a:pt x="63" y="56"/>
                  </a:lnTo>
                  <a:lnTo>
                    <a:pt x="75" y="42"/>
                  </a:lnTo>
                  <a:lnTo>
                    <a:pt x="50" y="13"/>
                  </a:lnTo>
                  <a:lnTo>
                    <a:pt x="38" y="0"/>
                  </a:lnTo>
                </a:path>
              </a:pathLst>
            </a:custGeom>
            <a:solidFill>
              <a:srgbClr val="B2B2B2"/>
            </a:solidFill>
            <a:ln w="12700">
              <a:solidFill>
                <a:srgbClr val="000000"/>
              </a:solidFill>
              <a:round/>
              <a:headEnd/>
              <a:tailEnd/>
            </a:ln>
          </p:spPr>
          <p:txBody>
            <a:bodyPr wrap="none" anchor="ctr"/>
            <a:lstStyle/>
            <a:p>
              <a:endParaRPr lang="fr-FR" dirty="0"/>
            </a:p>
          </p:txBody>
        </p:sp>
        <p:sp>
          <p:nvSpPr>
            <p:cNvPr id="8233" name="AutoShape 41"/>
            <p:cNvSpPr>
              <a:spLocks/>
            </p:cNvSpPr>
            <p:nvPr/>
          </p:nvSpPr>
          <p:spPr bwMode="auto">
            <a:xfrm>
              <a:off x="2913" y="4886"/>
              <a:ext cx="19" cy="24"/>
            </a:xfrm>
            <a:custGeom>
              <a:avLst/>
              <a:gdLst>
                <a:gd name="T0" fmla="*/ 0 w 39"/>
                <a:gd name="T1" fmla="*/ 0 h 57"/>
                <a:gd name="T2" fmla="*/ 0 w 39"/>
                <a:gd name="T3" fmla="*/ 0 h 57"/>
                <a:gd name="T4" fmla="*/ 0 w 39"/>
                <a:gd name="T5" fmla="*/ 0 h 57"/>
                <a:gd name="T6" fmla="*/ 0 w 39"/>
                <a:gd name="T7" fmla="*/ 0 h 57"/>
                <a:gd name="T8" fmla="*/ 0 w 39"/>
                <a:gd name="T9" fmla="*/ 0 h 57"/>
                <a:gd name="T10" fmla="*/ 0 60000 65536"/>
                <a:gd name="T11" fmla="*/ 0 60000 65536"/>
                <a:gd name="T12" fmla="*/ 0 60000 65536"/>
                <a:gd name="T13" fmla="*/ 0 60000 65536"/>
                <a:gd name="T14" fmla="*/ 0 60000 65536"/>
                <a:gd name="T15" fmla="*/ 0 w 39"/>
                <a:gd name="T16" fmla="*/ 0 h 57"/>
                <a:gd name="T17" fmla="*/ 39 w 39"/>
                <a:gd name="T18" fmla="*/ 57 h 57"/>
              </a:gdLst>
              <a:ahLst/>
              <a:cxnLst>
                <a:cxn ang="T10">
                  <a:pos x="T0" y="T1"/>
                </a:cxn>
                <a:cxn ang="T11">
                  <a:pos x="T2" y="T3"/>
                </a:cxn>
                <a:cxn ang="T12">
                  <a:pos x="T4" y="T5"/>
                </a:cxn>
                <a:cxn ang="T13">
                  <a:pos x="T6" y="T7"/>
                </a:cxn>
                <a:cxn ang="T14">
                  <a:pos x="T8" y="T9"/>
                </a:cxn>
              </a:cxnLst>
              <a:rect l="T15" t="T16" r="T17" b="T18"/>
              <a:pathLst>
                <a:path w="39" h="57">
                  <a:moveTo>
                    <a:pt x="0" y="0"/>
                  </a:moveTo>
                  <a:lnTo>
                    <a:pt x="26" y="42"/>
                  </a:lnTo>
                  <a:lnTo>
                    <a:pt x="38" y="56"/>
                  </a:lnTo>
                  <a:lnTo>
                    <a:pt x="26" y="13"/>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234" name="AutoShape 42"/>
            <p:cNvSpPr>
              <a:spLocks/>
            </p:cNvSpPr>
            <p:nvPr/>
          </p:nvSpPr>
          <p:spPr bwMode="auto">
            <a:xfrm>
              <a:off x="3268" y="4786"/>
              <a:ext cx="22" cy="13"/>
            </a:xfrm>
            <a:custGeom>
              <a:avLst/>
              <a:gdLst>
                <a:gd name="T0" fmla="*/ 0 w 51"/>
                <a:gd name="T1" fmla="*/ 0 h 29"/>
                <a:gd name="T2" fmla="*/ 0 w 51"/>
                <a:gd name="T3" fmla="*/ 0 h 29"/>
                <a:gd name="T4" fmla="*/ 0 w 51"/>
                <a:gd name="T5" fmla="*/ 0 h 29"/>
                <a:gd name="T6" fmla="*/ 0 w 51"/>
                <a:gd name="T7" fmla="*/ 0 h 29"/>
                <a:gd name="T8" fmla="*/ 0 w 51"/>
                <a:gd name="T9" fmla="*/ 0 h 29"/>
                <a:gd name="T10" fmla="*/ 0 60000 65536"/>
                <a:gd name="T11" fmla="*/ 0 60000 65536"/>
                <a:gd name="T12" fmla="*/ 0 60000 65536"/>
                <a:gd name="T13" fmla="*/ 0 60000 65536"/>
                <a:gd name="T14" fmla="*/ 0 60000 65536"/>
                <a:gd name="T15" fmla="*/ 0 w 51"/>
                <a:gd name="T16" fmla="*/ 0 h 29"/>
                <a:gd name="T17" fmla="*/ 51 w 51"/>
                <a:gd name="T18" fmla="*/ 29 h 29"/>
              </a:gdLst>
              <a:ahLst/>
              <a:cxnLst>
                <a:cxn ang="T10">
                  <a:pos x="T0" y="T1"/>
                </a:cxn>
                <a:cxn ang="T11">
                  <a:pos x="T2" y="T3"/>
                </a:cxn>
                <a:cxn ang="T12">
                  <a:pos x="T4" y="T5"/>
                </a:cxn>
                <a:cxn ang="T13">
                  <a:pos x="T6" y="T7"/>
                </a:cxn>
                <a:cxn ang="T14">
                  <a:pos x="T8" y="T9"/>
                </a:cxn>
              </a:cxnLst>
              <a:rect l="T15" t="T16" r="T17" b="T18"/>
              <a:pathLst>
                <a:path w="51" h="29">
                  <a:moveTo>
                    <a:pt x="50" y="15"/>
                  </a:moveTo>
                  <a:lnTo>
                    <a:pt x="12" y="0"/>
                  </a:lnTo>
                  <a:lnTo>
                    <a:pt x="0" y="15"/>
                  </a:lnTo>
                  <a:lnTo>
                    <a:pt x="0" y="28"/>
                  </a:lnTo>
                  <a:lnTo>
                    <a:pt x="50" y="15"/>
                  </a:lnTo>
                </a:path>
              </a:pathLst>
            </a:custGeom>
            <a:solidFill>
              <a:srgbClr val="B2B2B2"/>
            </a:solidFill>
            <a:ln w="12700">
              <a:solidFill>
                <a:srgbClr val="000000"/>
              </a:solidFill>
              <a:round/>
              <a:headEnd/>
              <a:tailEnd/>
            </a:ln>
          </p:spPr>
          <p:txBody>
            <a:bodyPr wrap="none" anchor="ctr"/>
            <a:lstStyle/>
            <a:p>
              <a:endParaRPr lang="fr-FR" dirty="0"/>
            </a:p>
          </p:txBody>
        </p:sp>
        <p:sp>
          <p:nvSpPr>
            <p:cNvPr id="8235" name="AutoShape 43"/>
            <p:cNvSpPr>
              <a:spLocks/>
            </p:cNvSpPr>
            <p:nvPr/>
          </p:nvSpPr>
          <p:spPr bwMode="auto">
            <a:xfrm>
              <a:off x="3028" y="4733"/>
              <a:ext cx="35" cy="31"/>
            </a:xfrm>
            <a:custGeom>
              <a:avLst/>
              <a:gdLst>
                <a:gd name="T0" fmla="*/ 0 w 77"/>
                <a:gd name="T1" fmla="*/ 0 h 71"/>
                <a:gd name="T2" fmla="*/ 0 w 77"/>
                <a:gd name="T3" fmla="*/ 0 h 71"/>
                <a:gd name="T4" fmla="*/ 0 w 77"/>
                <a:gd name="T5" fmla="*/ 0 h 71"/>
                <a:gd name="T6" fmla="*/ 0 w 77"/>
                <a:gd name="T7" fmla="*/ 0 h 71"/>
                <a:gd name="T8" fmla="*/ 0 w 77"/>
                <a:gd name="T9" fmla="*/ 0 h 71"/>
                <a:gd name="T10" fmla="*/ 0 w 77"/>
                <a:gd name="T11" fmla="*/ 0 h 71"/>
                <a:gd name="T12" fmla="*/ 0 w 77"/>
                <a:gd name="T13" fmla="*/ 0 h 71"/>
                <a:gd name="T14" fmla="*/ 0 w 77"/>
                <a:gd name="T15" fmla="*/ 0 h 71"/>
                <a:gd name="T16" fmla="*/ 0 w 77"/>
                <a:gd name="T17" fmla="*/ 0 h 71"/>
                <a:gd name="T18" fmla="*/ 0 w 77"/>
                <a:gd name="T19" fmla="*/ 0 h 71"/>
                <a:gd name="T20" fmla="*/ 0 w 77"/>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71"/>
                <a:gd name="T35" fmla="*/ 77 w 77"/>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71">
                  <a:moveTo>
                    <a:pt x="26" y="0"/>
                  </a:moveTo>
                  <a:lnTo>
                    <a:pt x="50" y="14"/>
                  </a:lnTo>
                  <a:lnTo>
                    <a:pt x="50" y="29"/>
                  </a:lnTo>
                  <a:lnTo>
                    <a:pt x="63" y="14"/>
                  </a:lnTo>
                  <a:lnTo>
                    <a:pt x="76" y="41"/>
                  </a:lnTo>
                  <a:lnTo>
                    <a:pt x="50" y="41"/>
                  </a:lnTo>
                  <a:lnTo>
                    <a:pt x="37" y="70"/>
                  </a:lnTo>
                  <a:lnTo>
                    <a:pt x="0" y="56"/>
                  </a:lnTo>
                  <a:lnTo>
                    <a:pt x="13" y="29"/>
                  </a:lnTo>
                  <a:lnTo>
                    <a:pt x="37" y="29"/>
                  </a:lnTo>
                  <a:lnTo>
                    <a:pt x="26" y="0"/>
                  </a:lnTo>
                </a:path>
              </a:pathLst>
            </a:custGeom>
            <a:solidFill>
              <a:srgbClr val="B2B2B2"/>
            </a:solidFill>
            <a:ln w="12700">
              <a:solidFill>
                <a:srgbClr val="000000"/>
              </a:solidFill>
              <a:round/>
              <a:headEnd/>
              <a:tailEnd/>
            </a:ln>
          </p:spPr>
          <p:txBody>
            <a:bodyPr wrap="none" anchor="ctr"/>
            <a:lstStyle/>
            <a:p>
              <a:endParaRPr lang="fr-FR" dirty="0"/>
            </a:p>
          </p:txBody>
        </p:sp>
        <p:sp>
          <p:nvSpPr>
            <p:cNvPr id="8236" name="AutoShape 44"/>
            <p:cNvSpPr>
              <a:spLocks/>
            </p:cNvSpPr>
            <p:nvPr/>
          </p:nvSpPr>
          <p:spPr bwMode="auto">
            <a:xfrm>
              <a:off x="3074" y="4880"/>
              <a:ext cx="12" cy="23"/>
            </a:xfrm>
            <a:custGeom>
              <a:avLst/>
              <a:gdLst>
                <a:gd name="T0" fmla="*/ 0 w 28"/>
                <a:gd name="T1" fmla="*/ 0 h 54"/>
                <a:gd name="T2" fmla="*/ 0 w 28"/>
                <a:gd name="T3" fmla="*/ 0 h 54"/>
                <a:gd name="T4" fmla="*/ 0 w 28"/>
                <a:gd name="T5" fmla="*/ 0 h 54"/>
                <a:gd name="T6" fmla="*/ 0 w 28"/>
                <a:gd name="T7" fmla="*/ 0 h 54"/>
                <a:gd name="T8" fmla="*/ 0 60000 65536"/>
                <a:gd name="T9" fmla="*/ 0 60000 65536"/>
                <a:gd name="T10" fmla="*/ 0 60000 65536"/>
                <a:gd name="T11" fmla="*/ 0 60000 65536"/>
                <a:gd name="T12" fmla="*/ 0 w 28"/>
                <a:gd name="T13" fmla="*/ 0 h 54"/>
                <a:gd name="T14" fmla="*/ 28 w 28"/>
                <a:gd name="T15" fmla="*/ 54 h 54"/>
              </a:gdLst>
              <a:ahLst/>
              <a:cxnLst>
                <a:cxn ang="T8">
                  <a:pos x="T0" y="T1"/>
                </a:cxn>
                <a:cxn ang="T9">
                  <a:pos x="T2" y="T3"/>
                </a:cxn>
                <a:cxn ang="T10">
                  <a:pos x="T4" y="T5"/>
                </a:cxn>
                <a:cxn ang="T11">
                  <a:pos x="T6" y="T7"/>
                </a:cxn>
              </a:cxnLst>
              <a:rect l="T12" t="T13" r="T14" b="T15"/>
              <a:pathLst>
                <a:path w="28" h="54">
                  <a:moveTo>
                    <a:pt x="0" y="0"/>
                  </a:moveTo>
                  <a:lnTo>
                    <a:pt x="27" y="0"/>
                  </a:lnTo>
                  <a:lnTo>
                    <a:pt x="13" y="53"/>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237" name="AutoShape 45"/>
            <p:cNvSpPr>
              <a:spLocks/>
            </p:cNvSpPr>
            <p:nvPr/>
          </p:nvSpPr>
          <p:spPr bwMode="auto">
            <a:xfrm>
              <a:off x="3091" y="4583"/>
              <a:ext cx="51" cy="41"/>
            </a:xfrm>
            <a:custGeom>
              <a:avLst/>
              <a:gdLst>
                <a:gd name="T0" fmla="*/ 0 w 116"/>
                <a:gd name="T1" fmla="*/ 0 h 97"/>
                <a:gd name="T2" fmla="*/ 0 w 116"/>
                <a:gd name="T3" fmla="*/ 0 h 97"/>
                <a:gd name="T4" fmla="*/ 0 w 116"/>
                <a:gd name="T5" fmla="*/ 0 h 97"/>
                <a:gd name="T6" fmla="*/ 0 w 116"/>
                <a:gd name="T7" fmla="*/ 0 h 97"/>
                <a:gd name="T8" fmla="*/ 0 w 116"/>
                <a:gd name="T9" fmla="*/ 0 h 97"/>
                <a:gd name="T10" fmla="*/ 0 w 116"/>
                <a:gd name="T11" fmla="*/ 0 h 97"/>
                <a:gd name="T12" fmla="*/ 0 w 116"/>
                <a:gd name="T13" fmla="*/ 0 h 97"/>
                <a:gd name="T14" fmla="*/ 0 w 116"/>
                <a:gd name="T15" fmla="*/ 0 h 97"/>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97"/>
                <a:gd name="T26" fmla="*/ 116 w 116"/>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97">
                  <a:moveTo>
                    <a:pt x="0" y="82"/>
                  </a:moveTo>
                  <a:lnTo>
                    <a:pt x="13" y="27"/>
                  </a:lnTo>
                  <a:lnTo>
                    <a:pt x="51" y="0"/>
                  </a:lnTo>
                  <a:lnTo>
                    <a:pt x="102" y="0"/>
                  </a:lnTo>
                  <a:lnTo>
                    <a:pt x="115" y="27"/>
                  </a:lnTo>
                  <a:lnTo>
                    <a:pt x="77" y="27"/>
                  </a:lnTo>
                  <a:lnTo>
                    <a:pt x="39" y="96"/>
                  </a:lnTo>
                  <a:lnTo>
                    <a:pt x="0" y="82"/>
                  </a:lnTo>
                </a:path>
              </a:pathLst>
            </a:custGeom>
            <a:solidFill>
              <a:srgbClr val="B2B2B2"/>
            </a:solidFill>
            <a:ln w="12700">
              <a:solidFill>
                <a:srgbClr val="000000"/>
              </a:solidFill>
              <a:round/>
              <a:headEnd/>
              <a:tailEnd/>
            </a:ln>
          </p:spPr>
          <p:txBody>
            <a:bodyPr wrap="none" anchor="ctr"/>
            <a:lstStyle/>
            <a:p>
              <a:endParaRPr lang="fr-FR" dirty="0"/>
            </a:p>
          </p:txBody>
        </p:sp>
        <p:sp>
          <p:nvSpPr>
            <p:cNvPr id="8238" name="AutoShape 46"/>
            <p:cNvSpPr>
              <a:spLocks/>
            </p:cNvSpPr>
            <p:nvPr/>
          </p:nvSpPr>
          <p:spPr bwMode="auto">
            <a:xfrm>
              <a:off x="3131" y="4600"/>
              <a:ext cx="79" cy="70"/>
            </a:xfrm>
            <a:custGeom>
              <a:avLst/>
              <a:gdLst>
                <a:gd name="T0" fmla="*/ 0 w 179"/>
                <a:gd name="T1" fmla="*/ 0 h 166"/>
                <a:gd name="T2" fmla="*/ 0 w 179"/>
                <a:gd name="T3" fmla="*/ 0 h 166"/>
                <a:gd name="T4" fmla="*/ 0 w 179"/>
                <a:gd name="T5" fmla="*/ 0 h 166"/>
                <a:gd name="T6" fmla="*/ 0 w 179"/>
                <a:gd name="T7" fmla="*/ 0 h 166"/>
                <a:gd name="T8" fmla="*/ 0 w 179"/>
                <a:gd name="T9" fmla="*/ 0 h 166"/>
                <a:gd name="T10" fmla="*/ 0 w 179"/>
                <a:gd name="T11" fmla="*/ 0 h 166"/>
                <a:gd name="T12" fmla="*/ 0 w 179"/>
                <a:gd name="T13" fmla="*/ 0 h 166"/>
                <a:gd name="T14" fmla="*/ 0 w 179"/>
                <a:gd name="T15" fmla="*/ 0 h 166"/>
                <a:gd name="T16" fmla="*/ 0 w 179"/>
                <a:gd name="T17" fmla="*/ 0 h 166"/>
                <a:gd name="T18" fmla="*/ 0 w 179"/>
                <a:gd name="T19" fmla="*/ 0 h 166"/>
                <a:gd name="T20" fmla="*/ 0 w 179"/>
                <a:gd name="T21" fmla="*/ 0 h 166"/>
                <a:gd name="T22" fmla="*/ 0 w 179"/>
                <a:gd name="T23" fmla="*/ 0 h 166"/>
                <a:gd name="T24" fmla="*/ 0 w 179"/>
                <a:gd name="T25" fmla="*/ 0 h 166"/>
                <a:gd name="T26" fmla="*/ 0 w 179"/>
                <a:gd name="T27" fmla="*/ 0 h 166"/>
                <a:gd name="T28" fmla="*/ 0 w 179"/>
                <a:gd name="T29" fmla="*/ 0 h 166"/>
                <a:gd name="T30" fmla="*/ 0 w 179"/>
                <a:gd name="T31" fmla="*/ 0 h 166"/>
                <a:gd name="T32" fmla="*/ 0 w 179"/>
                <a:gd name="T33" fmla="*/ 0 h 166"/>
                <a:gd name="T34" fmla="*/ 0 w 179"/>
                <a:gd name="T35" fmla="*/ 0 h 1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166"/>
                <a:gd name="T56" fmla="*/ 179 w 179"/>
                <a:gd name="T57" fmla="*/ 166 h 1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166">
                  <a:moveTo>
                    <a:pt x="51" y="0"/>
                  </a:moveTo>
                  <a:lnTo>
                    <a:pt x="89" y="0"/>
                  </a:lnTo>
                  <a:lnTo>
                    <a:pt x="102" y="14"/>
                  </a:lnTo>
                  <a:lnTo>
                    <a:pt x="102" y="0"/>
                  </a:lnTo>
                  <a:lnTo>
                    <a:pt x="140" y="41"/>
                  </a:lnTo>
                  <a:lnTo>
                    <a:pt x="178" y="27"/>
                  </a:lnTo>
                  <a:lnTo>
                    <a:pt x="165" y="69"/>
                  </a:lnTo>
                  <a:lnTo>
                    <a:pt x="165" y="151"/>
                  </a:lnTo>
                  <a:lnTo>
                    <a:pt x="114" y="165"/>
                  </a:lnTo>
                  <a:lnTo>
                    <a:pt x="63" y="124"/>
                  </a:lnTo>
                  <a:lnTo>
                    <a:pt x="25" y="110"/>
                  </a:lnTo>
                  <a:lnTo>
                    <a:pt x="0" y="69"/>
                  </a:lnTo>
                  <a:lnTo>
                    <a:pt x="63" y="96"/>
                  </a:lnTo>
                  <a:lnTo>
                    <a:pt x="63" y="69"/>
                  </a:lnTo>
                  <a:lnTo>
                    <a:pt x="25" y="55"/>
                  </a:lnTo>
                  <a:lnTo>
                    <a:pt x="38" y="41"/>
                  </a:lnTo>
                  <a:lnTo>
                    <a:pt x="51" y="27"/>
                  </a:lnTo>
                  <a:lnTo>
                    <a:pt x="51" y="0"/>
                  </a:lnTo>
                </a:path>
              </a:pathLst>
            </a:custGeom>
            <a:solidFill>
              <a:srgbClr val="B2B2B2"/>
            </a:solidFill>
            <a:ln w="12700">
              <a:solidFill>
                <a:srgbClr val="000000"/>
              </a:solidFill>
              <a:round/>
              <a:headEnd/>
              <a:tailEnd/>
            </a:ln>
          </p:spPr>
          <p:txBody>
            <a:bodyPr wrap="none" anchor="ctr"/>
            <a:lstStyle/>
            <a:p>
              <a:endParaRPr lang="fr-FR" dirty="0"/>
            </a:p>
          </p:txBody>
        </p:sp>
        <p:sp>
          <p:nvSpPr>
            <p:cNvPr id="8239" name="AutoShape 47"/>
            <p:cNvSpPr>
              <a:spLocks/>
            </p:cNvSpPr>
            <p:nvPr/>
          </p:nvSpPr>
          <p:spPr bwMode="auto">
            <a:xfrm>
              <a:off x="3316" y="4593"/>
              <a:ext cx="99" cy="61"/>
            </a:xfrm>
            <a:custGeom>
              <a:avLst/>
              <a:gdLst>
                <a:gd name="T0" fmla="*/ 0 w 220"/>
                <a:gd name="T1" fmla="*/ 0 h 140"/>
                <a:gd name="T2" fmla="*/ 0 w 220"/>
                <a:gd name="T3" fmla="*/ 0 h 140"/>
                <a:gd name="T4" fmla="*/ 0 w 220"/>
                <a:gd name="T5" fmla="*/ 0 h 140"/>
                <a:gd name="T6" fmla="*/ 0 w 220"/>
                <a:gd name="T7" fmla="*/ 0 h 140"/>
                <a:gd name="T8" fmla="*/ 0 w 220"/>
                <a:gd name="T9" fmla="*/ 0 h 140"/>
                <a:gd name="T10" fmla="*/ 0 w 220"/>
                <a:gd name="T11" fmla="*/ 0 h 140"/>
                <a:gd name="T12" fmla="*/ 0 w 220"/>
                <a:gd name="T13" fmla="*/ 0 h 140"/>
                <a:gd name="T14" fmla="*/ 0 w 220"/>
                <a:gd name="T15" fmla="*/ 0 h 140"/>
                <a:gd name="T16" fmla="*/ 0 w 220"/>
                <a:gd name="T17" fmla="*/ 0 h 140"/>
                <a:gd name="T18" fmla="*/ 0 w 220"/>
                <a:gd name="T19" fmla="*/ 0 h 140"/>
                <a:gd name="T20" fmla="*/ 0 w 220"/>
                <a:gd name="T21" fmla="*/ 0 h 140"/>
                <a:gd name="T22" fmla="*/ 0 w 220"/>
                <a:gd name="T23" fmla="*/ 0 h 140"/>
                <a:gd name="T24" fmla="*/ 0 w 2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140"/>
                <a:gd name="T41" fmla="*/ 220 w 220"/>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140">
                  <a:moveTo>
                    <a:pt x="13" y="0"/>
                  </a:moveTo>
                  <a:lnTo>
                    <a:pt x="0" y="28"/>
                  </a:lnTo>
                  <a:lnTo>
                    <a:pt x="51" y="41"/>
                  </a:lnTo>
                  <a:lnTo>
                    <a:pt x="65" y="70"/>
                  </a:lnTo>
                  <a:lnTo>
                    <a:pt x="129" y="111"/>
                  </a:lnTo>
                  <a:lnTo>
                    <a:pt x="154" y="96"/>
                  </a:lnTo>
                  <a:lnTo>
                    <a:pt x="206" y="139"/>
                  </a:lnTo>
                  <a:lnTo>
                    <a:pt x="219" y="96"/>
                  </a:lnTo>
                  <a:lnTo>
                    <a:pt x="154" y="55"/>
                  </a:lnTo>
                  <a:lnTo>
                    <a:pt x="142" y="70"/>
                  </a:lnTo>
                  <a:lnTo>
                    <a:pt x="51" y="28"/>
                  </a:lnTo>
                  <a:lnTo>
                    <a:pt x="51" y="0"/>
                  </a:lnTo>
                  <a:lnTo>
                    <a:pt x="13" y="0"/>
                  </a:lnTo>
                </a:path>
              </a:pathLst>
            </a:custGeom>
            <a:solidFill>
              <a:srgbClr val="B2B2B2"/>
            </a:solidFill>
            <a:ln w="12700">
              <a:solidFill>
                <a:srgbClr val="000000"/>
              </a:solidFill>
              <a:round/>
              <a:headEnd/>
              <a:tailEnd/>
            </a:ln>
          </p:spPr>
          <p:txBody>
            <a:bodyPr wrap="none" anchor="ctr"/>
            <a:lstStyle/>
            <a:p>
              <a:endParaRPr lang="fr-FR" dirty="0"/>
            </a:p>
          </p:txBody>
        </p:sp>
        <p:sp>
          <p:nvSpPr>
            <p:cNvPr id="8240" name="AutoShape 48"/>
            <p:cNvSpPr>
              <a:spLocks/>
            </p:cNvSpPr>
            <p:nvPr/>
          </p:nvSpPr>
          <p:spPr bwMode="auto">
            <a:xfrm>
              <a:off x="3359" y="4547"/>
              <a:ext cx="28" cy="54"/>
            </a:xfrm>
            <a:custGeom>
              <a:avLst/>
              <a:gdLst>
                <a:gd name="T0" fmla="*/ 0 w 64"/>
                <a:gd name="T1" fmla="*/ 0 h 125"/>
                <a:gd name="T2" fmla="*/ 0 w 64"/>
                <a:gd name="T3" fmla="*/ 0 h 125"/>
                <a:gd name="T4" fmla="*/ 0 w 64"/>
                <a:gd name="T5" fmla="*/ 0 h 125"/>
                <a:gd name="T6" fmla="*/ 0 w 64"/>
                <a:gd name="T7" fmla="*/ 0 h 125"/>
                <a:gd name="T8" fmla="*/ 0 w 64"/>
                <a:gd name="T9" fmla="*/ 0 h 125"/>
                <a:gd name="T10" fmla="*/ 0 w 64"/>
                <a:gd name="T11" fmla="*/ 0 h 125"/>
                <a:gd name="T12" fmla="*/ 0 60000 65536"/>
                <a:gd name="T13" fmla="*/ 0 60000 65536"/>
                <a:gd name="T14" fmla="*/ 0 60000 65536"/>
                <a:gd name="T15" fmla="*/ 0 60000 65536"/>
                <a:gd name="T16" fmla="*/ 0 60000 65536"/>
                <a:gd name="T17" fmla="*/ 0 60000 65536"/>
                <a:gd name="T18" fmla="*/ 0 w 64"/>
                <a:gd name="T19" fmla="*/ 0 h 125"/>
                <a:gd name="T20" fmla="*/ 64 w 64"/>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64" h="125">
                  <a:moveTo>
                    <a:pt x="25" y="0"/>
                  </a:moveTo>
                  <a:lnTo>
                    <a:pt x="12" y="41"/>
                  </a:lnTo>
                  <a:lnTo>
                    <a:pt x="0" y="110"/>
                  </a:lnTo>
                  <a:lnTo>
                    <a:pt x="51" y="124"/>
                  </a:lnTo>
                  <a:lnTo>
                    <a:pt x="63" y="69"/>
                  </a:lnTo>
                  <a:lnTo>
                    <a:pt x="25" y="0"/>
                  </a:lnTo>
                </a:path>
              </a:pathLst>
            </a:custGeom>
            <a:solidFill>
              <a:srgbClr val="B2B2B2"/>
            </a:solidFill>
            <a:ln w="12700">
              <a:solidFill>
                <a:srgbClr val="000000"/>
              </a:solidFill>
              <a:round/>
              <a:headEnd/>
              <a:tailEnd/>
            </a:ln>
          </p:spPr>
          <p:txBody>
            <a:bodyPr wrap="none" anchor="ctr"/>
            <a:lstStyle/>
            <a:p>
              <a:endParaRPr lang="fr-FR" dirty="0"/>
            </a:p>
          </p:txBody>
        </p:sp>
        <p:sp>
          <p:nvSpPr>
            <p:cNvPr id="8241" name="AutoShape 49"/>
            <p:cNvSpPr>
              <a:spLocks/>
            </p:cNvSpPr>
            <p:nvPr/>
          </p:nvSpPr>
          <p:spPr bwMode="auto">
            <a:xfrm>
              <a:off x="3369" y="4733"/>
              <a:ext cx="14" cy="18"/>
            </a:xfrm>
            <a:custGeom>
              <a:avLst/>
              <a:gdLst>
                <a:gd name="T0" fmla="*/ 1 w 28"/>
                <a:gd name="T1" fmla="*/ 0 h 41"/>
                <a:gd name="T2" fmla="*/ 0 w 28"/>
                <a:gd name="T3" fmla="*/ 0 h 41"/>
                <a:gd name="T4" fmla="*/ 0 w 28"/>
                <a:gd name="T5" fmla="*/ 0 h 41"/>
                <a:gd name="T6" fmla="*/ 1 w 28"/>
                <a:gd name="T7" fmla="*/ 0 h 41"/>
                <a:gd name="T8" fmla="*/ 1 w 28"/>
                <a:gd name="T9" fmla="*/ 0 h 41"/>
                <a:gd name="T10" fmla="*/ 0 60000 65536"/>
                <a:gd name="T11" fmla="*/ 0 60000 65536"/>
                <a:gd name="T12" fmla="*/ 0 60000 65536"/>
                <a:gd name="T13" fmla="*/ 0 60000 65536"/>
                <a:gd name="T14" fmla="*/ 0 60000 65536"/>
                <a:gd name="T15" fmla="*/ 0 w 28"/>
                <a:gd name="T16" fmla="*/ 0 h 41"/>
                <a:gd name="T17" fmla="*/ 28 w 28"/>
                <a:gd name="T18" fmla="*/ 41 h 41"/>
              </a:gdLst>
              <a:ahLst/>
              <a:cxnLst>
                <a:cxn ang="T10">
                  <a:pos x="T0" y="T1"/>
                </a:cxn>
                <a:cxn ang="T11">
                  <a:pos x="T2" y="T3"/>
                </a:cxn>
                <a:cxn ang="T12">
                  <a:pos x="T4" y="T5"/>
                </a:cxn>
                <a:cxn ang="T13">
                  <a:pos x="T6" y="T7"/>
                </a:cxn>
                <a:cxn ang="T14">
                  <a:pos x="T8" y="T9"/>
                </a:cxn>
              </a:cxnLst>
              <a:rect l="T15" t="T16" r="T17" b="T18"/>
              <a:pathLst>
                <a:path w="28" h="41">
                  <a:moveTo>
                    <a:pt x="14" y="0"/>
                  </a:moveTo>
                  <a:lnTo>
                    <a:pt x="0" y="28"/>
                  </a:lnTo>
                  <a:lnTo>
                    <a:pt x="0" y="40"/>
                  </a:lnTo>
                  <a:lnTo>
                    <a:pt x="27" y="28"/>
                  </a:lnTo>
                  <a:lnTo>
                    <a:pt x="14" y="0"/>
                  </a:lnTo>
                </a:path>
              </a:pathLst>
            </a:custGeom>
            <a:solidFill>
              <a:srgbClr val="B2B2B2"/>
            </a:solidFill>
            <a:ln w="12700">
              <a:solidFill>
                <a:srgbClr val="000000"/>
              </a:solidFill>
              <a:round/>
              <a:headEnd/>
              <a:tailEnd/>
            </a:ln>
          </p:spPr>
          <p:txBody>
            <a:bodyPr wrap="none" anchor="ctr"/>
            <a:lstStyle/>
            <a:p>
              <a:endParaRPr lang="fr-FR" dirty="0"/>
            </a:p>
          </p:txBody>
        </p:sp>
        <p:sp>
          <p:nvSpPr>
            <p:cNvPr id="8242" name="AutoShape 50"/>
            <p:cNvSpPr>
              <a:spLocks/>
            </p:cNvSpPr>
            <p:nvPr/>
          </p:nvSpPr>
          <p:spPr bwMode="auto">
            <a:xfrm>
              <a:off x="3363" y="4989"/>
              <a:ext cx="13" cy="13"/>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0"/>
                  </a:moveTo>
                  <a:lnTo>
                    <a:pt x="14" y="14"/>
                  </a:lnTo>
                  <a:lnTo>
                    <a:pt x="27" y="27"/>
                  </a:lnTo>
                  <a:lnTo>
                    <a:pt x="27"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243" name="AutoShape 51"/>
            <p:cNvSpPr>
              <a:spLocks/>
            </p:cNvSpPr>
            <p:nvPr/>
          </p:nvSpPr>
          <p:spPr bwMode="auto">
            <a:xfrm>
              <a:off x="3017" y="4680"/>
              <a:ext cx="39" cy="30"/>
            </a:xfrm>
            <a:custGeom>
              <a:avLst/>
              <a:gdLst>
                <a:gd name="T0" fmla="*/ 0 w 89"/>
                <a:gd name="T1" fmla="*/ 0 h 71"/>
                <a:gd name="T2" fmla="*/ 0 w 89"/>
                <a:gd name="T3" fmla="*/ 0 h 71"/>
                <a:gd name="T4" fmla="*/ 0 w 89"/>
                <a:gd name="T5" fmla="*/ 0 h 71"/>
                <a:gd name="T6" fmla="*/ 0 w 89"/>
                <a:gd name="T7" fmla="*/ 0 h 71"/>
                <a:gd name="T8" fmla="*/ 0 w 89"/>
                <a:gd name="T9" fmla="*/ 0 h 71"/>
                <a:gd name="T10" fmla="*/ 0 w 89"/>
                <a:gd name="T11" fmla="*/ 0 h 71"/>
                <a:gd name="T12" fmla="*/ 0 w 89"/>
                <a:gd name="T13" fmla="*/ 0 h 71"/>
                <a:gd name="T14" fmla="*/ 0 w 89"/>
                <a:gd name="T15" fmla="*/ 0 h 71"/>
                <a:gd name="T16" fmla="*/ 0 w 89"/>
                <a:gd name="T17" fmla="*/ 0 h 71"/>
                <a:gd name="T18" fmla="*/ 0 w 89"/>
                <a:gd name="T19" fmla="*/ 0 h 71"/>
                <a:gd name="T20" fmla="*/ 0 w 89"/>
                <a:gd name="T21" fmla="*/ 0 h 71"/>
                <a:gd name="T22" fmla="*/ 0 w 89"/>
                <a:gd name="T23" fmla="*/ 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71"/>
                <a:gd name="T38" fmla="*/ 89 w 89"/>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71">
                  <a:moveTo>
                    <a:pt x="12" y="0"/>
                  </a:moveTo>
                  <a:lnTo>
                    <a:pt x="88" y="0"/>
                  </a:lnTo>
                  <a:lnTo>
                    <a:pt x="75" y="14"/>
                  </a:lnTo>
                  <a:lnTo>
                    <a:pt x="88" y="43"/>
                  </a:lnTo>
                  <a:lnTo>
                    <a:pt x="75" y="56"/>
                  </a:lnTo>
                  <a:lnTo>
                    <a:pt x="62" y="43"/>
                  </a:lnTo>
                  <a:lnTo>
                    <a:pt x="38" y="70"/>
                  </a:lnTo>
                  <a:lnTo>
                    <a:pt x="25" y="43"/>
                  </a:lnTo>
                  <a:lnTo>
                    <a:pt x="12" y="56"/>
                  </a:lnTo>
                  <a:lnTo>
                    <a:pt x="0" y="43"/>
                  </a:lnTo>
                  <a:lnTo>
                    <a:pt x="25" y="14"/>
                  </a:lnTo>
                  <a:lnTo>
                    <a:pt x="12" y="0"/>
                  </a:lnTo>
                </a:path>
              </a:pathLst>
            </a:custGeom>
            <a:solidFill>
              <a:srgbClr val="B2B2B2"/>
            </a:solidFill>
            <a:ln w="12700">
              <a:solidFill>
                <a:srgbClr val="000000"/>
              </a:solidFill>
              <a:round/>
              <a:headEnd/>
              <a:tailEnd/>
            </a:ln>
          </p:spPr>
          <p:txBody>
            <a:bodyPr wrap="none" anchor="ctr"/>
            <a:lstStyle/>
            <a:p>
              <a:endParaRPr lang="fr-FR" dirty="0"/>
            </a:p>
          </p:txBody>
        </p:sp>
        <p:sp>
          <p:nvSpPr>
            <p:cNvPr id="8244" name="AutoShape 52"/>
            <p:cNvSpPr>
              <a:spLocks/>
            </p:cNvSpPr>
            <p:nvPr/>
          </p:nvSpPr>
          <p:spPr bwMode="auto">
            <a:xfrm>
              <a:off x="3273" y="4624"/>
              <a:ext cx="35" cy="30"/>
            </a:xfrm>
            <a:custGeom>
              <a:avLst/>
              <a:gdLst>
                <a:gd name="T0" fmla="*/ 0 w 78"/>
                <a:gd name="T1" fmla="*/ 0 h 70"/>
                <a:gd name="T2" fmla="*/ 0 w 78"/>
                <a:gd name="T3" fmla="*/ 0 h 70"/>
                <a:gd name="T4" fmla="*/ 0 w 78"/>
                <a:gd name="T5" fmla="*/ 0 h 70"/>
                <a:gd name="T6" fmla="*/ 0 w 78"/>
                <a:gd name="T7" fmla="*/ 0 h 70"/>
                <a:gd name="T8" fmla="*/ 0 w 78"/>
                <a:gd name="T9" fmla="*/ 0 h 70"/>
                <a:gd name="T10" fmla="*/ 0 w 78"/>
                <a:gd name="T11" fmla="*/ 0 h 70"/>
                <a:gd name="T12" fmla="*/ 0 w 78"/>
                <a:gd name="T13" fmla="*/ 0 h 70"/>
                <a:gd name="T14" fmla="*/ 0 60000 65536"/>
                <a:gd name="T15" fmla="*/ 0 60000 65536"/>
                <a:gd name="T16" fmla="*/ 0 60000 65536"/>
                <a:gd name="T17" fmla="*/ 0 60000 65536"/>
                <a:gd name="T18" fmla="*/ 0 60000 65536"/>
                <a:gd name="T19" fmla="*/ 0 60000 65536"/>
                <a:gd name="T20" fmla="*/ 0 60000 65536"/>
                <a:gd name="T21" fmla="*/ 0 w 78"/>
                <a:gd name="T22" fmla="*/ 0 h 70"/>
                <a:gd name="T23" fmla="*/ 78 w 78"/>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70">
                  <a:moveTo>
                    <a:pt x="0" y="41"/>
                  </a:moveTo>
                  <a:lnTo>
                    <a:pt x="13" y="69"/>
                  </a:lnTo>
                  <a:lnTo>
                    <a:pt x="39" y="27"/>
                  </a:lnTo>
                  <a:lnTo>
                    <a:pt x="77" y="41"/>
                  </a:lnTo>
                  <a:lnTo>
                    <a:pt x="77" y="0"/>
                  </a:lnTo>
                  <a:lnTo>
                    <a:pt x="13" y="0"/>
                  </a:lnTo>
                  <a:lnTo>
                    <a:pt x="0" y="41"/>
                  </a:lnTo>
                </a:path>
              </a:pathLst>
            </a:custGeom>
            <a:solidFill>
              <a:srgbClr val="B2B2B2"/>
            </a:solidFill>
            <a:ln w="12700">
              <a:solidFill>
                <a:srgbClr val="000000"/>
              </a:solidFill>
              <a:round/>
              <a:headEnd/>
              <a:tailEnd/>
            </a:ln>
          </p:spPr>
          <p:txBody>
            <a:bodyPr wrap="none" anchor="ctr"/>
            <a:lstStyle/>
            <a:p>
              <a:endParaRPr lang="fr-FR" dirty="0"/>
            </a:p>
          </p:txBody>
        </p:sp>
        <p:sp>
          <p:nvSpPr>
            <p:cNvPr id="8245" name="AutoShape 53"/>
            <p:cNvSpPr>
              <a:spLocks/>
            </p:cNvSpPr>
            <p:nvPr/>
          </p:nvSpPr>
          <p:spPr bwMode="auto">
            <a:xfrm>
              <a:off x="3152" y="4547"/>
              <a:ext cx="47" cy="30"/>
            </a:xfrm>
            <a:custGeom>
              <a:avLst/>
              <a:gdLst>
                <a:gd name="T0" fmla="*/ 0 w 103"/>
                <a:gd name="T1" fmla="*/ 0 h 70"/>
                <a:gd name="T2" fmla="*/ 0 w 103"/>
                <a:gd name="T3" fmla="*/ 0 h 70"/>
                <a:gd name="T4" fmla="*/ 0 w 103"/>
                <a:gd name="T5" fmla="*/ 0 h 70"/>
                <a:gd name="T6" fmla="*/ 0 w 103"/>
                <a:gd name="T7" fmla="*/ 0 h 70"/>
                <a:gd name="T8" fmla="*/ 0 w 103"/>
                <a:gd name="T9" fmla="*/ 0 h 70"/>
                <a:gd name="T10" fmla="*/ 0 w 103"/>
                <a:gd name="T11" fmla="*/ 0 h 70"/>
                <a:gd name="T12" fmla="*/ 0 60000 65536"/>
                <a:gd name="T13" fmla="*/ 0 60000 65536"/>
                <a:gd name="T14" fmla="*/ 0 60000 65536"/>
                <a:gd name="T15" fmla="*/ 0 60000 65536"/>
                <a:gd name="T16" fmla="*/ 0 60000 65536"/>
                <a:gd name="T17" fmla="*/ 0 60000 65536"/>
                <a:gd name="T18" fmla="*/ 0 w 103"/>
                <a:gd name="T19" fmla="*/ 0 h 70"/>
                <a:gd name="T20" fmla="*/ 103 w 103"/>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03" h="70">
                  <a:moveTo>
                    <a:pt x="0" y="41"/>
                  </a:moveTo>
                  <a:lnTo>
                    <a:pt x="12" y="69"/>
                  </a:lnTo>
                  <a:lnTo>
                    <a:pt x="102" y="28"/>
                  </a:lnTo>
                  <a:lnTo>
                    <a:pt x="76" y="0"/>
                  </a:lnTo>
                  <a:lnTo>
                    <a:pt x="25" y="0"/>
                  </a:lnTo>
                  <a:lnTo>
                    <a:pt x="0" y="41"/>
                  </a:lnTo>
                </a:path>
              </a:pathLst>
            </a:custGeom>
            <a:solidFill>
              <a:srgbClr val="B2B2B2"/>
            </a:solidFill>
            <a:ln w="12700">
              <a:solidFill>
                <a:srgbClr val="000000"/>
              </a:solidFill>
              <a:round/>
              <a:headEnd/>
              <a:tailEnd/>
            </a:ln>
          </p:spPr>
          <p:txBody>
            <a:bodyPr wrap="none" anchor="ctr"/>
            <a:lstStyle/>
            <a:p>
              <a:endParaRPr lang="fr-FR" dirty="0"/>
            </a:p>
          </p:txBody>
        </p:sp>
        <p:sp>
          <p:nvSpPr>
            <p:cNvPr id="8246" name="AutoShape 54"/>
            <p:cNvSpPr>
              <a:spLocks/>
            </p:cNvSpPr>
            <p:nvPr/>
          </p:nvSpPr>
          <p:spPr bwMode="auto">
            <a:xfrm>
              <a:off x="3183" y="4558"/>
              <a:ext cx="62" cy="36"/>
            </a:xfrm>
            <a:custGeom>
              <a:avLst/>
              <a:gdLst>
                <a:gd name="T0" fmla="*/ 0 w 143"/>
                <a:gd name="T1" fmla="*/ 0 h 82"/>
                <a:gd name="T2" fmla="*/ 0 w 143"/>
                <a:gd name="T3" fmla="*/ 0 h 82"/>
                <a:gd name="T4" fmla="*/ 0 w 143"/>
                <a:gd name="T5" fmla="*/ 0 h 82"/>
                <a:gd name="T6" fmla="*/ 0 w 143"/>
                <a:gd name="T7" fmla="*/ 0 h 82"/>
                <a:gd name="T8" fmla="*/ 0 w 143"/>
                <a:gd name="T9" fmla="*/ 0 h 82"/>
                <a:gd name="T10" fmla="*/ 0 w 143"/>
                <a:gd name="T11" fmla="*/ 0 h 82"/>
                <a:gd name="T12" fmla="*/ 0 w 143"/>
                <a:gd name="T13" fmla="*/ 0 h 82"/>
                <a:gd name="T14" fmla="*/ 0 w 143"/>
                <a:gd name="T15" fmla="*/ 0 h 82"/>
                <a:gd name="T16" fmla="*/ 0 w 143"/>
                <a:gd name="T17" fmla="*/ 0 h 82"/>
                <a:gd name="T18" fmla="*/ 0 w 143"/>
                <a:gd name="T19" fmla="*/ 0 h 82"/>
                <a:gd name="T20" fmla="*/ 0 w 143"/>
                <a:gd name="T21" fmla="*/ 0 h 82"/>
                <a:gd name="T22" fmla="*/ 0 w 143"/>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82"/>
                <a:gd name="T38" fmla="*/ 143 w 143"/>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82">
                  <a:moveTo>
                    <a:pt x="26" y="27"/>
                  </a:moveTo>
                  <a:lnTo>
                    <a:pt x="0" y="41"/>
                  </a:lnTo>
                  <a:lnTo>
                    <a:pt x="39" y="54"/>
                  </a:lnTo>
                  <a:lnTo>
                    <a:pt x="0" y="67"/>
                  </a:lnTo>
                  <a:lnTo>
                    <a:pt x="39" y="81"/>
                  </a:lnTo>
                  <a:lnTo>
                    <a:pt x="64" y="54"/>
                  </a:lnTo>
                  <a:lnTo>
                    <a:pt x="142" y="67"/>
                  </a:lnTo>
                  <a:lnTo>
                    <a:pt x="142" y="41"/>
                  </a:lnTo>
                  <a:lnTo>
                    <a:pt x="129" y="41"/>
                  </a:lnTo>
                  <a:lnTo>
                    <a:pt x="129" y="0"/>
                  </a:lnTo>
                  <a:lnTo>
                    <a:pt x="64" y="27"/>
                  </a:lnTo>
                  <a:lnTo>
                    <a:pt x="26" y="27"/>
                  </a:lnTo>
                </a:path>
              </a:pathLst>
            </a:custGeom>
            <a:solidFill>
              <a:srgbClr val="B2B2B2"/>
            </a:solidFill>
            <a:ln w="12700">
              <a:solidFill>
                <a:srgbClr val="000000"/>
              </a:solidFill>
              <a:round/>
              <a:headEnd/>
              <a:tailEnd/>
            </a:ln>
          </p:spPr>
          <p:txBody>
            <a:bodyPr wrap="none" anchor="ctr"/>
            <a:lstStyle/>
            <a:p>
              <a:endParaRPr lang="fr-FR" dirty="0"/>
            </a:p>
          </p:txBody>
        </p:sp>
        <p:sp>
          <p:nvSpPr>
            <p:cNvPr id="8247" name="AutoShape 55"/>
            <p:cNvSpPr>
              <a:spLocks/>
            </p:cNvSpPr>
            <p:nvPr/>
          </p:nvSpPr>
          <p:spPr bwMode="auto">
            <a:xfrm>
              <a:off x="3210" y="4536"/>
              <a:ext cx="22" cy="11"/>
            </a:xfrm>
            <a:custGeom>
              <a:avLst/>
              <a:gdLst>
                <a:gd name="T0" fmla="*/ 0 w 53"/>
                <a:gd name="T1" fmla="*/ 0 h 28"/>
                <a:gd name="T2" fmla="*/ 0 w 53"/>
                <a:gd name="T3" fmla="*/ 0 h 28"/>
                <a:gd name="T4" fmla="*/ 0 w 53"/>
                <a:gd name="T5" fmla="*/ 0 h 28"/>
                <a:gd name="T6" fmla="*/ 0 w 53"/>
                <a:gd name="T7" fmla="*/ 0 h 28"/>
                <a:gd name="T8" fmla="*/ 0 w 53"/>
                <a:gd name="T9" fmla="*/ 0 h 28"/>
                <a:gd name="T10" fmla="*/ 0 w 53"/>
                <a:gd name="T11" fmla="*/ 0 h 28"/>
                <a:gd name="T12" fmla="*/ 0 w 53"/>
                <a:gd name="T13" fmla="*/ 0 h 28"/>
                <a:gd name="T14" fmla="*/ 0 60000 65536"/>
                <a:gd name="T15" fmla="*/ 0 60000 65536"/>
                <a:gd name="T16" fmla="*/ 0 60000 65536"/>
                <a:gd name="T17" fmla="*/ 0 60000 65536"/>
                <a:gd name="T18" fmla="*/ 0 60000 65536"/>
                <a:gd name="T19" fmla="*/ 0 60000 65536"/>
                <a:gd name="T20" fmla="*/ 0 60000 65536"/>
                <a:gd name="T21" fmla="*/ 0 w 53"/>
                <a:gd name="T22" fmla="*/ 0 h 28"/>
                <a:gd name="T23" fmla="*/ 53 w 5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28">
                  <a:moveTo>
                    <a:pt x="0" y="0"/>
                  </a:moveTo>
                  <a:lnTo>
                    <a:pt x="13" y="27"/>
                  </a:lnTo>
                  <a:lnTo>
                    <a:pt x="52" y="27"/>
                  </a:lnTo>
                  <a:lnTo>
                    <a:pt x="52" y="0"/>
                  </a:lnTo>
                  <a:lnTo>
                    <a:pt x="39" y="0"/>
                  </a:lnTo>
                  <a:lnTo>
                    <a:pt x="13" y="13"/>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248" name="AutoShape 56"/>
            <p:cNvSpPr>
              <a:spLocks/>
            </p:cNvSpPr>
            <p:nvPr/>
          </p:nvSpPr>
          <p:spPr bwMode="auto">
            <a:xfrm>
              <a:off x="3262" y="4536"/>
              <a:ext cx="8" cy="23"/>
            </a:xfrm>
            <a:custGeom>
              <a:avLst/>
              <a:gdLst>
                <a:gd name="T0" fmla="*/ 0 w 18"/>
                <a:gd name="T1" fmla="*/ 0 h 56"/>
                <a:gd name="T2" fmla="*/ 0 w 18"/>
                <a:gd name="T3" fmla="*/ 0 h 56"/>
                <a:gd name="T4" fmla="*/ 0 w 18"/>
                <a:gd name="T5" fmla="*/ 0 h 56"/>
                <a:gd name="T6" fmla="*/ 0 w 18"/>
                <a:gd name="T7" fmla="*/ 0 h 56"/>
                <a:gd name="T8" fmla="*/ 0 w 18"/>
                <a:gd name="T9" fmla="*/ 0 h 56"/>
                <a:gd name="T10" fmla="*/ 0 60000 65536"/>
                <a:gd name="T11" fmla="*/ 0 60000 65536"/>
                <a:gd name="T12" fmla="*/ 0 60000 65536"/>
                <a:gd name="T13" fmla="*/ 0 60000 65536"/>
                <a:gd name="T14" fmla="*/ 0 60000 65536"/>
                <a:gd name="T15" fmla="*/ 0 w 18"/>
                <a:gd name="T16" fmla="*/ 0 h 56"/>
                <a:gd name="T17" fmla="*/ 18 w 18"/>
                <a:gd name="T18" fmla="*/ 56 h 56"/>
              </a:gdLst>
              <a:ahLst/>
              <a:cxnLst>
                <a:cxn ang="T10">
                  <a:pos x="T0" y="T1"/>
                </a:cxn>
                <a:cxn ang="T11">
                  <a:pos x="T2" y="T3"/>
                </a:cxn>
                <a:cxn ang="T12">
                  <a:pos x="T4" y="T5"/>
                </a:cxn>
                <a:cxn ang="T13">
                  <a:pos x="T6" y="T7"/>
                </a:cxn>
                <a:cxn ang="T14">
                  <a:pos x="T8" y="T9"/>
                </a:cxn>
              </a:cxnLst>
              <a:rect l="T15" t="T16" r="T17" b="T18"/>
              <a:pathLst>
                <a:path w="18" h="56">
                  <a:moveTo>
                    <a:pt x="0" y="13"/>
                  </a:moveTo>
                  <a:lnTo>
                    <a:pt x="17" y="0"/>
                  </a:lnTo>
                  <a:lnTo>
                    <a:pt x="17" y="27"/>
                  </a:lnTo>
                  <a:lnTo>
                    <a:pt x="0" y="55"/>
                  </a:lnTo>
                  <a:lnTo>
                    <a:pt x="0" y="13"/>
                  </a:lnTo>
                </a:path>
              </a:pathLst>
            </a:custGeom>
            <a:solidFill>
              <a:srgbClr val="B2B2B2"/>
            </a:solidFill>
            <a:ln w="12700">
              <a:solidFill>
                <a:srgbClr val="000000"/>
              </a:solidFill>
              <a:round/>
              <a:headEnd/>
              <a:tailEnd/>
            </a:ln>
          </p:spPr>
          <p:txBody>
            <a:bodyPr wrap="none" anchor="ctr"/>
            <a:lstStyle/>
            <a:p>
              <a:endParaRPr lang="fr-FR" dirty="0"/>
            </a:p>
          </p:txBody>
        </p:sp>
        <p:sp>
          <p:nvSpPr>
            <p:cNvPr id="8249" name="AutoShape 57"/>
            <p:cNvSpPr>
              <a:spLocks/>
            </p:cNvSpPr>
            <p:nvPr/>
          </p:nvSpPr>
          <p:spPr bwMode="auto">
            <a:xfrm>
              <a:off x="3256" y="4571"/>
              <a:ext cx="39" cy="35"/>
            </a:xfrm>
            <a:custGeom>
              <a:avLst/>
              <a:gdLst>
                <a:gd name="T0" fmla="*/ 0 w 89"/>
                <a:gd name="T1" fmla="*/ 0 h 83"/>
                <a:gd name="T2" fmla="*/ 0 w 89"/>
                <a:gd name="T3" fmla="*/ 0 h 83"/>
                <a:gd name="T4" fmla="*/ 0 w 89"/>
                <a:gd name="T5" fmla="*/ 0 h 83"/>
                <a:gd name="T6" fmla="*/ 0 w 89"/>
                <a:gd name="T7" fmla="*/ 0 h 83"/>
                <a:gd name="T8" fmla="*/ 0 w 89"/>
                <a:gd name="T9" fmla="*/ 0 h 83"/>
                <a:gd name="T10" fmla="*/ 0 w 89"/>
                <a:gd name="T11" fmla="*/ 0 h 83"/>
                <a:gd name="T12" fmla="*/ 0 w 89"/>
                <a:gd name="T13" fmla="*/ 0 h 83"/>
                <a:gd name="T14" fmla="*/ 0 60000 65536"/>
                <a:gd name="T15" fmla="*/ 0 60000 65536"/>
                <a:gd name="T16" fmla="*/ 0 60000 65536"/>
                <a:gd name="T17" fmla="*/ 0 60000 65536"/>
                <a:gd name="T18" fmla="*/ 0 60000 65536"/>
                <a:gd name="T19" fmla="*/ 0 60000 65536"/>
                <a:gd name="T20" fmla="*/ 0 60000 65536"/>
                <a:gd name="T21" fmla="*/ 0 w 89"/>
                <a:gd name="T22" fmla="*/ 0 h 83"/>
                <a:gd name="T23" fmla="*/ 89 w 89"/>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83">
                  <a:moveTo>
                    <a:pt x="0" y="14"/>
                  </a:moveTo>
                  <a:lnTo>
                    <a:pt x="0" y="54"/>
                  </a:lnTo>
                  <a:lnTo>
                    <a:pt x="50" y="82"/>
                  </a:lnTo>
                  <a:lnTo>
                    <a:pt x="88" y="28"/>
                  </a:lnTo>
                  <a:lnTo>
                    <a:pt x="76" y="0"/>
                  </a:lnTo>
                  <a:lnTo>
                    <a:pt x="50" y="40"/>
                  </a:lnTo>
                  <a:lnTo>
                    <a:pt x="0" y="14"/>
                  </a:lnTo>
                </a:path>
              </a:pathLst>
            </a:custGeom>
            <a:solidFill>
              <a:srgbClr val="B2B2B2"/>
            </a:solidFill>
            <a:ln w="12700">
              <a:solidFill>
                <a:srgbClr val="000000"/>
              </a:solidFill>
              <a:round/>
              <a:headEnd/>
              <a:tailEnd/>
            </a:ln>
          </p:spPr>
          <p:txBody>
            <a:bodyPr wrap="none" anchor="ctr"/>
            <a:lstStyle/>
            <a:p>
              <a:endParaRPr lang="fr-FR" dirty="0"/>
            </a:p>
          </p:txBody>
        </p:sp>
        <p:sp>
          <p:nvSpPr>
            <p:cNvPr id="8250" name="AutoShape 58"/>
            <p:cNvSpPr>
              <a:spLocks/>
            </p:cNvSpPr>
            <p:nvPr/>
          </p:nvSpPr>
          <p:spPr bwMode="auto">
            <a:xfrm>
              <a:off x="3119" y="5294"/>
              <a:ext cx="35" cy="36"/>
            </a:xfrm>
            <a:custGeom>
              <a:avLst/>
              <a:gdLst>
                <a:gd name="T0" fmla="*/ 0 w 79"/>
                <a:gd name="T1" fmla="*/ 0 h 84"/>
                <a:gd name="T2" fmla="*/ 0 w 79"/>
                <a:gd name="T3" fmla="*/ 0 h 84"/>
                <a:gd name="T4" fmla="*/ 0 w 79"/>
                <a:gd name="T5" fmla="*/ 0 h 84"/>
                <a:gd name="T6" fmla="*/ 0 w 79"/>
                <a:gd name="T7" fmla="*/ 0 h 84"/>
                <a:gd name="T8" fmla="*/ 0 w 79"/>
                <a:gd name="T9" fmla="*/ 0 h 84"/>
                <a:gd name="T10" fmla="*/ 0 w 79"/>
                <a:gd name="T11" fmla="*/ 0 h 84"/>
                <a:gd name="T12" fmla="*/ 0 w 79"/>
                <a:gd name="T13" fmla="*/ 0 h 84"/>
                <a:gd name="T14" fmla="*/ 0 w 79"/>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84"/>
                <a:gd name="T26" fmla="*/ 79 w 79"/>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84">
                  <a:moveTo>
                    <a:pt x="26" y="83"/>
                  </a:moveTo>
                  <a:lnTo>
                    <a:pt x="52" y="83"/>
                  </a:lnTo>
                  <a:lnTo>
                    <a:pt x="78" y="83"/>
                  </a:lnTo>
                  <a:lnTo>
                    <a:pt x="78" y="0"/>
                  </a:lnTo>
                  <a:lnTo>
                    <a:pt x="38" y="14"/>
                  </a:lnTo>
                  <a:lnTo>
                    <a:pt x="26" y="41"/>
                  </a:lnTo>
                  <a:lnTo>
                    <a:pt x="0" y="41"/>
                  </a:lnTo>
                  <a:lnTo>
                    <a:pt x="26" y="83"/>
                  </a:lnTo>
                </a:path>
              </a:pathLst>
            </a:custGeom>
            <a:solidFill>
              <a:srgbClr val="B2B2B2"/>
            </a:solidFill>
            <a:ln w="12700">
              <a:solidFill>
                <a:srgbClr val="000000"/>
              </a:solidFill>
              <a:round/>
              <a:headEnd/>
              <a:tailEnd/>
            </a:ln>
          </p:spPr>
          <p:txBody>
            <a:bodyPr wrap="none" anchor="ctr"/>
            <a:lstStyle/>
            <a:p>
              <a:endParaRPr lang="fr-FR" dirty="0"/>
            </a:p>
          </p:txBody>
        </p:sp>
        <p:sp>
          <p:nvSpPr>
            <p:cNvPr id="8251" name="AutoShape 59"/>
            <p:cNvSpPr>
              <a:spLocks/>
            </p:cNvSpPr>
            <p:nvPr/>
          </p:nvSpPr>
          <p:spPr bwMode="auto">
            <a:xfrm>
              <a:off x="3152" y="5340"/>
              <a:ext cx="53" cy="23"/>
            </a:xfrm>
            <a:custGeom>
              <a:avLst/>
              <a:gdLst>
                <a:gd name="T0" fmla="*/ 0 w 115"/>
                <a:gd name="T1" fmla="*/ 0 h 56"/>
                <a:gd name="T2" fmla="*/ 0 w 115"/>
                <a:gd name="T3" fmla="*/ 0 h 56"/>
                <a:gd name="T4" fmla="*/ 0 w 115"/>
                <a:gd name="T5" fmla="*/ 0 h 56"/>
                <a:gd name="T6" fmla="*/ 0 w 115"/>
                <a:gd name="T7" fmla="*/ 0 h 56"/>
                <a:gd name="T8" fmla="*/ 0 w 115"/>
                <a:gd name="T9" fmla="*/ 0 h 56"/>
                <a:gd name="T10" fmla="*/ 0 w 115"/>
                <a:gd name="T11" fmla="*/ 0 h 56"/>
                <a:gd name="T12" fmla="*/ 0 w 115"/>
                <a:gd name="T13" fmla="*/ 0 h 56"/>
                <a:gd name="T14" fmla="*/ 0 w 115"/>
                <a:gd name="T15" fmla="*/ 0 h 56"/>
                <a:gd name="T16" fmla="*/ 0 w 115"/>
                <a:gd name="T17" fmla="*/ 0 h 56"/>
                <a:gd name="T18" fmla="*/ 0 w 115"/>
                <a:gd name="T19" fmla="*/ 0 h 56"/>
                <a:gd name="T20" fmla="*/ 0 w 115"/>
                <a:gd name="T21" fmla="*/ 0 h 56"/>
                <a:gd name="T22" fmla="*/ 0 w 115"/>
                <a:gd name="T23" fmla="*/ 0 h 56"/>
                <a:gd name="T24" fmla="*/ 0 w 115"/>
                <a:gd name="T25" fmla="*/ 0 h 56"/>
                <a:gd name="T26" fmla="*/ 0 w 115"/>
                <a:gd name="T27" fmla="*/ 0 h 56"/>
                <a:gd name="T28" fmla="*/ 0 w 115"/>
                <a:gd name="T29" fmla="*/ 0 h 56"/>
                <a:gd name="T30" fmla="*/ 0 w 115"/>
                <a:gd name="T31" fmla="*/ 0 h 56"/>
                <a:gd name="T32" fmla="*/ 0 w 115"/>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56"/>
                <a:gd name="T53" fmla="*/ 115 w 115"/>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56">
                  <a:moveTo>
                    <a:pt x="63" y="28"/>
                  </a:moveTo>
                  <a:lnTo>
                    <a:pt x="89" y="28"/>
                  </a:lnTo>
                  <a:lnTo>
                    <a:pt x="102" y="55"/>
                  </a:lnTo>
                  <a:lnTo>
                    <a:pt x="102" y="41"/>
                  </a:lnTo>
                  <a:lnTo>
                    <a:pt x="114" y="28"/>
                  </a:lnTo>
                  <a:lnTo>
                    <a:pt x="89" y="14"/>
                  </a:lnTo>
                  <a:lnTo>
                    <a:pt x="76" y="0"/>
                  </a:lnTo>
                  <a:lnTo>
                    <a:pt x="63" y="14"/>
                  </a:lnTo>
                  <a:lnTo>
                    <a:pt x="38" y="14"/>
                  </a:lnTo>
                  <a:lnTo>
                    <a:pt x="25" y="0"/>
                  </a:lnTo>
                  <a:lnTo>
                    <a:pt x="12" y="14"/>
                  </a:lnTo>
                  <a:lnTo>
                    <a:pt x="0" y="41"/>
                  </a:lnTo>
                  <a:lnTo>
                    <a:pt x="25" y="41"/>
                  </a:lnTo>
                  <a:lnTo>
                    <a:pt x="51" y="55"/>
                  </a:lnTo>
                  <a:lnTo>
                    <a:pt x="63" y="55"/>
                  </a:lnTo>
                  <a:lnTo>
                    <a:pt x="51" y="28"/>
                  </a:lnTo>
                  <a:lnTo>
                    <a:pt x="63" y="28"/>
                  </a:lnTo>
                </a:path>
              </a:pathLst>
            </a:custGeom>
            <a:solidFill>
              <a:srgbClr val="B2B2B2"/>
            </a:solidFill>
            <a:ln w="12700">
              <a:solidFill>
                <a:srgbClr val="000000"/>
              </a:solidFill>
              <a:round/>
              <a:headEnd/>
              <a:tailEnd/>
            </a:ln>
          </p:spPr>
          <p:txBody>
            <a:bodyPr wrap="none" anchor="ctr"/>
            <a:lstStyle/>
            <a:p>
              <a:endParaRPr lang="fr-FR" dirty="0"/>
            </a:p>
          </p:txBody>
        </p:sp>
        <p:sp>
          <p:nvSpPr>
            <p:cNvPr id="8252" name="AutoShape 60"/>
            <p:cNvSpPr>
              <a:spLocks/>
            </p:cNvSpPr>
            <p:nvPr/>
          </p:nvSpPr>
          <p:spPr bwMode="auto">
            <a:xfrm>
              <a:off x="3131" y="5329"/>
              <a:ext cx="36" cy="29"/>
            </a:xfrm>
            <a:custGeom>
              <a:avLst/>
              <a:gdLst>
                <a:gd name="T0" fmla="*/ 0 w 78"/>
                <a:gd name="T1" fmla="*/ 0 h 67"/>
                <a:gd name="T2" fmla="*/ 0 w 78"/>
                <a:gd name="T3" fmla="*/ 0 h 67"/>
                <a:gd name="T4" fmla="*/ 0 w 78"/>
                <a:gd name="T5" fmla="*/ 0 h 67"/>
                <a:gd name="T6" fmla="*/ 0 w 78"/>
                <a:gd name="T7" fmla="*/ 0 h 67"/>
                <a:gd name="T8" fmla="*/ 0 w 78"/>
                <a:gd name="T9" fmla="*/ 0 h 67"/>
                <a:gd name="T10" fmla="*/ 0 w 78"/>
                <a:gd name="T11" fmla="*/ 0 h 67"/>
                <a:gd name="T12" fmla="*/ 0 w 78"/>
                <a:gd name="T13" fmla="*/ 0 h 67"/>
                <a:gd name="T14" fmla="*/ 0 w 78"/>
                <a:gd name="T15" fmla="*/ 0 h 67"/>
                <a:gd name="T16" fmla="*/ 0 w 78"/>
                <a:gd name="T17" fmla="*/ 0 h 67"/>
                <a:gd name="T18" fmla="*/ 0 w 78"/>
                <a:gd name="T19" fmla="*/ 0 h 67"/>
                <a:gd name="T20" fmla="*/ 0 w 78"/>
                <a:gd name="T21" fmla="*/ 0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67"/>
                <a:gd name="T35" fmla="*/ 78 w 78"/>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67">
                  <a:moveTo>
                    <a:pt x="77" y="26"/>
                  </a:moveTo>
                  <a:lnTo>
                    <a:pt x="52" y="0"/>
                  </a:lnTo>
                  <a:lnTo>
                    <a:pt x="25" y="0"/>
                  </a:lnTo>
                  <a:lnTo>
                    <a:pt x="0" y="0"/>
                  </a:lnTo>
                  <a:lnTo>
                    <a:pt x="0" y="12"/>
                  </a:lnTo>
                  <a:lnTo>
                    <a:pt x="25" y="40"/>
                  </a:lnTo>
                  <a:lnTo>
                    <a:pt x="25" y="26"/>
                  </a:lnTo>
                  <a:lnTo>
                    <a:pt x="39" y="40"/>
                  </a:lnTo>
                  <a:lnTo>
                    <a:pt x="52" y="66"/>
                  </a:lnTo>
                  <a:lnTo>
                    <a:pt x="64" y="40"/>
                  </a:lnTo>
                  <a:lnTo>
                    <a:pt x="77" y="26"/>
                  </a:lnTo>
                </a:path>
              </a:pathLst>
            </a:custGeom>
            <a:solidFill>
              <a:srgbClr val="B2B2B2"/>
            </a:solidFill>
            <a:ln w="12700">
              <a:solidFill>
                <a:srgbClr val="000000"/>
              </a:solidFill>
              <a:round/>
              <a:headEnd/>
              <a:tailEnd/>
            </a:ln>
          </p:spPr>
          <p:txBody>
            <a:bodyPr wrap="none" anchor="ctr"/>
            <a:lstStyle/>
            <a:p>
              <a:endParaRPr lang="fr-FR" dirty="0"/>
            </a:p>
          </p:txBody>
        </p:sp>
        <p:sp>
          <p:nvSpPr>
            <p:cNvPr id="8253" name="AutoShape 61"/>
            <p:cNvSpPr>
              <a:spLocks/>
            </p:cNvSpPr>
            <p:nvPr/>
          </p:nvSpPr>
          <p:spPr bwMode="auto">
            <a:xfrm>
              <a:off x="3108" y="5283"/>
              <a:ext cx="46" cy="28"/>
            </a:xfrm>
            <a:custGeom>
              <a:avLst/>
              <a:gdLst>
                <a:gd name="T0" fmla="*/ 0 w 103"/>
                <a:gd name="T1" fmla="*/ 0 h 67"/>
                <a:gd name="T2" fmla="*/ 0 w 103"/>
                <a:gd name="T3" fmla="*/ 0 h 67"/>
                <a:gd name="T4" fmla="*/ 0 w 103"/>
                <a:gd name="T5" fmla="*/ 0 h 67"/>
                <a:gd name="T6" fmla="*/ 0 w 103"/>
                <a:gd name="T7" fmla="*/ 0 h 67"/>
                <a:gd name="T8" fmla="*/ 0 w 103"/>
                <a:gd name="T9" fmla="*/ 0 h 67"/>
                <a:gd name="T10" fmla="*/ 0 w 103"/>
                <a:gd name="T11" fmla="*/ 0 h 67"/>
                <a:gd name="T12" fmla="*/ 0 w 103"/>
                <a:gd name="T13" fmla="*/ 0 h 67"/>
                <a:gd name="T14" fmla="*/ 0 w 103"/>
                <a:gd name="T15" fmla="*/ 0 h 67"/>
                <a:gd name="T16" fmla="*/ 0 w 103"/>
                <a:gd name="T17" fmla="*/ 0 h 67"/>
                <a:gd name="T18" fmla="*/ 0 w 103"/>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7"/>
                <a:gd name="T32" fmla="*/ 103 w 103"/>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7">
                  <a:moveTo>
                    <a:pt x="102" y="26"/>
                  </a:moveTo>
                  <a:lnTo>
                    <a:pt x="89" y="12"/>
                  </a:lnTo>
                  <a:lnTo>
                    <a:pt x="25" y="0"/>
                  </a:lnTo>
                  <a:lnTo>
                    <a:pt x="12" y="26"/>
                  </a:lnTo>
                  <a:lnTo>
                    <a:pt x="0" y="40"/>
                  </a:lnTo>
                  <a:lnTo>
                    <a:pt x="25" y="40"/>
                  </a:lnTo>
                  <a:lnTo>
                    <a:pt x="25" y="66"/>
                  </a:lnTo>
                  <a:lnTo>
                    <a:pt x="51" y="66"/>
                  </a:lnTo>
                  <a:lnTo>
                    <a:pt x="63" y="40"/>
                  </a:lnTo>
                  <a:lnTo>
                    <a:pt x="102" y="26"/>
                  </a:lnTo>
                </a:path>
              </a:pathLst>
            </a:custGeom>
            <a:solidFill>
              <a:srgbClr val="B2B2B2"/>
            </a:solidFill>
            <a:ln w="12700">
              <a:solidFill>
                <a:srgbClr val="000000"/>
              </a:solidFill>
              <a:round/>
              <a:headEnd/>
              <a:tailEnd/>
            </a:ln>
          </p:spPr>
          <p:txBody>
            <a:bodyPr wrap="none" anchor="ctr"/>
            <a:lstStyle/>
            <a:p>
              <a:endParaRPr lang="fr-FR" dirty="0"/>
            </a:p>
          </p:txBody>
        </p:sp>
        <p:sp>
          <p:nvSpPr>
            <p:cNvPr id="8254" name="AutoShape 62"/>
            <p:cNvSpPr>
              <a:spLocks/>
            </p:cNvSpPr>
            <p:nvPr/>
          </p:nvSpPr>
          <p:spPr bwMode="auto">
            <a:xfrm>
              <a:off x="3101" y="5299"/>
              <a:ext cx="18" cy="12"/>
            </a:xfrm>
            <a:custGeom>
              <a:avLst/>
              <a:gdLst>
                <a:gd name="T0" fmla="*/ 0 w 38"/>
                <a:gd name="T1" fmla="*/ 0 h 27"/>
                <a:gd name="T2" fmla="*/ 0 w 38"/>
                <a:gd name="T3" fmla="*/ 0 h 27"/>
                <a:gd name="T4" fmla="*/ 0 w 38"/>
                <a:gd name="T5" fmla="*/ 0 h 27"/>
                <a:gd name="T6" fmla="*/ 0 w 38"/>
                <a:gd name="T7" fmla="*/ 0 h 27"/>
                <a:gd name="T8" fmla="*/ 0 w 38"/>
                <a:gd name="T9" fmla="*/ 0 h 27"/>
                <a:gd name="T10" fmla="*/ 0 w 38"/>
                <a:gd name="T11" fmla="*/ 0 h 27"/>
                <a:gd name="T12" fmla="*/ 0 60000 65536"/>
                <a:gd name="T13" fmla="*/ 0 60000 65536"/>
                <a:gd name="T14" fmla="*/ 0 60000 65536"/>
                <a:gd name="T15" fmla="*/ 0 60000 65536"/>
                <a:gd name="T16" fmla="*/ 0 60000 65536"/>
                <a:gd name="T17" fmla="*/ 0 60000 65536"/>
                <a:gd name="T18" fmla="*/ 0 w 38"/>
                <a:gd name="T19" fmla="*/ 0 h 27"/>
                <a:gd name="T20" fmla="*/ 38 w 3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8" h="27">
                  <a:moveTo>
                    <a:pt x="37" y="26"/>
                  </a:moveTo>
                  <a:lnTo>
                    <a:pt x="37" y="0"/>
                  </a:lnTo>
                  <a:lnTo>
                    <a:pt x="13" y="0"/>
                  </a:lnTo>
                  <a:lnTo>
                    <a:pt x="0" y="0"/>
                  </a:lnTo>
                  <a:lnTo>
                    <a:pt x="24" y="26"/>
                  </a:lnTo>
                  <a:lnTo>
                    <a:pt x="37" y="26"/>
                  </a:lnTo>
                </a:path>
              </a:pathLst>
            </a:custGeom>
            <a:solidFill>
              <a:srgbClr val="B2B2B2"/>
            </a:solidFill>
            <a:ln w="12700">
              <a:solidFill>
                <a:srgbClr val="000000"/>
              </a:solidFill>
              <a:round/>
              <a:headEnd/>
              <a:tailEnd/>
            </a:ln>
          </p:spPr>
          <p:txBody>
            <a:bodyPr wrap="none" anchor="ctr"/>
            <a:lstStyle/>
            <a:p>
              <a:endParaRPr lang="fr-FR" dirty="0"/>
            </a:p>
          </p:txBody>
        </p:sp>
        <p:sp>
          <p:nvSpPr>
            <p:cNvPr id="8255" name="AutoShape 63"/>
            <p:cNvSpPr>
              <a:spLocks/>
            </p:cNvSpPr>
            <p:nvPr/>
          </p:nvSpPr>
          <p:spPr bwMode="auto">
            <a:xfrm>
              <a:off x="3113" y="5259"/>
              <a:ext cx="11" cy="18"/>
            </a:xfrm>
            <a:custGeom>
              <a:avLst/>
              <a:gdLst>
                <a:gd name="T0" fmla="*/ 0 w 27"/>
                <a:gd name="T1" fmla="*/ 0 h 41"/>
                <a:gd name="T2" fmla="*/ 0 w 27"/>
                <a:gd name="T3" fmla="*/ 0 h 41"/>
                <a:gd name="T4" fmla="*/ 0 w 27"/>
                <a:gd name="T5" fmla="*/ 0 h 41"/>
                <a:gd name="T6" fmla="*/ 0 w 27"/>
                <a:gd name="T7" fmla="*/ 0 h 41"/>
                <a:gd name="T8" fmla="*/ 0 w 27"/>
                <a:gd name="T9" fmla="*/ 0 h 41"/>
                <a:gd name="T10" fmla="*/ 0 w 27"/>
                <a:gd name="T11" fmla="*/ 0 h 41"/>
                <a:gd name="T12" fmla="*/ 0 60000 65536"/>
                <a:gd name="T13" fmla="*/ 0 60000 65536"/>
                <a:gd name="T14" fmla="*/ 0 60000 65536"/>
                <a:gd name="T15" fmla="*/ 0 60000 65536"/>
                <a:gd name="T16" fmla="*/ 0 60000 65536"/>
                <a:gd name="T17" fmla="*/ 0 60000 65536"/>
                <a:gd name="T18" fmla="*/ 0 w 27"/>
                <a:gd name="T19" fmla="*/ 0 h 41"/>
                <a:gd name="T20" fmla="*/ 27 w 2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7" h="41">
                  <a:moveTo>
                    <a:pt x="0" y="12"/>
                  </a:moveTo>
                  <a:lnTo>
                    <a:pt x="0" y="40"/>
                  </a:lnTo>
                  <a:lnTo>
                    <a:pt x="13" y="40"/>
                  </a:lnTo>
                  <a:lnTo>
                    <a:pt x="26" y="12"/>
                  </a:lnTo>
                  <a:lnTo>
                    <a:pt x="13" y="0"/>
                  </a:lnTo>
                  <a:lnTo>
                    <a:pt x="0" y="12"/>
                  </a:lnTo>
                </a:path>
              </a:pathLst>
            </a:custGeom>
            <a:solidFill>
              <a:srgbClr val="B2B2B2"/>
            </a:solidFill>
            <a:ln w="12700">
              <a:solidFill>
                <a:srgbClr val="000000"/>
              </a:solidFill>
              <a:round/>
              <a:headEnd/>
              <a:tailEnd/>
            </a:ln>
          </p:spPr>
          <p:txBody>
            <a:bodyPr wrap="none" anchor="ctr"/>
            <a:lstStyle/>
            <a:p>
              <a:endParaRPr lang="fr-FR" dirty="0"/>
            </a:p>
          </p:txBody>
        </p:sp>
        <p:sp>
          <p:nvSpPr>
            <p:cNvPr id="8256" name="AutoShape 64"/>
            <p:cNvSpPr>
              <a:spLocks/>
            </p:cNvSpPr>
            <p:nvPr/>
          </p:nvSpPr>
          <p:spPr bwMode="auto">
            <a:xfrm>
              <a:off x="3152" y="5218"/>
              <a:ext cx="80" cy="36"/>
            </a:xfrm>
            <a:custGeom>
              <a:avLst/>
              <a:gdLst>
                <a:gd name="T0" fmla="*/ 0 w 180"/>
                <a:gd name="T1" fmla="*/ 0 h 84"/>
                <a:gd name="T2" fmla="*/ 0 w 180"/>
                <a:gd name="T3" fmla="*/ 0 h 84"/>
                <a:gd name="T4" fmla="*/ 0 w 180"/>
                <a:gd name="T5" fmla="*/ 0 h 84"/>
                <a:gd name="T6" fmla="*/ 0 w 180"/>
                <a:gd name="T7" fmla="*/ 0 h 84"/>
                <a:gd name="T8" fmla="*/ 0 w 180"/>
                <a:gd name="T9" fmla="*/ 0 h 84"/>
                <a:gd name="T10" fmla="*/ 0 w 180"/>
                <a:gd name="T11" fmla="*/ 0 h 84"/>
                <a:gd name="T12" fmla="*/ 0 w 180"/>
                <a:gd name="T13" fmla="*/ 0 h 84"/>
                <a:gd name="T14" fmla="*/ 0 w 180"/>
                <a:gd name="T15" fmla="*/ 0 h 84"/>
                <a:gd name="T16" fmla="*/ 0 w 180"/>
                <a:gd name="T17" fmla="*/ 0 h 84"/>
                <a:gd name="T18" fmla="*/ 0 w 180"/>
                <a:gd name="T19" fmla="*/ 0 h 84"/>
                <a:gd name="T20" fmla="*/ 0 w 180"/>
                <a:gd name="T21" fmla="*/ 0 h 84"/>
                <a:gd name="T22" fmla="*/ 0 w 180"/>
                <a:gd name="T23" fmla="*/ 0 h 84"/>
                <a:gd name="T24" fmla="*/ 0 w 180"/>
                <a:gd name="T25" fmla="*/ 0 h 84"/>
                <a:gd name="T26" fmla="*/ 0 w 180"/>
                <a:gd name="T27" fmla="*/ 0 h 84"/>
                <a:gd name="T28" fmla="*/ 0 w 180"/>
                <a:gd name="T29" fmla="*/ 0 h 84"/>
                <a:gd name="T30" fmla="*/ 0 w 180"/>
                <a:gd name="T31" fmla="*/ 0 h 84"/>
                <a:gd name="T32" fmla="*/ 0 w 180"/>
                <a:gd name="T33" fmla="*/ 0 h 84"/>
                <a:gd name="T34" fmla="*/ 0 w 180"/>
                <a:gd name="T35" fmla="*/ 0 h 84"/>
                <a:gd name="T36" fmla="*/ 0 w 180"/>
                <a:gd name="T37" fmla="*/ 0 h 84"/>
                <a:gd name="T38" fmla="*/ 0 w 180"/>
                <a:gd name="T39" fmla="*/ 0 h 84"/>
                <a:gd name="T40" fmla="*/ 0 w 180"/>
                <a:gd name="T41" fmla="*/ 0 h 84"/>
                <a:gd name="T42" fmla="*/ 0 w 180"/>
                <a:gd name="T43" fmla="*/ 0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84"/>
                <a:gd name="T68" fmla="*/ 180 w 180"/>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84">
                  <a:moveTo>
                    <a:pt x="0" y="28"/>
                  </a:moveTo>
                  <a:lnTo>
                    <a:pt x="12" y="28"/>
                  </a:lnTo>
                  <a:lnTo>
                    <a:pt x="25" y="14"/>
                  </a:lnTo>
                  <a:lnTo>
                    <a:pt x="38" y="0"/>
                  </a:lnTo>
                  <a:lnTo>
                    <a:pt x="38" y="14"/>
                  </a:lnTo>
                  <a:lnTo>
                    <a:pt x="76" y="28"/>
                  </a:lnTo>
                  <a:lnTo>
                    <a:pt x="103" y="42"/>
                  </a:lnTo>
                  <a:lnTo>
                    <a:pt x="103" y="55"/>
                  </a:lnTo>
                  <a:lnTo>
                    <a:pt x="128" y="69"/>
                  </a:lnTo>
                  <a:lnTo>
                    <a:pt x="115" y="69"/>
                  </a:lnTo>
                  <a:lnTo>
                    <a:pt x="128" y="83"/>
                  </a:lnTo>
                  <a:lnTo>
                    <a:pt x="179" y="69"/>
                  </a:lnTo>
                  <a:lnTo>
                    <a:pt x="166" y="55"/>
                  </a:lnTo>
                  <a:lnTo>
                    <a:pt x="141" y="55"/>
                  </a:lnTo>
                  <a:lnTo>
                    <a:pt x="154" y="55"/>
                  </a:lnTo>
                  <a:lnTo>
                    <a:pt x="141" y="42"/>
                  </a:lnTo>
                  <a:lnTo>
                    <a:pt x="128" y="42"/>
                  </a:lnTo>
                  <a:lnTo>
                    <a:pt x="103" y="14"/>
                  </a:lnTo>
                  <a:lnTo>
                    <a:pt x="90" y="14"/>
                  </a:lnTo>
                  <a:lnTo>
                    <a:pt x="38" y="0"/>
                  </a:lnTo>
                  <a:lnTo>
                    <a:pt x="12" y="0"/>
                  </a:lnTo>
                  <a:lnTo>
                    <a:pt x="0" y="28"/>
                  </a:lnTo>
                </a:path>
              </a:pathLst>
            </a:custGeom>
            <a:solidFill>
              <a:srgbClr val="B2B2B2"/>
            </a:solidFill>
            <a:ln w="12700">
              <a:solidFill>
                <a:srgbClr val="000000"/>
              </a:solidFill>
              <a:round/>
              <a:headEnd/>
              <a:tailEnd/>
            </a:ln>
          </p:spPr>
          <p:txBody>
            <a:bodyPr wrap="none" anchor="ctr"/>
            <a:lstStyle/>
            <a:p>
              <a:endParaRPr lang="fr-FR" dirty="0"/>
            </a:p>
          </p:txBody>
        </p:sp>
        <p:sp>
          <p:nvSpPr>
            <p:cNvPr id="8257" name="Line 65"/>
            <p:cNvSpPr>
              <a:spLocks noChangeShapeType="1"/>
            </p:cNvSpPr>
            <p:nvPr/>
          </p:nvSpPr>
          <p:spPr bwMode="auto">
            <a:xfrm>
              <a:off x="3165" y="5229"/>
              <a:ext cx="0"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258" name="AutoShape 66"/>
            <p:cNvSpPr>
              <a:spLocks/>
            </p:cNvSpPr>
            <p:nvPr/>
          </p:nvSpPr>
          <p:spPr bwMode="auto">
            <a:xfrm>
              <a:off x="3198" y="5265"/>
              <a:ext cx="18" cy="8"/>
            </a:xfrm>
            <a:custGeom>
              <a:avLst/>
              <a:gdLst>
                <a:gd name="T0" fmla="*/ 0 w 37"/>
                <a:gd name="T1" fmla="*/ 0 h 17"/>
                <a:gd name="T2" fmla="*/ 0 w 37"/>
                <a:gd name="T3" fmla="*/ 0 h 17"/>
                <a:gd name="T4" fmla="*/ 0 w 37"/>
                <a:gd name="T5" fmla="*/ 0 h 17"/>
                <a:gd name="T6" fmla="*/ 0 w 37"/>
                <a:gd name="T7" fmla="*/ 0 h 17"/>
                <a:gd name="T8" fmla="*/ 0 w 37"/>
                <a:gd name="T9" fmla="*/ 0 h 17"/>
                <a:gd name="T10" fmla="*/ 0 60000 65536"/>
                <a:gd name="T11" fmla="*/ 0 60000 65536"/>
                <a:gd name="T12" fmla="*/ 0 60000 65536"/>
                <a:gd name="T13" fmla="*/ 0 60000 65536"/>
                <a:gd name="T14" fmla="*/ 0 60000 65536"/>
                <a:gd name="T15" fmla="*/ 0 w 37"/>
                <a:gd name="T16" fmla="*/ 0 h 17"/>
                <a:gd name="T17" fmla="*/ 37 w 37"/>
                <a:gd name="T18" fmla="*/ 17 h 17"/>
              </a:gdLst>
              <a:ahLst/>
              <a:cxnLst>
                <a:cxn ang="T10">
                  <a:pos x="T0" y="T1"/>
                </a:cxn>
                <a:cxn ang="T11">
                  <a:pos x="T2" y="T3"/>
                </a:cxn>
                <a:cxn ang="T12">
                  <a:pos x="T4" y="T5"/>
                </a:cxn>
                <a:cxn ang="T13">
                  <a:pos x="T6" y="T7"/>
                </a:cxn>
                <a:cxn ang="T14">
                  <a:pos x="T8" y="T9"/>
                </a:cxn>
              </a:cxnLst>
              <a:rect l="T15" t="T16" r="T17" b="T18"/>
              <a:pathLst>
                <a:path w="37" h="17">
                  <a:moveTo>
                    <a:pt x="0" y="0"/>
                  </a:moveTo>
                  <a:lnTo>
                    <a:pt x="11" y="16"/>
                  </a:lnTo>
                  <a:lnTo>
                    <a:pt x="24" y="0"/>
                  </a:lnTo>
                  <a:lnTo>
                    <a:pt x="36"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259" name="AutoShape 67"/>
            <p:cNvSpPr>
              <a:spLocks/>
            </p:cNvSpPr>
            <p:nvPr/>
          </p:nvSpPr>
          <p:spPr bwMode="auto">
            <a:xfrm>
              <a:off x="3198" y="5201"/>
              <a:ext cx="9" cy="7"/>
            </a:xfrm>
            <a:custGeom>
              <a:avLst/>
              <a:gdLst>
                <a:gd name="T0" fmla="*/ 1 w 18"/>
                <a:gd name="T1" fmla="*/ 0 h 17"/>
                <a:gd name="T2" fmla="*/ 0 w 18"/>
                <a:gd name="T3" fmla="*/ 0 h 17"/>
                <a:gd name="T4" fmla="*/ 1 w 18"/>
                <a:gd name="T5" fmla="*/ 0 h 17"/>
                <a:gd name="T6" fmla="*/ 1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0" y="16"/>
                  </a:lnTo>
                  <a:lnTo>
                    <a:pt x="17" y="16"/>
                  </a:lnTo>
                  <a:lnTo>
                    <a:pt x="17" y="0"/>
                  </a:lnTo>
                </a:path>
              </a:pathLst>
            </a:custGeom>
            <a:solidFill>
              <a:srgbClr val="B2B2B2"/>
            </a:solidFill>
            <a:ln w="12700">
              <a:solidFill>
                <a:srgbClr val="000000"/>
              </a:solidFill>
              <a:round/>
              <a:headEnd/>
              <a:tailEnd/>
            </a:ln>
          </p:spPr>
          <p:txBody>
            <a:bodyPr wrap="none" anchor="ctr"/>
            <a:lstStyle/>
            <a:p>
              <a:endParaRPr lang="fr-FR" dirty="0"/>
            </a:p>
          </p:txBody>
        </p:sp>
        <p:sp>
          <p:nvSpPr>
            <p:cNvPr id="8260" name="Line 68"/>
            <p:cNvSpPr>
              <a:spLocks noChangeShapeType="1"/>
            </p:cNvSpPr>
            <p:nvPr/>
          </p:nvSpPr>
          <p:spPr bwMode="auto">
            <a:xfrm>
              <a:off x="3239" y="5236"/>
              <a:ext cx="0"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261" name="AutoShape 69"/>
            <p:cNvSpPr>
              <a:spLocks/>
            </p:cNvSpPr>
            <p:nvPr/>
          </p:nvSpPr>
          <p:spPr bwMode="auto">
            <a:xfrm>
              <a:off x="3313" y="5265"/>
              <a:ext cx="8" cy="8"/>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B2B2B2"/>
            </a:solidFill>
            <a:ln w="12700">
              <a:solidFill>
                <a:srgbClr val="000000"/>
              </a:solidFill>
              <a:round/>
              <a:headEnd/>
              <a:tailEnd/>
            </a:ln>
          </p:spPr>
          <p:txBody>
            <a:bodyPr wrap="none" anchor="ctr"/>
            <a:lstStyle/>
            <a:p>
              <a:endParaRPr lang="fr-FR" dirty="0"/>
            </a:p>
          </p:txBody>
        </p:sp>
        <p:sp>
          <p:nvSpPr>
            <p:cNvPr id="8262" name="AutoShape 70"/>
            <p:cNvSpPr>
              <a:spLocks/>
            </p:cNvSpPr>
            <p:nvPr/>
          </p:nvSpPr>
          <p:spPr bwMode="auto">
            <a:xfrm>
              <a:off x="3284" y="5265"/>
              <a:ext cx="11" cy="8"/>
            </a:xfrm>
            <a:custGeom>
              <a:avLst/>
              <a:gdLst>
                <a:gd name="T0" fmla="*/ 0 w 26"/>
                <a:gd name="T1" fmla="*/ 0 h 17"/>
                <a:gd name="T2" fmla="*/ 0 w 26"/>
                <a:gd name="T3" fmla="*/ 0 h 17"/>
                <a:gd name="T4" fmla="*/ 0 w 26"/>
                <a:gd name="T5" fmla="*/ 0 h 17"/>
                <a:gd name="T6" fmla="*/ 0 w 26"/>
                <a:gd name="T7" fmla="*/ 0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25" y="0"/>
                  </a:moveTo>
                  <a:lnTo>
                    <a:pt x="0" y="0"/>
                  </a:lnTo>
                  <a:lnTo>
                    <a:pt x="0" y="16"/>
                  </a:lnTo>
                  <a:lnTo>
                    <a:pt x="13" y="16"/>
                  </a:lnTo>
                  <a:lnTo>
                    <a:pt x="25" y="0"/>
                  </a:lnTo>
                </a:path>
              </a:pathLst>
            </a:custGeom>
            <a:solidFill>
              <a:srgbClr val="B2B2B2"/>
            </a:solidFill>
            <a:ln w="12700">
              <a:solidFill>
                <a:srgbClr val="000000"/>
              </a:solidFill>
              <a:round/>
              <a:headEnd/>
              <a:tailEnd/>
            </a:ln>
          </p:spPr>
          <p:txBody>
            <a:bodyPr wrap="none" anchor="ctr"/>
            <a:lstStyle/>
            <a:p>
              <a:endParaRPr lang="fr-FR" dirty="0"/>
            </a:p>
          </p:txBody>
        </p:sp>
        <p:sp>
          <p:nvSpPr>
            <p:cNvPr id="8263" name="AutoShape 71"/>
            <p:cNvSpPr>
              <a:spLocks/>
            </p:cNvSpPr>
            <p:nvPr/>
          </p:nvSpPr>
          <p:spPr bwMode="auto">
            <a:xfrm>
              <a:off x="3249" y="5254"/>
              <a:ext cx="31" cy="17"/>
            </a:xfrm>
            <a:custGeom>
              <a:avLst/>
              <a:gdLst>
                <a:gd name="T0" fmla="*/ 0 w 66"/>
                <a:gd name="T1" fmla="*/ 0 h 42"/>
                <a:gd name="T2" fmla="*/ 0 w 66"/>
                <a:gd name="T3" fmla="*/ 0 h 42"/>
                <a:gd name="T4" fmla="*/ 0 w 66"/>
                <a:gd name="T5" fmla="*/ 0 h 42"/>
                <a:gd name="T6" fmla="*/ 0 w 66"/>
                <a:gd name="T7" fmla="*/ 0 h 42"/>
                <a:gd name="T8" fmla="*/ 0 w 66"/>
                <a:gd name="T9" fmla="*/ 0 h 42"/>
                <a:gd name="T10" fmla="*/ 0 w 66"/>
                <a:gd name="T11" fmla="*/ 0 h 42"/>
                <a:gd name="T12" fmla="*/ 0 w 66"/>
                <a:gd name="T13" fmla="*/ 0 h 42"/>
                <a:gd name="T14" fmla="*/ 0 w 66"/>
                <a:gd name="T15" fmla="*/ 0 h 42"/>
                <a:gd name="T16" fmla="*/ 0 w 66"/>
                <a:gd name="T17" fmla="*/ 0 h 42"/>
                <a:gd name="T18" fmla="*/ 0 w 66"/>
                <a:gd name="T19" fmla="*/ 0 h 42"/>
                <a:gd name="T20" fmla="*/ 0 w 66"/>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42"/>
                <a:gd name="T35" fmla="*/ 66 w 66"/>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42">
                  <a:moveTo>
                    <a:pt x="0" y="0"/>
                  </a:moveTo>
                  <a:lnTo>
                    <a:pt x="0" y="27"/>
                  </a:lnTo>
                  <a:lnTo>
                    <a:pt x="0" y="41"/>
                  </a:lnTo>
                  <a:lnTo>
                    <a:pt x="13" y="41"/>
                  </a:lnTo>
                  <a:lnTo>
                    <a:pt x="52" y="27"/>
                  </a:lnTo>
                  <a:lnTo>
                    <a:pt x="52" y="41"/>
                  </a:lnTo>
                  <a:lnTo>
                    <a:pt x="65" y="14"/>
                  </a:lnTo>
                  <a:lnTo>
                    <a:pt x="52" y="14"/>
                  </a:lnTo>
                  <a:lnTo>
                    <a:pt x="40" y="14"/>
                  </a:lnTo>
                  <a:lnTo>
                    <a:pt x="40"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264" name="AutoShape 72"/>
            <p:cNvSpPr>
              <a:spLocks/>
            </p:cNvSpPr>
            <p:nvPr/>
          </p:nvSpPr>
          <p:spPr bwMode="auto">
            <a:xfrm>
              <a:off x="3227" y="5254"/>
              <a:ext cx="23" cy="17"/>
            </a:xfrm>
            <a:custGeom>
              <a:avLst/>
              <a:gdLst>
                <a:gd name="T0" fmla="*/ 0 w 52"/>
                <a:gd name="T1" fmla="*/ 0 h 42"/>
                <a:gd name="T2" fmla="*/ 0 w 52"/>
                <a:gd name="T3" fmla="*/ 0 h 42"/>
                <a:gd name="T4" fmla="*/ 0 w 52"/>
                <a:gd name="T5" fmla="*/ 0 h 42"/>
                <a:gd name="T6" fmla="*/ 0 w 52"/>
                <a:gd name="T7" fmla="*/ 0 h 42"/>
                <a:gd name="T8" fmla="*/ 0 w 52"/>
                <a:gd name="T9" fmla="*/ 0 h 42"/>
                <a:gd name="T10" fmla="*/ 0 w 52"/>
                <a:gd name="T11" fmla="*/ 0 h 42"/>
                <a:gd name="T12" fmla="*/ 0 w 52"/>
                <a:gd name="T13" fmla="*/ 0 h 42"/>
                <a:gd name="T14" fmla="*/ 0 w 52"/>
                <a:gd name="T15" fmla="*/ 0 h 42"/>
                <a:gd name="T16" fmla="*/ 0 w 52"/>
                <a:gd name="T17" fmla="*/ 0 h 42"/>
                <a:gd name="T18" fmla="*/ 0 w 52"/>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2"/>
                <a:gd name="T32" fmla="*/ 52 w 52"/>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2">
                  <a:moveTo>
                    <a:pt x="51" y="41"/>
                  </a:moveTo>
                  <a:lnTo>
                    <a:pt x="51" y="27"/>
                  </a:lnTo>
                  <a:lnTo>
                    <a:pt x="51" y="0"/>
                  </a:lnTo>
                  <a:lnTo>
                    <a:pt x="39" y="0"/>
                  </a:lnTo>
                  <a:lnTo>
                    <a:pt x="26" y="0"/>
                  </a:lnTo>
                  <a:lnTo>
                    <a:pt x="39" y="27"/>
                  </a:lnTo>
                  <a:lnTo>
                    <a:pt x="0" y="27"/>
                  </a:lnTo>
                  <a:lnTo>
                    <a:pt x="13" y="27"/>
                  </a:lnTo>
                  <a:lnTo>
                    <a:pt x="13" y="41"/>
                  </a:lnTo>
                  <a:lnTo>
                    <a:pt x="51" y="41"/>
                  </a:lnTo>
                </a:path>
              </a:pathLst>
            </a:custGeom>
            <a:solidFill>
              <a:srgbClr val="B2B2B2"/>
            </a:solidFill>
            <a:ln w="12700">
              <a:solidFill>
                <a:srgbClr val="000000"/>
              </a:solidFill>
              <a:round/>
              <a:headEnd/>
              <a:tailEnd/>
            </a:ln>
          </p:spPr>
          <p:txBody>
            <a:bodyPr wrap="none" anchor="ctr"/>
            <a:lstStyle/>
            <a:p>
              <a:endParaRPr lang="fr-FR" dirty="0"/>
            </a:p>
          </p:txBody>
        </p:sp>
        <p:sp>
          <p:nvSpPr>
            <p:cNvPr id="8265" name="AutoShape 73"/>
            <p:cNvSpPr>
              <a:spLocks/>
            </p:cNvSpPr>
            <p:nvPr/>
          </p:nvSpPr>
          <p:spPr bwMode="auto">
            <a:xfrm>
              <a:off x="3329" y="5299"/>
              <a:ext cx="8" cy="8"/>
            </a:xfrm>
            <a:custGeom>
              <a:avLst/>
              <a:gdLst>
                <a:gd name="T0" fmla="*/ 0 w 18"/>
                <a:gd name="T1" fmla="*/ 0 h 17"/>
                <a:gd name="T2" fmla="*/ 0 w 18"/>
                <a:gd name="T3" fmla="*/ 0 h 17"/>
                <a:gd name="T4" fmla="*/ 0 w 18"/>
                <a:gd name="T5" fmla="*/ 0 h 17"/>
                <a:gd name="T6" fmla="*/ 0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0"/>
                  </a:moveTo>
                  <a:lnTo>
                    <a:pt x="17" y="0"/>
                  </a:lnTo>
                  <a:lnTo>
                    <a:pt x="17" y="16"/>
                  </a:lnTo>
                  <a:lnTo>
                    <a:pt x="0" y="16"/>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266" name="Line 74"/>
            <p:cNvSpPr>
              <a:spLocks noChangeShapeType="1"/>
            </p:cNvSpPr>
            <p:nvPr/>
          </p:nvSpPr>
          <p:spPr bwMode="auto">
            <a:xfrm flipH="1">
              <a:off x="3323" y="5294"/>
              <a:ext cx="6"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267" name="Line 75"/>
            <p:cNvSpPr>
              <a:spLocks noChangeShapeType="1"/>
            </p:cNvSpPr>
            <p:nvPr/>
          </p:nvSpPr>
          <p:spPr bwMode="auto">
            <a:xfrm>
              <a:off x="3325" y="5288"/>
              <a:ext cx="0"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268" name="Line 76"/>
            <p:cNvSpPr>
              <a:spLocks noChangeShapeType="1"/>
            </p:cNvSpPr>
            <p:nvPr/>
          </p:nvSpPr>
          <p:spPr bwMode="auto">
            <a:xfrm>
              <a:off x="3316" y="5283"/>
              <a:ext cx="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269" name="Line 77"/>
            <p:cNvSpPr>
              <a:spLocks noChangeShapeType="1"/>
            </p:cNvSpPr>
            <p:nvPr/>
          </p:nvSpPr>
          <p:spPr bwMode="auto">
            <a:xfrm>
              <a:off x="3313" y="5271"/>
              <a:ext cx="0"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270" name="AutoShape 78"/>
            <p:cNvSpPr>
              <a:spLocks/>
            </p:cNvSpPr>
            <p:nvPr/>
          </p:nvSpPr>
          <p:spPr bwMode="auto">
            <a:xfrm>
              <a:off x="3295" y="5265"/>
              <a:ext cx="13" cy="8"/>
            </a:xfrm>
            <a:custGeom>
              <a:avLst/>
              <a:gdLst>
                <a:gd name="T0" fmla="*/ 0 w 29"/>
                <a:gd name="T1" fmla="*/ 0 h 17"/>
                <a:gd name="T2" fmla="*/ 0 w 29"/>
                <a:gd name="T3" fmla="*/ 0 h 17"/>
                <a:gd name="T4" fmla="*/ 0 w 29"/>
                <a:gd name="T5" fmla="*/ 0 h 17"/>
                <a:gd name="T6" fmla="*/ 0 w 29"/>
                <a:gd name="T7" fmla="*/ 0 h 17"/>
                <a:gd name="T8" fmla="*/ 0 60000 65536"/>
                <a:gd name="T9" fmla="*/ 0 60000 65536"/>
                <a:gd name="T10" fmla="*/ 0 60000 65536"/>
                <a:gd name="T11" fmla="*/ 0 60000 65536"/>
                <a:gd name="T12" fmla="*/ 0 w 29"/>
                <a:gd name="T13" fmla="*/ 0 h 17"/>
                <a:gd name="T14" fmla="*/ 29 w 29"/>
                <a:gd name="T15" fmla="*/ 17 h 17"/>
              </a:gdLst>
              <a:ahLst/>
              <a:cxnLst>
                <a:cxn ang="T8">
                  <a:pos x="T0" y="T1"/>
                </a:cxn>
                <a:cxn ang="T9">
                  <a:pos x="T2" y="T3"/>
                </a:cxn>
                <a:cxn ang="T10">
                  <a:pos x="T4" y="T5"/>
                </a:cxn>
                <a:cxn ang="T11">
                  <a:pos x="T6" y="T7"/>
                </a:cxn>
              </a:cxnLst>
              <a:rect l="T12" t="T13" r="T14" b="T15"/>
              <a:pathLst>
                <a:path w="29" h="17">
                  <a:moveTo>
                    <a:pt x="0" y="0"/>
                  </a:moveTo>
                  <a:lnTo>
                    <a:pt x="28" y="16"/>
                  </a:lnTo>
                  <a:lnTo>
                    <a:pt x="14" y="16"/>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271" name="AutoShape 79"/>
            <p:cNvSpPr>
              <a:spLocks/>
            </p:cNvSpPr>
            <p:nvPr/>
          </p:nvSpPr>
          <p:spPr bwMode="auto">
            <a:xfrm>
              <a:off x="3313" y="5276"/>
              <a:ext cx="8"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B2B2B2"/>
            </a:solidFill>
            <a:ln w="12700">
              <a:solidFill>
                <a:srgbClr val="000000"/>
              </a:solidFill>
              <a:round/>
              <a:headEnd/>
              <a:tailEnd/>
            </a:ln>
          </p:spPr>
          <p:txBody>
            <a:bodyPr wrap="none" anchor="ctr"/>
            <a:lstStyle/>
            <a:p>
              <a:endParaRPr lang="fr-FR" dirty="0"/>
            </a:p>
          </p:txBody>
        </p:sp>
        <p:sp>
          <p:nvSpPr>
            <p:cNvPr id="8272" name="AutoShape 80"/>
            <p:cNvSpPr>
              <a:spLocks/>
            </p:cNvSpPr>
            <p:nvPr/>
          </p:nvSpPr>
          <p:spPr bwMode="auto">
            <a:xfrm>
              <a:off x="3262" y="5586"/>
              <a:ext cx="67" cy="362"/>
            </a:xfrm>
            <a:custGeom>
              <a:avLst/>
              <a:gdLst>
                <a:gd name="T0" fmla="*/ 0 w 153"/>
                <a:gd name="T1" fmla="*/ 0 h 851"/>
                <a:gd name="T2" fmla="*/ 0 w 153"/>
                <a:gd name="T3" fmla="*/ 0 h 851"/>
                <a:gd name="T4" fmla="*/ 0 w 153"/>
                <a:gd name="T5" fmla="*/ 0 h 851"/>
                <a:gd name="T6" fmla="*/ 0 w 153"/>
                <a:gd name="T7" fmla="*/ 0 h 851"/>
                <a:gd name="T8" fmla="*/ 0 w 153"/>
                <a:gd name="T9" fmla="*/ 0 h 851"/>
                <a:gd name="T10" fmla="*/ 0 w 153"/>
                <a:gd name="T11" fmla="*/ 0 h 851"/>
                <a:gd name="T12" fmla="*/ 0 w 153"/>
                <a:gd name="T13" fmla="*/ 0 h 851"/>
                <a:gd name="T14" fmla="*/ 0 w 153"/>
                <a:gd name="T15" fmla="*/ 0 h 851"/>
                <a:gd name="T16" fmla="*/ 0 w 153"/>
                <a:gd name="T17" fmla="*/ 0 h 851"/>
                <a:gd name="T18" fmla="*/ 0 w 153"/>
                <a:gd name="T19" fmla="*/ 0 h 851"/>
                <a:gd name="T20" fmla="*/ 0 w 153"/>
                <a:gd name="T21" fmla="*/ 0 h 851"/>
                <a:gd name="T22" fmla="*/ 0 w 153"/>
                <a:gd name="T23" fmla="*/ 0 h 851"/>
                <a:gd name="T24" fmla="*/ 0 w 153"/>
                <a:gd name="T25" fmla="*/ 0 h 851"/>
                <a:gd name="T26" fmla="*/ 0 w 153"/>
                <a:gd name="T27" fmla="*/ 0 h 851"/>
                <a:gd name="T28" fmla="*/ 0 w 153"/>
                <a:gd name="T29" fmla="*/ 0 h 851"/>
                <a:gd name="T30" fmla="*/ 0 w 153"/>
                <a:gd name="T31" fmla="*/ 0 h 851"/>
                <a:gd name="T32" fmla="*/ 0 w 153"/>
                <a:gd name="T33" fmla="*/ 0 h 851"/>
                <a:gd name="T34" fmla="*/ 0 w 153"/>
                <a:gd name="T35" fmla="*/ 0 h 851"/>
                <a:gd name="T36" fmla="*/ 0 w 153"/>
                <a:gd name="T37" fmla="*/ 0 h 851"/>
                <a:gd name="T38" fmla="*/ 0 w 153"/>
                <a:gd name="T39" fmla="*/ 0 h 851"/>
                <a:gd name="T40" fmla="*/ 0 w 153"/>
                <a:gd name="T41" fmla="*/ 0 h 851"/>
                <a:gd name="T42" fmla="*/ 0 w 153"/>
                <a:gd name="T43" fmla="*/ 0 h 851"/>
                <a:gd name="T44" fmla="*/ 0 w 153"/>
                <a:gd name="T45" fmla="*/ 0 h 851"/>
                <a:gd name="T46" fmla="*/ 0 w 153"/>
                <a:gd name="T47" fmla="*/ 0 h 851"/>
                <a:gd name="T48" fmla="*/ 0 w 153"/>
                <a:gd name="T49" fmla="*/ 0 h 851"/>
                <a:gd name="T50" fmla="*/ 0 w 153"/>
                <a:gd name="T51" fmla="*/ 0 h 851"/>
                <a:gd name="T52" fmla="*/ 0 w 153"/>
                <a:gd name="T53" fmla="*/ 0 h 851"/>
                <a:gd name="T54" fmla="*/ 0 w 153"/>
                <a:gd name="T55" fmla="*/ 0 h 851"/>
                <a:gd name="T56" fmla="*/ 0 w 153"/>
                <a:gd name="T57" fmla="*/ 0 h 851"/>
                <a:gd name="T58" fmla="*/ 0 w 153"/>
                <a:gd name="T59" fmla="*/ 0 h 851"/>
                <a:gd name="T60" fmla="*/ 0 w 153"/>
                <a:gd name="T61" fmla="*/ 0 h 851"/>
                <a:gd name="T62" fmla="*/ 0 w 153"/>
                <a:gd name="T63" fmla="*/ 0 h 851"/>
                <a:gd name="T64" fmla="*/ 0 w 153"/>
                <a:gd name="T65" fmla="*/ 0 h 851"/>
                <a:gd name="T66" fmla="*/ 0 w 153"/>
                <a:gd name="T67" fmla="*/ 0 h 851"/>
                <a:gd name="T68" fmla="*/ 0 w 153"/>
                <a:gd name="T69" fmla="*/ 0 h 851"/>
                <a:gd name="T70" fmla="*/ 0 w 153"/>
                <a:gd name="T71" fmla="*/ 0 h 851"/>
                <a:gd name="T72" fmla="*/ 0 w 153"/>
                <a:gd name="T73" fmla="*/ 0 h 851"/>
                <a:gd name="T74" fmla="*/ 0 w 153"/>
                <a:gd name="T75" fmla="*/ 0 h 851"/>
                <a:gd name="T76" fmla="*/ 0 w 153"/>
                <a:gd name="T77" fmla="*/ 0 h 851"/>
                <a:gd name="T78" fmla="*/ 0 w 153"/>
                <a:gd name="T79" fmla="*/ 0 h 851"/>
                <a:gd name="T80" fmla="*/ 0 w 153"/>
                <a:gd name="T81" fmla="*/ 0 h 851"/>
                <a:gd name="T82" fmla="*/ 0 w 153"/>
                <a:gd name="T83" fmla="*/ 0 h 851"/>
                <a:gd name="T84" fmla="*/ 0 w 153"/>
                <a:gd name="T85" fmla="*/ 0 h 851"/>
                <a:gd name="T86" fmla="*/ 0 w 153"/>
                <a:gd name="T87" fmla="*/ 0 h 851"/>
                <a:gd name="T88" fmla="*/ 0 w 153"/>
                <a:gd name="T89" fmla="*/ 0 h 8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3"/>
                <a:gd name="T136" fmla="*/ 0 h 851"/>
                <a:gd name="T137" fmla="*/ 153 w 153"/>
                <a:gd name="T138" fmla="*/ 851 h 8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3" h="851">
                  <a:moveTo>
                    <a:pt x="25" y="671"/>
                  </a:moveTo>
                  <a:lnTo>
                    <a:pt x="38" y="671"/>
                  </a:lnTo>
                  <a:lnTo>
                    <a:pt x="38" y="699"/>
                  </a:lnTo>
                  <a:lnTo>
                    <a:pt x="75" y="809"/>
                  </a:lnTo>
                  <a:lnTo>
                    <a:pt x="88" y="836"/>
                  </a:lnTo>
                  <a:lnTo>
                    <a:pt x="126" y="850"/>
                  </a:lnTo>
                  <a:lnTo>
                    <a:pt x="126" y="823"/>
                  </a:lnTo>
                  <a:lnTo>
                    <a:pt x="152" y="809"/>
                  </a:lnTo>
                  <a:lnTo>
                    <a:pt x="101" y="795"/>
                  </a:lnTo>
                  <a:lnTo>
                    <a:pt x="101" y="768"/>
                  </a:lnTo>
                  <a:lnTo>
                    <a:pt x="75" y="768"/>
                  </a:lnTo>
                  <a:lnTo>
                    <a:pt x="75" y="645"/>
                  </a:lnTo>
                  <a:lnTo>
                    <a:pt x="64" y="630"/>
                  </a:lnTo>
                  <a:lnTo>
                    <a:pt x="64" y="616"/>
                  </a:lnTo>
                  <a:lnTo>
                    <a:pt x="75" y="604"/>
                  </a:lnTo>
                  <a:lnTo>
                    <a:pt x="38" y="494"/>
                  </a:lnTo>
                  <a:lnTo>
                    <a:pt x="51" y="466"/>
                  </a:lnTo>
                  <a:lnTo>
                    <a:pt x="38" y="411"/>
                  </a:lnTo>
                  <a:lnTo>
                    <a:pt x="51" y="411"/>
                  </a:lnTo>
                  <a:lnTo>
                    <a:pt x="64" y="356"/>
                  </a:lnTo>
                  <a:lnTo>
                    <a:pt x="38" y="301"/>
                  </a:lnTo>
                  <a:lnTo>
                    <a:pt x="38" y="260"/>
                  </a:lnTo>
                  <a:lnTo>
                    <a:pt x="51" y="220"/>
                  </a:lnTo>
                  <a:lnTo>
                    <a:pt x="64" y="191"/>
                  </a:lnTo>
                  <a:lnTo>
                    <a:pt x="51" y="151"/>
                  </a:lnTo>
                  <a:lnTo>
                    <a:pt x="64" y="137"/>
                  </a:lnTo>
                  <a:lnTo>
                    <a:pt x="75" y="122"/>
                  </a:lnTo>
                  <a:lnTo>
                    <a:pt x="64" y="110"/>
                  </a:lnTo>
                  <a:lnTo>
                    <a:pt x="38" y="41"/>
                  </a:lnTo>
                  <a:lnTo>
                    <a:pt x="25" y="0"/>
                  </a:lnTo>
                  <a:lnTo>
                    <a:pt x="13" y="0"/>
                  </a:lnTo>
                  <a:lnTo>
                    <a:pt x="0" y="13"/>
                  </a:lnTo>
                  <a:lnTo>
                    <a:pt x="13" y="68"/>
                  </a:lnTo>
                  <a:lnTo>
                    <a:pt x="13" y="177"/>
                  </a:lnTo>
                  <a:lnTo>
                    <a:pt x="13" y="260"/>
                  </a:lnTo>
                  <a:lnTo>
                    <a:pt x="25" y="274"/>
                  </a:lnTo>
                  <a:lnTo>
                    <a:pt x="13" y="287"/>
                  </a:lnTo>
                  <a:lnTo>
                    <a:pt x="25" y="342"/>
                  </a:lnTo>
                  <a:lnTo>
                    <a:pt x="0" y="439"/>
                  </a:lnTo>
                  <a:lnTo>
                    <a:pt x="13" y="507"/>
                  </a:lnTo>
                  <a:lnTo>
                    <a:pt x="25" y="535"/>
                  </a:lnTo>
                  <a:lnTo>
                    <a:pt x="38" y="549"/>
                  </a:lnTo>
                  <a:lnTo>
                    <a:pt x="38" y="659"/>
                  </a:lnTo>
                  <a:lnTo>
                    <a:pt x="25" y="659"/>
                  </a:lnTo>
                  <a:lnTo>
                    <a:pt x="25" y="671"/>
                  </a:lnTo>
                </a:path>
              </a:pathLst>
            </a:custGeom>
            <a:solidFill>
              <a:srgbClr val="B2B2B2"/>
            </a:solidFill>
            <a:ln w="12700">
              <a:solidFill>
                <a:srgbClr val="000000"/>
              </a:solidFill>
              <a:round/>
              <a:headEnd/>
              <a:tailEnd/>
            </a:ln>
          </p:spPr>
          <p:txBody>
            <a:bodyPr wrap="none" anchor="ctr"/>
            <a:lstStyle/>
            <a:p>
              <a:endParaRPr lang="fr-FR" dirty="0"/>
            </a:p>
          </p:txBody>
        </p:sp>
        <p:sp>
          <p:nvSpPr>
            <p:cNvPr id="8273" name="AutoShape 81"/>
            <p:cNvSpPr>
              <a:spLocks/>
            </p:cNvSpPr>
            <p:nvPr/>
          </p:nvSpPr>
          <p:spPr bwMode="auto">
            <a:xfrm>
              <a:off x="3325" y="5930"/>
              <a:ext cx="15" cy="30"/>
            </a:xfrm>
            <a:custGeom>
              <a:avLst/>
              <a:gdLst>
                <a:gd name="T0" fmla="*/ 0 w 38"/>
                <a:gd name="T1" fmla="*/ 0 h 70"/>
                <a:gd name="T2" fmla="*/ 0 w 38"/>
                <a:gd name="T3" fmla="*/ 0 h 70"/>
                <a:gd name="T4" fmla="*/ 0 w 38"/>
                <a:gd name="T5" fmla="*/ 0 h 70"/>
                <a:gd name="T6" fmla="*/ 0 w 38"/>
                <a:gd name="T7" fmla="*/ 0 h 70"/>
                <a:gd name="T8" fmla="*/ 0 w 38"/>
                <a:gd name="T9" fmla="*/ 0 h 70"/>
                <a:gd name="T10" fmla="*/ 0 w 38"/>
                <a:gd name="T11" fmla="*/ 0 h 70"/>
                <a:gd name="T12" fmla="*/ 0 w 38"/>
                <a:gd name="T13" fmla="*/ 0 h 70"/>
                <a:gd name="T14" fmla="*/ 0 w 38"/>
                <a:gd name="T15" fmla="*/ 0 h 70"/>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70"/>
                <a:gd name="T26" fmla="*/ 38 w 3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70">
                  <a:moveTo>
                    <a:pt x="26" y="14"/>
                  </a:moveTo>
                  <a:lnTo>
                    <a:pt x="13" y="0"/>
                  </a:lnTo>
                  <a:lnTo>
                    <a:pt x="0" y="14"/>
                  </a:lnTo>
                  <a:lnTo>
                    <a:pt x="0" y="41"/>
                  </a:lnTo>
                  <a:lnTo>
                    <a:pt x="0" y="55"/>
                  </a:lnTo>
                  <a:lnTo>
                    <a:pt x="0" y="69"/>
                  </a:lnTo>
                  <a:lnTo>
                    <a:pt x="37" y="69"/>
                  </a:lnTo>
                  <a:lnTo>
                    <a:pt x="26" y="14"/>
                  </a:lnTo>
                </a:path>
              </a:pathLst>
            </a:custGeom>
            <a:solidFill>
              <a:srgbClr val="B2B2B2"/>
            </a:solidFill>
            <a:ln w="12700" cap="rnd">
              <a:solidFill>
                <a:srgbClr val="000000"/>
              </a:solidFill>
              <a:round/>
              <a:headEnd/>
              <a:tailEnd/>
            </a:ln>
          </p:spPr>
          <p:txBody>
            <a:bodyPr/>
            <a:lstStyle/>
            <a:p>
              <a:endParaRPr lang="fr-FR" dirty="0"/>
            </a:p>
          </p:txBody>
        </p:sp>
        <p:sp>
          <p:nvSpPr>
            <p:cNvPr id="8274" name="AutoShape 82"/>
            <p:cNvSpPr>
              <a:spLocks/>
            </p:cNvSpPr>
            <p:nvPr/>
          </p:nvSpPr>
          <p:spPr bwMode="auto">
            <a:xfrm>
              <a:off x="3268" y="5818"/>
              <a:ext cx="7" cy="19"/>
            </a:xfrm>
            <a:custGeom>
              <a:avLst/>
              <a:gdLst>
                <a:gd name="T0" fmla="*/ 0 w 17"/>
                <a:gd name="T1" fmla="*/ 0 h 43"/>
                <a:gd name="T2" fmla="*/ 0 w 17"/>
                <a:gd name="T3" fmla="*/ 0 h 43"/>
                <a:gd name="T4" fmla="*/ 0 w 17"/>
                <a:gd name="T5" fmla="*/ 0 h 43"/>
                <a:gd name="T6" fmla="*/ 0 w 17"/>
                <a:gd name="T7" fmla="*/ 0 h 43"/>
                <a:gd name="T8" fmla="*/ 0 w 17"/>
                <a:gd name="T9" fmla="*/ 0 h 43"/>
                <a:gd name="T10" fmla="*/ 0 60000 65536"/>
                <a:gd name="T11" fmla="*/ 0 60000 65536"/>
                <a:gd name="T12" fmla="*/ 0 60000 65536"/>
                <a:gd name="T13" fmla="*/ 0 60000 65536"/>
                <a:gd name="T14" fmla="*/ 0 60000 65536"/>
                <a:gd name="T15" fmla="*/ 0 w 17"/>
                <a:gd name="T16" fmla="*/ 0 h 43"/>
                <a:gd name="T17" fmla="*/ 17 w 17"/>
                <a:gd name="T18" fmla="*/ 43 h 43"/>
              </a:gdLst>
              <a:ahLst/>
              <a:cxnLst>
                <a:cxn ang="T10">
                  <a:pos x="T0" y="T1"/>
                </a:cxn>
                <a:cxn ang="T11">
                  <a:pos x="T2" y="T3"/>
                </a:cxn>
                <a:cxn ang="T12">
                  <a:pos x="T4" y="T5"/>
                </a:cxn>
                <a:cxn ang="T13">
                  <a:pos x="T6" y="T7"/>
                </a:cxn>
                <a:cxn ang="T14">
                  <a:pos x="T8" y="T9"/>
                </a:cxn>
              </a:cxnLst>
              <a:rect l="T15" t="T16" r="T17" b="T18"/>
              <a:pathLst>
                <a:path w="17" h="43">
                  <a:moveTo>
                    <a:pt x="0" y="0"/>
                  </a:moveTo>
                  <a:lnTo>
                    <a:pt x="0" y="42"/>
                  </a:lnTo>
                  <a:lnTo>
                    <a:pt x="16" y="28"/>
                  </a:lnTo>
                  <a:lnTo>
                    <a:pt x="0" y="13"/>
                  </a:lnTo>
                  <a:lnTo>
                    <a:pt x="0" y="0"/>
                  </a:lnTo>
                </a:path>
              </a:pathLst>
            </a:custGeom>
            <a:solidFill>
              <a:srgbClr val="B2B2B2"/>
            </a:solidFill>
            <a:ln w="12700" cap="rnd">
              <a:solidFill>
                <a:srgbClr val="000000"/>
              </a:solidFill>
              <a:round/>
              <a:headEnd/>
              <a:tailEnd/>
            </a:ln>
          </p:spPr>
          <p:txBody>
            <a:bodyPr/>
            <a:lstStyle/>
            <a:p>
              <a:endParaRPr lang="fr-FR" dirty="0"/>
            </a:p>
          </p:txBody>
        </p:sp>
        <p:sp>
          <p:nvSpPr>
            <p:cNvPr id="8275" name="AutoShape 83"/>
            <p:cNvSpPr>
              <a:spLocks/>
            </p:cNvSpPr>
            <p:nvPr/>
          </p:nvSpPr>
          <p:spPr bwMode="auto">
            <a:xfrm>
              <a:off x="3337" y="5965"/>
              <a:ext cx="10" cy="6"/>
            </a:xfrm>
            <a:custGeom>
              <a:avLst/>
              <a:gdLst>
                <a:gd name="T0" fmla="*/ 0 w 26"/>
                <a:gd name="T1" fmla="*/ 0 h 17"/>
                <a:gd name="T2" fmla="*/ 0 w 26"/>
                <a:gd name="T3" fmla="*/ 0 h 17"/>
                <a:gd name="T4" fmla="*/ 0 w 26"/>
                <a:gd name="T5" fmla="*/ 0 h 17"/>
                <a:gd name="T6" fmla="*/ 0 w 26"/>
                <a:gd name="T7" fmla="*/ 0 h 17"/>
                <a:gd name="T8" fmla="*/ 0 60000 65536"/>
                <a:gd name="T9" fmla="*/ 0 60000 65536"/>
                <a:gd name="T10" fmla="*/ 0 60000 65536"/>
                <a:gd name="T11" fmla="*/ 0 60000 65536"/>
                <a:gd name="T12" fmla="*/ 0 w 26"/>
                <a:gd name="T13" fmla="*/ 0 h 17"/>
                <a:gd name="T14" fmla="*/ 26 w 26"/>
                <a:gd name="T15" fmla="*/ 17 h 17"/>
              </a:gdLst>
              <a:ahLst/>
              <a:cxnLst>
                <a:cxn ang="T8">
                  <a:pos x="T0" y="T1"/>
                </a:cxn>
                <a:cxn ang="T9">
                  <a:pos x="T2" y="T3"/>
                </a:cxn>
                <a:cxn ang="T10">
                  <a:pos x="T4" y="T5"/>
                </a:cxn>
                <a:cxn ang="T11">
                  <a:pos x="T6" y="T7"/>
                </a:cxn>
              </a:cxnLst>
              <a:rect l="T12" t="T13" r="T14" b="T15"/>
              <a:pathLst>
                <a:path w="26" h="17">
                  <a:moveTo>
                    <a:pt x="0" y="0"/>
                  </a:moveTo>
                  <a:lnTo>
                    <a:pt x="25" y="16"/>
                  </a:lnTo>
                  <a:lnTo>
                    <a:pt x="12" y="0"/>
                  </a:lnTo>
                  <a:lnTo>
                    <a:pt x="0" y="0"/>
                  </a:lnTo>
                </a:path>
              </a:pathLst>
            </a:custGeom>
            <a:solidFill>
              <a:srgbClr val="B2B2B2"/>
            </a:solidFill>
            <a:ln w="12700" cap="rnd">
              <a:solidFill>
                <a:srgbClr val="000000"/>
              </a:solidFill>
              <a:round/>
              <a:headEnd/>
              <a:tailEnd/>
            </a:ln>
          </p:spPr>
          <p:txBody>
            <a:bodyPr/>
            <a:lstStyle/>
            <a:p>
              <a:endParaRPr lang="fr-FR" dirty="0"/>
            </a:p>
          </p:txBody>
        </p:sp>
        <p:sp>
          <p:nvSpPr>
            <p:cNvPr id="8276" name="AutoShape 84"/>
            <p:cNvSpPr>
              <a:spLocks/>
            </p:cNvSpPr>
            <p:nvPr/>
          </p:nvSpPr>
          <p:spPr bwMode="auto">
            <a:xfrm>
              <a:off x="3279" y="5620"/>
              <a:ext cx="121" cy="310"/>
            </a:xfrm>
            <a:custGeom>
              <a:avLst/>
              <a:gdLst>
                <a:gd name="T0" fmla="*/ 0 w 269"/>
                <a:gd name="T1" fmla="*/ 0 h 730"/>
                <a:gd name="T2" fmla="*/ 0 w 269"/>
                <a:gd name="T3" fmla="*/ 0 h 730"/>
                <a:gd name="T4" fmla="*/ 0 w 269"/>
                <a:gd name="T5" fmla="*/ 0 h 730"/>
                <a:gd name="T6" fmla="*/ 0 w 269"/>
                <a:gd name="T7" fmla="*/ 0 h 730"/>
                <a:gd name="T8" fmla="*/ 0 w 269"/>
                <a:gd name="T9" fmla="*/ 0 h 730"/>
                <a:gd name="T10" fmla="*/ 0 w 269"/>
                <a:gd name="T11" fmla="*/ 0 h 730"/>
                <a:gd name="T12" fmla="*/ 0 w 269"/>
                <a:gd name="T13" fmla="*/ 0 h 730"/>
                <a:gd name="T14" fmla="*/ 0 w 269"/>
                <a:gd name="T15" fmla="*/ 0 h 730"/>
                <a:gd name="T16" fmla="*/ 0 w 269"/>
                <a:gd name="T17" fmla="*/ 0 h 730"/>
                <a:gd name="T18" fmla="*/ 0 w 269"/>
                <a:gd name="T19" fmla="*/ 0 h 730"/>
                <a:gd name="T20" fmla="*/ 0 w 269"/>
                <a:gd name="T21" fmla="*/ 0 h 730"/>
                <a:gd name="T22" fmla="*/ 0 w 269"/>
                <a:gd name="T23" fmla="*/ 0 h 730"/>
                <a:gd name="T24" fmla="*/ 0 w 269"/>
                <a:gd name="T25" fmla="*/ 0 h 730"/>
                <a:gd name="T26" fmla="*/ 0 w 269"/>
                <a:gd name="T27" fmla="*/ 0 h 730"/>
                <a:gd name="T28" fmla="*/ 0 w 269"/>
                <a:gd name="T29" fmla="*/ 0 h 730"/>
                <a:gd name="T30" fmla="*/ 0 w 269"/>
                <a:gd name="T31" fmla="*/ 0 h 730"/>
                <a:gd name="T32" fmla="*/ 0 w 269"/>
                <a:gd name="T33" fmla="*/ 0 h 730"/>
                <a:gd name="T34" fmla="*/ 0 w 269"/>
                <a:gd name="T35" fmla="*/ 0 h 730"/>
                <a:gd name="T36" fmla="*/ 0 w 269"/>
                <a:gd name="T37" fmla="*/ 0 h 730"/>
                <a:gd name="T38" fmla="*/ 0 w 269"/>
                <a:gd name="T39" fmla="*/ 0 h 730"/>
                <a:gd name="T40" fmla="*/ 0 w 269"/>
                <a:gd name="T41" fmla="*/ 0 h 730"/>
                <a:gd name="T42" fmla="*/ 0 w 269"/>
                <a:gd name="T43" fmla="*/ 0 h 730"/>
                <a:gd name="T44" fmla="*/ 0 w 269"/>
                <a:gd name="T45" fmla="*/ 0 h 730"/>
                <a:gd name="T46" fmla="*/ 0 w 269"/>
                <a:gd name="T47" fmla="*/ 0 h 730"/>
                <a:gd name="T48" fmla="*/ 0 w 269"/>
                <a:gd name="T49" fmla="*/ 0 h 730"/>
                <a:gd name="T50" fmla="*/ 0 w 269"/>
                <a:gd name="T51" fmla="*/ 0 h 730"/>
                <a:gd name="T52" fmla="*/ 0 w 269"/>
                <a:gd name="T53" fmla="*/ 0 h 730"/>
                <a:gd name="T54" fmla="*/ 0 w 269"/>
                <a:gd name="T55" fmla="*/ 0 h 730"/>
                <a:gd name="T56" fmla="*/ 0 w 269"/>
                <a:gd name="T57" fmla="*/ 0 h 730"/>
                <a:gd name="T58" fmla="*/ 0 w 269"/>
                <a:gd name="T59" fmla="*/ 0 h 730"/>
                <a:gd name="T60" fmla="*/ 0 w 269"/>
                <a:gd name="T61" fmla="*/ 0 h 730"/>
                <a:gd name="T62" fmla="*/ 0 w 269"/>
                <a:gd name="T63" fmla="*/ 0 h 7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9"/>
                <a:gd name="T97" fmla="*/ 0 h 730"/>
                <a:gd name="T98" fmla="*/ 269 w 269"/>
                <a:gd name="T99" fmla="*/ 730 h 7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9" h="730">
                  <a:moveTo>
                    <a:pt x="140" y="578"/>
                  </a:moveTo>
                  <a:lnTo>
                    <a:pt x="115" y="578"/>
                  </a:lnTo>
                  <a:lnTo>
                    <a:pt x="102" y="550"/>
                  </a:lnTo>
                  <a:lnTo>
                    <a:pt x="115" y="536"/>
                  </a:lnTo>
                  <a:lnTo>
                    <a:pt x="128" y="536"/>
                  </a:lnTo>
                  <a:lnTo>
                    <a:pt x="140" y="481"/>
                  </a:lnTo>
                  <a:lnTo>
                    <a:pt x="153" y="481"/>
                  </a:lnTo>
                  <a:lnTo>
                    <a:pt x="153" y="468"/>
                  </a:lnTo>
                  <a:lnTo>
                    <a:pt x="140" y="468"/>
                  </a:lnTo>
                  <a:lnTo>
                    <a:pt x="128" y="454"/>
                  </a:lnTo>
                  <a:lnTo>
                    <a:pt x="128" y="426"/>
                  </a:lnTo>
                  <a:lnTo>
                    <a:pt x="153" y="440"/>
                  </a:lnTo>
                  <a:lnTo>
                    <a:pt x="166" y="426"/>
                  </a:lnTo>
                  <a:lnTo>
                    <a:pt x="166" y="399"/>
                  </a:lnTo>
                  <a:lnTo>
                    <a:pt x="153" y="385"/>
                  </a:lnTo>
                  <a:lnTo>
                    <a:pt x="204" y="385"/>
                  </a:lnTo>
                  <a:lnTo>
                    <a:pt x="230" y="371"/>
                  </a:lnTo>
                  <a:lnTo>
                    <a:pt x="242" y="330"/>
                  </a:lnTo>
                  <a:lnTo>
                    <a:pt x="242" y="316"/>
                  </a:lnTo>
                  <a:lnTo>
                    <a:pt x="230" y="303"/>
                  </a:lnTo>
                  <a:lnTo>
                    <a:pt x="217" y="289"/>
                  </a:lnTo>
                  <a:lnTo>
                    <a:pt x="217" y="275"/>
                  </a:lnTo>
                  <a:lnTo>
                    <a:pt x="217" y="179"/>
                  </a:lnTo>
                  <a:lnTo>
                    <a:pt x="217" y="165"/>
                  </a:lnTo>
                  <a:lnTo>
                    <a:pt x="268" y="110"/>
                  </a:lnTo>
                  <a:lnTo>
                    <a:pt x="268" y="83"/>
                  </a:lnTo>
                  <a:lnTo>
                    <a:pt x="255" y="69"/>
                  </a:lnTo>
                  <a:lnTo>
                    <a:pt x="255" y="96"/>
                  </a:lnTo>
                  <a:lnTo>
                    <a:pt x="217" y="110"/>
                  </a:lnTo>
                  <a:lnTo>
                    <a:pt x="191" y="110"/>
                  </a:lnTo>
                  <a:lnTo>
                    <a:pt x="204" y="83"/>
                  </a:lnTo>
                  <a:lnTo>
                    <a:pt x="140" y="28"/>
                  </a:lnTo>
                  <a:lnTo>
                    <a:pt x="128" y="28"/>
                  </a:lnTo>
                  <a:lnTo>
                    <a:pt x="102" y="14"/>
                  </a:lnTo>
                  <a:lnTo>
                    <a:pt x="77" y="14"/>
                  </a:lnTo>
                  <a:lnTo>
                    <a:pt x="64" y="14"/>
                  </a:lnTo>
                  <a:lnTo>
                    <a:pt x="51" y="14"/>
                  </a:lnTo>
                  <a:lnTo>
                    <a:pt x="38" y="0"/>
                  </a:lnTo>
                  <a:lnTo>
                    <a:pt x="38" y="41"/>
                  </a:lnTo>
                  <a:lnTo>
                    <a:pt x="26" y="55"/>
                  </a:lnTo>
                  <a:lnTo>
                    <a:pt x="13" y="69"/>
                  </a:lnTo>
                  <a:lnTo>
                    <a:pt x="26" y="110"/>
                  </a:lnTo>
                  <a:lnTo>
                    <a:pt x="13" y="138"/>
                  </a:lnTo>
                  <a:lnTo>
                    <a:pt x="0" y="179"/>
                  </a:lnTo>
                  <a:lnTo>
                    <a:pt x="0" y="220"/>
                  </a:lnTo>
                  <a:lnTo>
                    <a:pt x="26" y="275"/>
                  </a:lnTo>
                  <a:lnTo>
                    <a:pt x="13" y="330"/>
                  </a:lnTo>
                  <a:lnTo>
                    <a:pt x="0" y="330"/>
                  </a:lnTo>
                  <a:lnTo>
                    <a:pt x="13" y="385"/>
                  </a:lnTo>
                  <a:lnTo>
                    <a:pt x="0" y="413"/>
                  </a:lnTo>
                  <a:lnTo>
                    <a:pt x="38" y="523"/>
                  </a:lnTo>
                  <a:lnTo>
                    <a:pt x="26" y="536"/>
                  </a:lnTo>
                  <a:lnTo>
                    <a:pt x="26" y="550"/>
                  </a:lnTo>
                  <a:lnTo>
                    <a:pt x="38" y="564"/>
                  </a:lnTo>
                  <a:lnTo>
                    <a:pt x="38" y="688"/>
                  </a:lnTo>
                  <a:lnTo>
                    <a:pt x="64" y="688"/>
                  </a:lnTo>
                  <a:lnTo>
                    <a:pt x="64" y="715"/>
                  </a:lnTo>
                  <a:lnTo>
                    <a:pt x="115" y="729"/>
                  </a:lnTo>
                  <a:lnTo>
                    <a:pt x="128" y="715"/>
                  </a:lnTo>
                  <a:lnTo>
                    <a:pt x="115" y="701"/>
                  </a:lnTo>
                  <a:lnTo>
                    <a:pt x="102" y="688"/>
                  </a:lnTo>
                  <a:lnTo>
                    <a:pt x="115" y="660"/>
                  </a:lnTo>
                  <a:lnTo>
                    <a:pt x="115" y="633"/>
                  </a:lnTo>
                  <a:lnTo>
                    <a:pt x="140" y="605"/>
                  </a:lnTo>
                  <a:lnTo>
                    <a:pt x="140" y="578"/>
                  </a:lnTo>
                </a:path>
              </a:pathLst>
            </a:custGeom>
            <a:solidFill>
              <a:srgbClr val="B2B2B2"/>
            </a:solidFill>
            <a:ln w="12700">
              <a:solidFill>
                <a:srgbClr val="000000"/>
              </a:solidFill>
              <a:round/>
              <a:headEnd/>
              <a:tailEnd/>
            </a:ln>
          </p:spPr>
          <p:txBody>
            <a:bodyPr wrap="none" anchor="ctr"/>
            <a:lstStyle/>
            <a:p>
              <a:endParaRPr lang="fr-FR" dirty="0"/>
            </a:p>
          </p:txBody>
        </p:sp>
        <p:sp>
          <p:nvSpPr>
            <p:cNvPr id="8277" name="AutoShape 85"/>
            <p:cNvSpPr>
              <a:spLocks/>
            </p:cNvSpPr>
            <p:nvPr/>
          </p:nvSpPr>
          <p:spPr bwMode="auto">
            <a:xfrm>
              <a:off x="3337" y="5936"/>
              <a:ext cx="26" cy="24"/>
            </a:xfrm>
            <a:custGeom>
              <a:avLst/>
              <a:gdLst>
                <a:gd name="T0" fmla="*/ 0 w 64"/>
                <a:gd name="T1" fmla="*/ 0 h 56"/>
                <a:gd name="T2" fmla="*/ 0 w 64"/>
                <a:gd name="T3" fmla="*/ 0 h 56"/>
                <a:gd name="T4" fmla="*/ 0 w 64"/>
                <a:gd name="T5" fmla="*/ 0 h 56"/>
                <a:gd name="T6" fmla="*/ 0 w 64"/>
                <a:gd name="T7" fmla="*/ 0 h 56"/>
                <a:gd name="T8" fmla="*/ 0 w 64"/>
                <a:gd name="T9" fmla="*/ 0 h 56"/>
                <a:gd name="T10" fmla="*/ 0 w 64"/>
                <a:gd name="T11" fmla="*/ 0 h 56"/>
                <a:gd name="T12" fmla="*/ 0 60000 65536"/>
                <a:gd name="T13" fmla="*/ 0 60000 65536"/>
                <a:gd name="T14" fmla="*/ 0 60000 65536"/>
                <a:gd name="T15" fmla="*/ 0 60000 65536"/>
                <a:gd name="T16" fmla="*/ 0 60000 65536"/>
                <a:gd name="T17" fmla="*/ 0 60000 65536"/>
                <a:gd name="T18" fmla="*/ 0 w 64"/>
                <a:gd name="T19" fmla="*/ 0 h 56"/>
                <a:gd name="T20" fmla="*/ 64 w 6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64" h="56">
                  <a:moveTo>
                    <a:pt x="0" y="0"/>
                  </a:moveTo>
                  <a:lnTo>
                    <a:pt x="12" y="55"/>
                  </a:lnTo>
                  <a:lnTo>
                    <a:pt x="25" y="55"/>
                  </a:lnTo>
                  <a:lnTo>
                    <a:pt x="63" y="41"/>
                  </a:lnTo>
                  <a:lnTo>
                    <a:pt x="25" y="41"/>
                  </a:lnTo>
                  <a:lnTo>
                    <a:pt x="0" y="0"/>
                  </a:lnTo>
                </a:path>
              </a:pathLst>
            </a:custGeom>
            <a:solidFill>
              <a:srgbClr val="B2B2B2"/>
            </a:solidFill>
            <a:ln w="12700" cap="rnd">
              <a:solidFill>
                <a:srgbClr val="000000"/>
              </a:solidFill>
              <a:round/>
              <a:headEnd/>
              <a:tailEnd/>
            </a:ln>
          </p:spPr>
          <p:txBody>
            <a:bodyPr/>
            <a:lstStyle/>
            <a:p>
              <a:endParaRPr lang="fr-FR" dirty="0"/>
            </a:p>
          </p:txBody>
        </p:sp>
        <p:sp>
          <p:nvSpPr>
            <p:cNvPr id="8278" name="AutoShape 86"/>
            <p:cNvSpPr>
              <a:spLocks/>
            </p:cNvSpPr>
            <p:nvPr/>
          </p:nvSpPr>
          <p:spPr bwMode="auto">
            <a:xfrm>
              <a:off x="3376" y="5691"/>
              <a:ext cx="34" cy="52"/>
            </a:xfrm>
            <a:custGeom>
              <a:avLst/>
              <a:gdLst>
                <a:gd name="T0" fmla="*/ 0 w 76"/>
                <a:gd name="T1" fmla="*/ 0 h 125"/>
                <a:gd name="T2" fmla="*/ 0 w 76"/>
                <a:gd name="T3" fmla="*/ 0 h 125"/>
                <a:gd name="T4" fmla="*/ 0 w 76"/>
                <a:gd name="T5" fmla="*/ 0 h 125"/>
                <a:gd name="T6" fmla="*/ 0 w 76"/>
                <a:gd name="T7" fmla="*/ 0 h 125"/>
                <a:gd name="T8" fmla="*/ 0 w 76"/>
                <a:gd name="T9" fmla="*/ 0 h 125"/>
                <a:gd name="T10" fmla="*/ 0 w 76"/>
                <a:gd name="T11" fmla="*/ 0 h 125"/>
                <a:gd name="T12" fmla="*/ 0 w 76"/>
                <a:gd name="T13" fmla="*/ 0 h 125"/>
                <a:gd name="T14" fmla="*/ 0 w 76"/>
                <a:gd name="T15" fmla="*/ 0 h 125"/>
                <a:gd name="T16" fmla="*/ 0 w 76"/>
                <a:gd name="T17" fmla="*/ 0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25"/>
                <a:gd name="T29" fmla="*/ 76 w 76"/>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25">
                  <a:moveTo>
                    <a:pt x="75" y="83"/>
                  </a:moveTo>
                  <a:lnTo>
                    <a:pt x="63" y="69"/>
                  </a:lnTo>
                  <a:lnTo>
                    <a:pt x="25" y="28"/>
                  </a:lnTo>
                  <a:lnTo>
                    <a:pt x="0" y="0"/>
                  </a:lnTo>
                  <a:lnTo>
                    <a:pt x="0" y="14"/>
                  </a:lnTo>
                  <a:lnTo>
                    <a:pt x="0" y="110"/>
                  </a:lnTo>
                  <a:lnTo>
                    <a:pt x="50" y="124"/>
                  </a:lnTo>
                  <a:lnTo>
                    <a:pt x="75" y="110"/>
                  </a:lnTo>
                  <a:lnTo>
                    <a:pt x="75" y="83"/>
                  </a:lnTo>
                </a:path>
              </a:pathLst>
            </a:custGeom>
            <a:solidFill>
              <a:srgbClr val="B2B2B2"/>
            </a:solidFill>
            <a:ln w="12700">
              <a:solidFill>
                <a:srgbClr val="000000"/>
              </a:solidFill>
              <a:round/>
              <a:headEnd/>
              <a:tailEnd/>
            </a:ln>
          </p:spPr>
          <p:txBody>
            <a:bodyPr wrap="none" anchor="ctr"/>
            <a:lstStyle/>
            <a:p>
              <a:endParaRPr lang="fr-FR" dirty="0"/>
            </a:p>
          </p:txBody>
        </p:sp>
        <p:sp>
          <p:nvSpPr>
            <p:cNvPr id="8279" name="AutoShape 87"/>
            <p:cNvSpPr>
              <a:spLocks/>
            </p:cNvSpPr>
            <p:nvPr/>
          </p:nvSpPr>
          <p:spPr bwMode="auto">
            <a:xfrm>
              <a:off x="3393" y="5907"/>
              <a:ext cx="8" cy="11"/>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60000 65536"/>
                <a:gd name="T13" fmla="*/ 0 60000 65536"/>
                <a:gd name="T14" fmla="*/ 0 60000 65536"/>
                <a:gd name="T15" fmla="*/ 0 60000 65536"/>
                <a:gd name="T16" fmla="*/ 0 60000 65536"/>
                <a:gd name="T17" fmla="*/ 0 60000 65536"/>
                <a:gd name="T18" fmla="*/ 0 w 18"/>
                <a:gd name="T19" fmla="*/ 0 h 28"/>
                <a:gd name="T20" fmla="*/ 18 w 1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8" h="28">
                  <a:moveTo>
                    <a:pt x="17" y="0"/>
                  </a:moveTo>
                  <a:lnTo>
                    <a:pt x="0" y="0"/>
                  </a:lnTo>
                  <a:lnTo>
                    <a:pt x="0" y="27"/>
                  </a:lnTo>
                  <a:lnTo>
                    <a:pt x="17" y="27"/>
                  </a:lnTo>
                  <a:lnTo>
                    <a:pt x="17" y="14"/>
                  </a:lnTo>
                  <a:lnTo>
                    <a:pt x="17" y="0"/>
                  </a:lnTo>
                </a:path>
              </a:pathLst>
            </a:custGeom>
            <a:solidFill>
              <a:srgbClr val="B2B2B2"/>
            </a:solidFill>
            <a:ln w="12700" cap="rnd">
              <a:solidFill>
                <a:srgbClr val="000000"/>
              </a:solidFill>
              <a:round/>
              <a:headEnd/>
              <a:tailEnd/>
            </a:ln>
          </p:spPr>
          <p:txBody>
            <a:bodyPr/>
            <a:lstStyle/>
            <a:p>
              <a:endParaRPr lang="fr-FR" dirty="0"/>
            </a:p>
          </p:txBody>
        </p:sp>
        <p:sp>
          <p:nvSpPr>
            <p:cNvPr id="8280" name="AutoShape 88"/>
            <p:cNvSpPr>
              <a:spLocks/>
            </p:cNvSpPr>
            <p:nvPr/>
          </p:nvSpPr>
          <p:spPr bwMode="auto">
            <a:xfrm>
              <a:off x="3383" y="5907"/>
              <a:ext cx="5" cy="6"/>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0"/>
                  </a:lnTo>
                  <a:lnTo>
                    <a:pt x="16" y="16"/>
                  </a:lnTo>
                  <a:lnTo>
                    <a:pt x="0" y="16"/>
                  </a:lnTo>
                  <a:lnTo>
                    <a:pt x="16" y="16"/>
                  </a:lnTo>
                  <a:lnTo>
                    <a:pt x="16" y="0"/>
                  </a:lnTo>
                </a:path>
              </a:pathLst>
            </a:custGeom>
            <a:solidFill>
              <a:srgbClr val="B2B2B2"/>
            </a:solidFill>
            <a:ln w="12700" cap="rnd">
              <a:solidFill>
                <a:srgbClr val="000000"/>
              </a:solidFill>
              <a:round/>
              <a:headEnd/>
              <a:tailEnd/>
            </a:ln>
          </p:spPr>
          <p:txBody>
            <a:bodyPr/>
            <a:lstStyle/>
            <a:p>
              <a:endParaRPr lang="fr-FR" dirty="0"/>
            </a:p>
          </p:txBody>
        </p:sp>
        <p:sp>
          <p:nvSpPr>
            <p:cNvPr id="8281" name="AutoShape 89"/>
            <p:cNvSpPr>
              <a:spLocks/>
            </p:cNvSpPr>
            <p:nvPr/>
          </p:nvSpPr>
          <p:spPr bwMode="auto">
            <a:xfrm>
              <a:off x="3268" y="5843"/>
              <a:ext cx="12" cy="11"/>
            </a:xfrm>
            <a:custGeom>
              <a:avLst/>
              <a:gdLst>
                <a:gd name="T0" fmla="*/ 0 w 26"/>
                <a:gd name="T1" fmla="*/ 0 h 27"/>
                <a:gd name="T2" fmla="*/ 0 w 26"/>
                <a:gd name="T3" fmla="*/ 0 h 27"/>
                <a:gd name="T4" fmla="*/ 0 w 26"/>
                <a:gd name="T5" fmla="*/ 0 h 27"/>
                <a:gd name="T6" fmla="*/ 0 w 26"/>
                <a:gd name="T7" fmla="*/ 0 h 27"/>
                <a:gd name="T8" fmla="*/ 0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0"/>
                  </a:moveTo>
                  <a:lnTo>
                    <a:pt x="12" y="0"/>
                  </a:lnTo>
                  <a:lnTo>
                    <a:pt x="25" y="26"/>
                  </a:lnTo>
                  <a:lnTo>
                    <a:pt x="12" y="26"/>
                  </a:lnTo>
                  <a:lnTo>
                    <a:pt x="0" y="0"/>
                  </a:lnTo>
                </a:path>
              </a:pathLst>
            </a:custGeom>
            <a:solidFill>
              <a:srgbClr val="B2B2B2"/>
            </a:solidFill>
            <a:ln w="12700" cap="rnd">
              <a:solidFill>
                <a:srgbClr val="000000"/>
              </a:solidFill>
              <a:round/>
              <a:headEnd/>
              <a:tailEnd/>
            </a:ln>
          </p:spPr>
          <p:txBody>
            <a:bodyPr/>
            <a:lstStyle/>
            <a:p>
              <a:endParaRPr lang="fr-FR" dirty="0"/>
            </a:p>
          </p:txBody>
        </p:sp>
        <p:sp>
          <p:nvSpPr>
            <p:cNvPr id="8282" name="AutoShape 90"/>
            <p:cNvSpPr>
              <a:spLocks/>
            </p:cNvSpPr>
            <p:nvPr/>
          </p:nvSpPr>
          <p:spPr bwMode="auto">
            <a:xfrm>
              <a:off x="3273" y="5889"/>
              <a:ext cx="7" cy="12"/>
            </a:xfrm>
            <a:custGeom>
              <a:avLst/>
              <a:gdLst>
                <a:gd name="T0" fmla="*/ 0 w 17"/>
                <a:gd name="T1" fmla="*/ 0 h 28"/>
                <a:gd name="T2" fmla="*/ 0 w 17"/>
                <a:gd name="T3" fmla="*/ 0 h 28"/>
                <a:gd name="T4" fmla="*/ 0 w 17"/>
                <a:gd name="T5" fmla="*/ 0 h 28"/>
                <a:gd name="T6" fmla="*/ 0 w 17"/>
                <a:gd name="T7" fmla="*/ 0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0" y="0"/>
                  </a:moveTo>
                  <a:lnTo>
                    <a:pt x="16" y="13"/>
                  </a:lnTo>
                  <a:lnTo>
                    <a:pt x="0" y="27"/>
                  </a:lnTo>
                  <a:lnTo>
                    <a:pt x="0" y="0"/>
                  </a:lnTo>
                </a:path>
              </a:pathLst>
            </a:custGeom>
            <a:solidFill>
              <a:srgbClr val="B2B2B2"/>
            </a:solidFill>
            <a:ln w="12700" cap="rnd">
              <a:solidFill>
                <a:srgbClr val="000000"/>
              </a:solidFill>
              <a:round/>
              <a:headEnd/>
              <a:tailEnd/>
            </a:ln>
          </p:spPr>
          <p:txBody>
            <a:bodyPr/>
            <a:lstStyle/>
            <a:p>
              <a:endParaRPr lang="fr-FR" dirty="0"/>
            </a:p>
          </p:txBody>
        </p:sp>
        <p:sp>
          <p:nvSpPr>
            <p:cNvPr id="8283" name="AutoShape 91"/>
            <p:cNvSpPr>
              <a:spLocks/>
            </p:cNvSpPr>
            <p:nvPr/>
          </p:nvSpPr>
          <p:spPr bwMode="auto">
            <a:xfrm>
              <a:off x="3308" y="5952"/>
              <a:ext cx="17" cy="13"/>
            </a:xfrm>
            <a:custGeom>
              <a:avLst/>
              <a:gdLst>
                <a:gd name="T0" fmla="*/ 0 w 39"/>
                <a:gd name="T1" fmla="*/ 0 h 28"/>
                <a:gd name="T2" fmla="*/ 0 w 39"/>
                <a:gd name="T3" fmla="*/ 0 h 28"/>
                <a:gd name="T4" fmla="*/ 0 w 39"/>
                <a:gd name="T5" fmla="*/ 0 h 28"/>
                <a:gd name="T6" fmla="*/ 0 w 39"/>
                <a:gd name="T7" fmla="*/ 0 h 28"/>
                <a:gd name="T8" fmla="*/ 0 w 39"/>
                <a:gd name="T9" fmla="*/ 0 h 28"/>
                <a:gd name="T10" fmla="*/ 0 w 39"/>
                <a:gd name="T11" fmla="*/ 0 h 28"/>
                <a:gd name="T12" fmla="*/ 0 w 39"/>
                <a:gd name="T13" fmla="*/ 0 h 28"/>
                <a:gd name="T14" fmla="*/ 0 w 39"/>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28"/>
                <a:gd name="T26" fmla="*/ 39 w 3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28">
                  <a:moveTo>
                    <a:pt x="25" y="0"/>
                  </a:moveTo>
                  <a:lnTo>
                    <a:pt x="13" y="0"/>
                  </a:lnTo>
                  <a:lnTo>
                    <a:pt x="0" y="0"/>
                  </a:lnTo>
                  <a:lnTo>
                    <a:pt x="13" y="27"/>
                  </a:lnTo>
                  <a:lnTo>
                    <a:pt x="38" y="27"/>
                  </a:lnTo>
                  <a:lnTo>
                    <a:pt x="25" y="14"/>
                  </a:lnTo>
                  <a:lnTo>
                    <a:pt x="38" y="14"/>
                  </a:lnTo>
                  <a:lnTo>
                    <a:pt x="25" y="0"/>
                  </a:lnTo>
                </a:path>
              </a:pathLst>
            </a:custGeom>
            <a:solidFill>
              <a:srgbClr val="B2B2B2"/>
            </a:solidFill>
            <a:ln w="12700" cap="rnd">
              <a:solidFill>
                <a:srgbClr val="000000"/>
              </a:solidFill>
              <a:round/>
              <a:headEnd/>
              <a:tailEnd/>
            </a:ln>
          </p:spPr>
          <p:txBody>
            <a:bodyPr/>
            <a:lstStyle/>
            <a:p>
              <a:endParaRPr lang="fr-FR" dirty="0"/>
            </a:p>
          </p:txBody>
        </p:sp>
        <p:sp>
          <p:nvSpPr>
            <p:cNvPr id="8284" name="AutoShape 92"/>
            <p:cNvSpPr>
              <a:spLocks/>
            </p:cNvSpPr>
            <p:nvPr/>
          </p:nvSpPr>
          <p:spPr bwMode="auto">
            <a:xfrm>
              <a:off x="3290" y="5930"/>
              <a:ext cx="7" cy="12"/>
            </a:xfrm>
            <a:custGeom>
              <a:avLst/>
              <a:gdLst>
                <a:gd name="T0" fmla="*/ 0 w 17"/>
                <a:gd name="T1" fmla="*/ 0 h 28"/>
                <a:gd name="T2" fmla="*/ 0 w 17"/>
                <a:gd name="T3" fmla="*/ 0 h 28"/>
                <a:gd name="T4" fmla="*/ 0 w 17"/>
                <a:gd name="T5" fmla="*/ 0 h 28"/>
                <a:gd name="T6" fmla="*/ 0 w 17"/>
                <a:gd name="T7" fmla="*/ 0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0" y="0"/>
                  </a:moveTo>
                  <a:lnTo>
                    <a:pt x="0" y="27"/>
                  </a:lnTo>
                  <a:lnTo>
                    <a:pt x="16" y="14"/>
                  </a:lnTo>
                  <a:lnTo>
                    <a:pt x="0" y="0"/>
                  </a:lnTo>
                </a:path>
              </a:pathLst>
            </a:custGeom>
            <a:solidFill>
              <a:srgbClr val="B2B2B2"/>
            </a:solidFill>
            <a:ln w="12700" cap="rnd">
              <a:solidFill>
                <a:srgbClr val="000000"/>
              </a:solidFill>
              <a:round/>
              <a:headEnd/>
              <a:tailEnd/>
            </a:ln>
          </p:spPr>
          <p:txBody>
            <a:bodyPr/>
            <a:lstStyle/>
            <a:p>
              <a:endParaRPr lang="fr-FR" dirty="0"/>
            </a:p>
          </p:txBody>
        </p:sp>
        <p:sp>
          <p:nvSpPr>
            <p:cNvPr id="8285" name="AutoShape 93"/>
            <p:cNvSpPr>
              <a:spLocks/>
            </p:cNvSpPr>
            <p:nvPr/>
          </p:nvSpPr>
          <p:spPr bwMode="auto">
            <a:xfrm>
              <a:off x="3387" y="5381"/>
              <a:ext cx="23" cy="30"/>
            </a:xfrm>
            <a:custGeom>
              <a:avLst/>
              <a:gdLst>
                <a:gd name="T0" fmla="*/ 0 w 52"/>
                <a:gd name="T1" fmla="*/ 0 h 69"/>
                <a:gd name="T2" fmla="*/ 0 w 52"/>
                <a:gd name="T3" fmla="*/ 0 h 69"/>
                <a:gd name="T4" fmla="*/ 0 w 52"/>
                <a:gd name="T5" fmla="*/ 0 h 69"/>
                <a:gd name="T6" fmla="*/ 0 w 52"/>
                <a:gd name="T7" fmla="*/ 0 h 69"/>
                <a:gd name="T8" fmla="*/ 0 w 52"/>
                <a:gd name="T9" fmla="*/ 0 h 69"/>
                <a:gd name="T10" fmla="*/ 0 w 52"/>
                <a:gd name="T11" fmla="*/ 0 h 69"/>
                <a:gd name="T12" fmla="*/ 0 w 52"/>
                <a:gd name="T13" fmla="*/ 0 h 69"/>
                <a:gd name="T14" fmla="*/ 0 w 52"/>
                <a:gd name="T15" fmla="*/ 0 h 69"/>
                <a:gd name="T16" fmla="*/ 0 w 52"/>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69"/>
                <a:gd name="T29" fmla="*/ 52 w 52"/>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69">
                  <a:moveTo>
                    <a:pt x="0" y="0"/>
                  </a:moveTo>
                  <a:lnTo>
                    <a:pt x="0" y="14"/>
                  </a:lnTo>
                  <a:lnTo>
                    <a:pt x="0" y="42"/>
                  </a:lnTo>
                  <a:lnTo>
                    <a:pt x="0" y="68"/>
                  </a:lnTo>
                  <a:lnTo>
                    <a:pt x="13" y="68"/>
                  </a:lnTo>
                  <a:lnTo>
                    <a:pt x="26" y="68"/>
                  </a:lnTo>
                  <a:lnTo>
                    <a:pt x="51" y="28"/>
                  </a:lnTo>
                  <a:lnTo>
                    <a:pt x="26"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286" name="AutoShape 94"/>
            <p:cNvSpPr>
              <a:spLocks/>
            </p:cNvSpPr>
            <p:nvPr/>
          </p:nvSpPr>
          <p:spPr bwMode="auto">
            <a:xfrm>
              <a:off x="3325" y="5603"/>
              <a:ext cx="68" cy="65"/>
            </a:xfrm>
            <a:custGeom>
              <a:avLst/>
              <a:gdLst>
                <a:gd name="T0" fmla="*/ 0 w 153"/>
                <a:gd name="T1" fmla="*/ 0 h 152"/>
                <a:gd name="T2" fmla="*/ 0 w 153"/>
                <a:gd name="T3" fmla="*/ 0 h 152"/>
                <a:gd name="T4" fmla="*/ 0 w 153"/>
                <a:gd name="T5" fmla="*/ 0 h 152"/>
                <a:gd name="T6" fmla="*/ 0 w 153"/>
                <a:gd name="T7" fmla="*/ 0 h 152"/>
                <a:gd name="T8" fmla="*/ 0 w 153"/>
                <a:gd name="T9" fmla="*/ 0 h 152"/>
                <a:gd name="T10" fmla="*/ 0 w 153"/>
                <a:gd name="T11" fmla="*/ 0 h 152"/>
                <a:gd name="T12" fmla="*/ 0 w 153"/>
                <a:gd name="T13" fmla="*/ 0 h 152"/>
                <a:gd name="T14" fmla="*/ 0 w 153"/>
                <a:gd name="T15" fmla="*/ 0 h 152"/>
                <a:gd name="T16" fmla="*/ 0 w 153"/>
                <a:gd name="T17" fmla="*/ 0 h 152"/>
                <a:gd name="T18" fmla="*/ 0 w 153"/>
                <a:gd name="T19" fmla="*/ 0 h 152"/>
                <a:gd name="T20" fmla="*/ 0 w 153"/>
                <a:gd name="T21" fmla="*/ 0 h 152"/>
                <a:gd name="T22" fmla="*/ 0 w 153"/>
                <a:gd name="T23" fmla="*/ 0 h 152"/>
                <a:gd name="T24" fmla="*/ 0 w 153"/>
                <a:gd name="T25" fmla="*/ 0 h 152"/>
                <a:gd name="T26" fmla="*/ 0 w 153"/>
                <a:gd name="T27" fmla="*/ 0 h 152"/>
                <a:gd name="T28" fmla="*/ 0 w 153"/>
                <a:gd name="T29" fmla="*/ 0 h 152"/>
                <a:gd name="T30" fmla="*/ 0 w 153"/>
                <a:gd name="T31" fmla="*/ 0 h 152"/>
                <a:gd name="T32" fmla="*/ 0 w 153"/>
                <a:gd name="T33" fmla="*/ 0 h 152"/>
                <a:gd name="T34" fmla="*/ 0 w 153"/>
                <a:gd name="T35" fmla="*/ 0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3"/>
                <a:gd name="T55" fmla="*/ 0 h 152"/>
                <a:gd name="T56" fmla="*/ 153 w 153"/>
                <a:gd name="T57" fmla="*/ 152 h 1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3" h="152">
                  <a:moveTo>
                    <a:pt x="77" y="0"/>
                  </a:moveTo>
                  <a:lnTo>
                    <a:pt x="64" y="0"/>
                  </a:lnTo>
                  <a:lnTo>
                    <a:pt x="26" y="0"/>
                  </a:lnTo>
                  <a:lnTo>
                    <a:pt x="0" y="55"/>
                  </a:lnTo>
                  <a:lnTo>
                    <a:pt x="26" y="69"/>
                  </a:lnTo>
                  <a:lnTo>
                    <a:pt x="38" y="69"/>
                  </a:lnTo>
                  <a:lnTo>
                    <a:pt x="101" y="124"/>
                  </a:lnTo>
                  <a:lnTo>
                    <a:pt x="88" y="151"/>
                  </a:lnTo>
                  <a:lnTo>
                    <a:pt x="114" y="151"/>
                  </a:lnTo>
                  <a:lnTo>
                    <a:pt x="152" y="137"/>
                  </a:lnTo>
                  <a:lnTo>
                    <a:pt x="152" y="110"/>
                  </a:lnTo>
                  <a:lnTo>
                    <a:pt x="152" y="82"/>
                  </a:lnTo>
                  <a:lnTo>
                    <a:pt x="127" y="69"/>
                  </a:lnTo>
                  <a:lnTo>
                    <a:pt x="139" y="55"/>
                  </a:lnTo>
                  <a:lnTo>
                    <a:pt x="127" y="41"/>
                  </a:lnTo>
                  <a:lnTo>
                    <a:pt x="114" y="41"/>
                  </a:lnTo>
                  <a:lnTo>
                    <a:pt x="88" y="41"/>
                  </a:lnTo>
                  <a:lnTo>
                    <a:pt x="77" y="0"/>
                  </a:lnTo>
                </a:path>
              </a:pathLst>
            </a:custGeom>
            <a:solidFill>
              <a:srgbClr val="B2B2B2"/>
            </a:solidFill>
            <a:ln w="12700">
              <a:solidFill>
                <a:srgbClr val="000000"/>
              </a:solidFill>
              <a:round/>
              <a:headEnd/>
              <a:tailEnd/>
            </a:ln>
          </p:spPr>
          <p:txBody>
            <a:bodyPr wrap="none" anchor="ctr"/>
            <a:lstStyle/>
            <a:p>
              <a:endParaRPr lang="fr-FR" dirty="0"/>
            </a:p>
          </p:txBody>
        </p:sp>
        <p:sp>
          <p:nvSpPr>
            <p:cNvPr id="8287" name="AutoShape 95"/>
            <p:cNvSpPr>
              <a:spLocks/>
            </p:cNvSpPr>
            <p:nvPr/>
          </p:nvSpPr>
          <p:spPr bwMode="auto">
            <a:xfrm>
              <a:off x="3232" y="5381"/>
              <a:ext cx="309" cy="344"/>
            </a:xfrm>
            <a:custGeom>
              <a:avLst/>
              <a:gdLst>
                <a:gd name="T0" fmla="*/ 0 w 689"/>
                <a:gd name="T1" fmla="*/ 0 h 812"/>
                <a:gd name="T2" fmla="*/ 0 w 689"/>
                <a:gd name="T3" fmla="*/ 0 h 812"/>
                <a:gd name="T4" fmla="*/ 0 w 689"/>
                <a:gd name="T5" fmla="*/ 0 h 812"/>
                <a:gd name="T6" fmla="*/ 0 w 689"/>
                <a:gd name="T7" fmla="*/ 0 h 812"/>
                <a:gd name="T8" fmla="*/ 0 w 689"/>
                <a:gd name="T9" fmla="*/ 0 h 812"/>
                <a:gd name="T10" fmla="*/ 0 w 689"/>
                <a:gd name="T11" fmla="*/ 0 h 812"/>
                <a:gd name="T12" fmla="*/ 0 w 689"/>
                <a:gd name="T13" fmla="*/ 0 h 812"/>
                <a:gd name="T14" fmla="*/ 0 w 689"/>
                <a:gd name="T15" fmla="*/ 0 h 812"/>
                <a:gd name="T16" fmla="*/ 0 w 689"/>
                <a:gd name="T17" fmla="*/ 0 h 812"/>
                <a:gd name="T18" fmla="*/ 0 w 689"/>
                <a:gd name="T19" fmla="*/ 0 h 812"/>
                <a:gd name="T20" fmla="*/ 0 w 689"/>
                <a:gd name="T21" fmla="*/ 0 h 812"/>
                <a:gd name="T22" fmla="*/ 0 w 689"/>
                <a:gd name="T23" fmla="*/ 0 h 812"/>
                <a:gd name="T24" fmla="*/ 0 w 689"/>
                <a:gd name="T25" fmla="*/ 0 h 812"/>
                <a:gd name="T26" fmla="*/ 0 w 689"/>
                <a:gd name="T27" fmla="*/ 0 h 812"/>
                <a:gd name="T28" fmla="*/ 0 w 689"/>
                <a:gd name="T29" fmla="*/ 0 h 812"/>
                <a:gd name="T30" fmla="*/ 0 w 689"/>
                <a:gd name="T31" fmla="*/ 0 h 812"/>
                <a:gd name="T32" fmla="*/ 0 w 689"/>
                <a:gd name="T33" fmla="*/ 0 h 812"/>
                <a:gd name="T34" fmla="*/ 0 w 689"/>
                <a:gd name="T35" fmla="*/ 0 h 812"/>
                <a:gd name="T36" fmla="*/ 0 w 689"/>
                <a:gd name="T37" fmla="*/ 0 h 812"/>
                <a:gd name="T38" fmla="*/ 0 w 689"/>
                <a:gd name="T39" fmla="*/ 0 h 812"/>
                <a:gd name="T40" fmla="*/ 0 w 689"/>
                <a:gd name="T41" fmla="*/ 0 h 812"/>
                <a:gd name="T42" fmla="*/ 0 w 689"/>
                <a:gd name="T43" fmla="*/ 0 h 812"/>
                <a:gd name="T44" fmla="*/ 0 w 689"/>
                <a:gd name="T45" fmla="*/ 0 h 812"/>
                <a:gd name="T46" fmla="*/ 0 w 689"/>
                <a:gd name="T47" fmla="*/ 0 h 812"/>
                <a:gd name="T48" fmla="*/ 0 w 689"/>
                <a:gd name="T49" fmla="*/ 0 h 812"/>
                <a:gd name="T50" fmla="*/ 0 w 689"/>
                <a:gd name="T51" fmla="*/ 0 h 812"/>
                <a:gd name="T52" fmla="*/ 0 w 689"/>
                <a:gd name="T53" fmla="*/ 0 h 812"/>
                <a:gd name="T54" fmla="*/ 0 w 689"/>
                <a:gd name="T55" fmla="*/ 0 h 812"/>
                <a:gd name="T56" fmla="*/ 0 w 689"/>
                <a:gd name="T57" fmla="*/ 0 h 812"/>
                <a:gd name="T58" fmla="*/ 0 w 689"/>
                <a:gd name="T59" fmla="*/ 0 h 812"/>
                <a:gd name="T60" fmla="*/ 0 w 689"/>
                <a:gd name="T61" fmla="*/ 0 h 812"/>
                <a:gd name="T62" fmla="*/ 0 w 689"/>
                <a:gd name="T63" fmla="*/ 0 h 812"/>
                <a:gd name="T64" fmla="*/ 0 w 689"/>
                <a:gd name="T65" fmla="*/ 0 h 812"/>
                <a:gd name="T66" fmla="*/ 0 w 689"/>
                <a:gd name="T67" fmla="*/ 0 h 812"/>
                <a:gd name="T68" fmla="*/ 0 w 689"/>
                <a:gd name="T69" fmla="*/ 0 h 812"/>
                <a:gd name="T70" fmla="*/ 0 w 689"/>
                <a:gd name="T71" fmla="*/ 0 h 812"/>
                <a:gd name="T72" fmla="*/ 0 w 689"/>
                <a:gd name="T73" fmla="*/ 0 h 812"/>
                <a:gd name="T74" fmla="*/ 0 w 689"/>
                <a:gd name="T75" fmla="*/ 0 h 812"/>
                <a:gd name="T76" fmla="*/ 0 w 689"/>
                <a:gd name="T77" fmla="*/ 0 h 812"/>
                <a:gd name="T78" fmla="*/ 0 w 689"/>
                <a:gd name="T79" fmla="*/ 0 h 812"/>
                <a:gd name="T80" fmla="*/ 0 w 689"/>
                <a:gd name="T81" fmla="*/ 0 h 812"/>
                <a:gd name="T82" fmla="*/ 0 w 689"/>
                <a:gd name="T83" fmla="*/ 0 h 812"/>
                <a:gd name="T84" fmla="*/ 0 w 689"/>
                <a:gd name="T85" fmla="*/ 0 h 812"/>
                <a:gd name="T86" fmla="*/ 0 w 689"/>
                <a:gd name="T87" fmla="*/ 0 h 812"/>
                <a:gd name="T88" fmla="*/ 0 w 689"/>
                <a:gd name="T89" fmla="*/ 0 h 812"/>
                <a:gd name="T90" fmla="*/ 0 w 689"/>
                <a:gd name="T91" fmla="*/ 0 h 8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9"/>
                <a:gd name="T139" fmla="*/ 0 h 812"/>
                <a:gd name="T140" fmla="*/ 689 w 689"/>
                <a:gd name="T141" fmla="*/ 812 h 8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9" h="812">
                  <a:moveTo>
                    <a:pt x="458" y="701"/>
                  </a:moveTo>
                  <a:lnTo>
                    <a:pt x="458" y="632"/>
                  </a:lnTo>
                  <a:lnTo>
                    <a:pt x="471" y="632"/>
                  </a:lnTo>
                  <a:lnTo>
                    <a:pt x="484" y="604"/>
                  </a:lnTo>
                  <a:lnTo>
                    <a:pt x="522" y="577"/>
                  </a:lnTo>
                  <a:lnTo>
                    <a:pt x="573" y="577"/>
                  </a:lnTo>
                  <a:lnTo>
                    <a:pt x="586" y="563"/>
                  </a:lnTo>
                  <a:lnTo>
                    <a:pt x="598" y="522"/>
                  </a:lnTo>
                  <a:lnTo>
                    <a:pt x="611" y="494"/>
                  </a:lnTo>
                  <a:lnTo>
                    <a:pt x="611" y="482"/>
                  </a:lnTo>
                  <a:lnTo>
                    <a:pt x="611" y="467"/>
                  </a:lnTo>
                  <a:lnTo>
                    <a:pt x="611" y="384"/>
                  </a:lnTo>
                  <a:lnTo>
                    <a:pt x="649" y="317"/>
                  </a:lnTo>
                  <a:lnTo>
                    <a:pt x="675" y="275"/>
                  </a:lnTo>
                  <a:lnTo>
                    <a:pt x="688" y="248"/>
                  </a:lnTo>
                  <a:lnTo>
                    <a:pt x="662" y="220"/>
                  </a:lnTo>
                  <a:lnTo>
                    <a:pt x="611" y="179"/>
                  </a:lnTo>
                  <a:lnTo>
                    <a:pt x="586" y="165"/>
                  </a:lnTo>
                  <a:lnTo>
                    <a:pt x="573" y="179"/>
                  </a:lnTo>
                  <a:lnTo>
                    <a:pt x="522" y="165"/>
                  </a:lnTo>
                  <a:lnTo>
                    <a:pt x="509" y="152"/>
                  </a:lnTo>
                  <a:lnTo>
                    <a:pt x="509" y="138"/>
                  </a:lnTo>
                  <a:lnTo>
                    <a:pt x="458" y="124"/>
                  </a:lnTo>
                  <a:lnTo>
                    <a:pt x="420" y="152"/>
                  </a:lnTo>
                  <a:lnTo>
                    <a:pt x="433" y="124"/>
                  </a:lnTo>
                  <a:lnTo>
                    <a:pt x="407" y="124"/>
                  </a:lnTo>
                  <a:lnTo>
                    <a:pt x="394" y="124"/>
                  </a:lnTo>
                  <a:lnTo>
                    <a:pt x="394" y="110"/>
                  </a:lnTo>
                  <a:lnTo>
                    <a:pt x="407" y="83"/>
                  </a:lnTo>
                  <a:lnTo>
                    <a:pt x="394" y="69"/>
                  </a:lnTo>
                  <a:lnTo>
                    <a:pt x="394" y="28"/>
                  </a:lnTo>
                  <a:lnTo>
                    <a:pt x="369" y="69"/>
                  </a:lnTo>
                  <a:lnTo>
                    <a:pt x="356" y="69"/>
                  </a:lnTo>
                  <a:lnTo>
                    <a:pt x="343" y="69"/>
                  </a:lnTo>
                  <a:lnTo>
                    <a:pt x="319" y="55"/>
                  </a:lnTo>
                  <a:lnTo>
                    <a:pt x="305" y="69"/>
                  </a:lnTo>
                  <a:lnTo>
                    <a:pt x="292" y="69"/>
                  </a:lnTo>
                  <a:lnTo>
                    <a:pt x="255" y="97"/>
                  </a:lnTo>
                  <a:lnTo>
                    <a:pt x="242" y="69"/>
                  </a:lnTo>
                  <a:lnTo>
                    <a:pt x="242" y="55"/>
                  </a:lnTo>
                  <a:lnTo>
                    <a:pt x="230" y="0"/>
                  </a:lnTo>
                  <a:lnTo>
                    <a:pt x="217" y="28"/>
                  </a:lnTo>
                  <a:lnTo>
                    <a:pt x="191" y="28"/>
                  </a:lnTo>
                  <a:lnTo>
                    <a:pt x="153" y="28"/>
                  </a:lnTo>
                  <a:lnTo>
                    <a:pt x="166" y="55"/>
                  </a:lnTo>
                  <a:lnTo>
                    <a:pt x="166" y="83"/>
                  </a:lnTo>
                  <a:lnTo>
                    <a:pt x="128" y="83"/>
                  </a:lnTo>
                  <a:lnTo>
                    <a:pt x="115" y="83"/>
                  </a:lnTo>
                  <a:lnTo>
                    <a:pt x="102" y="69"/>
                  </a:lnTo>
                  <a:lnTo>
                    <a:pt x="89" y="69"/>
                  </a:lnTo>
                  <a:lnTo>
                    <a:pt x="89" y="83"/>
                  </a:lnTo>
                  <a:lnTo>
                    <a:pt x="64" y="83"/>
                  </a:lnTo>
                  <a:lnTo>
                    <a:pt x="64" y="97"/>
                  </a:lnTo>
                  <a:lnTo>
                    <a:pt x="77" y="97"/>
                  </a:lnTo>
                  <a:lnTo>
                    <a:pt x="64" y="110"/>
                  </a:lnTo>
                  <a:lnTo>
                    <a:pt x="77" y="124"/>
                  </a:lnTo>
                  <a:lnTo>
                    <a:pt x="64" y="152"/>
                  </a:lnTo>
                  <a:lnTo>
                    <a:pt x="64" y="193"/>
                  </a:lnTo>
                  <a:lnTo>
                    <a:pt x="38" y="193"/>
                  </a:lnTo>
                  <a:lnTo>
                    <a:pt x="13" y="220"/>
                  </a:lnTo>
                  <a:lnTo>
                    <a:pt x="0" y="262"/>
                  </a:lnTo>
                  <a:lnTo>
                    <a:pt x="0" y="289"/>
                  </a:lnTo>
                  <a:lnTo>
                    <a:pt x="26" y="317"/>
                  </a:lnTo>
                  <a:lnTo>
                    <a:pt x="38" y="317"/>
                  </a:lnTo>
                  <a:lnTo>
                    <a:pt x="51" y="329"/>
                  </a:lnTo>
                  <a:lnTo>
                    <a:pt x="77" y="344"/>
                  </a:lnTo>
                  <a:lnTo>
                    <a:pt x="89" y="329"/>
                  </a:lnTo>
                  <a:lnTo>
                    <a:pt x="102" y="344"/>
                  </a:lnTo>
                  <a:lnTo>
                    <a:pt x="115" y="329"/>
                  </a:lnTo>
                  <a:lnTo>
                    <a:pt x="128" y="317"/>
                  </a:lnTo>
                  <a:lnTo>
                    <a:pt x="153" y="317"/>
                  </a:lnTo>
                  <a:lnTo>
                    <a:pt x="153" y="358"/>
                  </a:lnTo>
                  <a:lnTo>
                    <a:pt x="166" y="372"/>
                  </a:lnTo>
                  <a:lnTo>
                    <a:pt x="191" y="372"/>
                  </a:lnTo>
                  <a:lnTo>
                    <a:pt x="217" y="398"/>
                  </a:lnTo>
                  <a:lnTo>
                    <a:pt x="242" y="439"/>
                  </a:lnTo>
                  <a:lnTo>
                    <a:pt x="268" y="453"/>
                  </a:lnTo>
                  <a:lnTo>
                    <a:pt x="292" y="482"/>
                  </a:lnTo>
                  <a:lnTo>
                    <a:pt x="281" y="522"/>
                  </a:lnTo>
                  <a:lnTo>
                    <a:pt x="292" y="563"/>
                  </a:lnTo>
                  <a:lnTo>
                    <a:pt x="319" y="563"/>
                  </a:lnTo>
                  <a:lnTo>
                    <a:pt x="332" y="563"/>
                  </a:lnTo>
                  <a:lnTo>
                    <a:pt x="343" y="577"/>
                  </a:lnTo>
                  <a:lnTo>
                    <a:pt x="332" y="591"/>
                  </a:lnTo>
                  <a:lnTo>
                    <a:pt x="356" y="604"/>
                  </a:lnTo>
                  <a:lnTo>
                    <a:pt x="356" y="632"/>
                  </a:lnTo>
                  <a:lnTo>
                    <a:pt x="369" y="646"/>
                  </a:lnTo>
                  <a:lnTo>
                    <a:pt x="369" y="673"/>
                  </a:lnTo>
                  <a:lnTo>
                    <a:pt x="319" y="728"/>
                  </a:lnTo>
                  <a:lnTo>
                    <a:pt x="343" y="756"/>
                  </a:lnTo>
                  <a:lnTo>
                    <a:pt x="383" y="797"/>
                  </a:lnTo>
                  <a:lnTo>
                    <a:pt x="394" y="811"/>
                  </a:lnTo>
                  <a:lnTo>
                    <a:pt x="458" y="701"/>
                  </a:lnTo>
                </a:path>
              </a:pathLst>
            </a:custGeom>
            <a:solidFill>
              <a:srgbClr val="B2B2B2"/>
            </a:solidFill>
            <a:ln w="12700">
              <a:solidFill>
                <a:srgbClr val="000000"/>
              </a:solidFill>
              <a:round/>
              <a:headEnd/>
              <a:tailEnd/>
            </a:ln>
          </p:spPr>
          <p:txBody>
            <a:bodyPr wrap="none" anchor="ctr"/>
            <a:lstStyle/>
            <a:p>
              <a:endParaRPr lang="fr-FR" dirty="0"/>
            </a:p>
          </p:txBody>
        </p:sp>
        <p:sp>
          <p:nvSpPr>
            <p:cNvPr id="8288" name="AutoShape 96"/>
            <p:cNvSpPr>
              <a:spLocks/>
            </p:cNvSpPr>
            <p:nvPr/>
          </p:nvSpPr>
          <p:spPr bwMode="auto">
            <a:xfrm>
              <a:off x="3329" y="5353"/>
              <a:ext cx="41" cy="70"/>
            </a:xfrm>
            <a:custGeom>
              <a:avLst/>
              <a:gdLst>
                <a:gd name="T0" fmla="*/ 0 w 91"/>
                <a:gd name="T1" fmla="*/ 0 h 166"/>
                <a:gd name="T2" fmla="*/ 0 w 91"/>
                <a:gd name="T3" fmla="*/ 0 h 166"/>
                <a:gd name="T4" fmla="*/ 0 w 91"/>
                <a:gd name="T5" fmla="*/ 0 h 166"/>
                <a:gd name="T6" fmla="*/ 0 w 91"/>
                <a:gd name="T7" fmla="*/ 0 h 166"/>
                <a:gd name="T8" fmla="*/ 0 w 91"/>
                <a:gd name="T9" fmla="*/ 0 h 166"/>
                <a:gd name="T10" fmla="*/ 0 w 91"/>
                <a:gd name="T11" fmla="*/ 0 h 166"/>
                <a:gd name="T12" fmla="*/ 0 w 91"/>
                <a:gd name="T13" fmla="*/ 0 h 166"/>
                <a:gd name="T14" fmla="*/ 0 w 91"/>
                <a:gd name="T15" fmla="*/ 0 h 166"/>
                <a:gd name="T16" fmla="*/ 0 w 91"/>
                <a:gd name="T17" fmla="*/ 0 h 166"/>
                <a:gd name="T18" fmla="*/ 0 w 91"/>
                <a:gd name="T19" fmla="*/ 0 h 166"/>
                <a:gd name="T20" fmla="*/ 0 w 91"/>
                <a:gd name="T21" fmla="*/ 0 h 166"/>
                <a:gd name="T22" fmla="*/ 0 w 91"/>
                <a:gd name="T23" fmla="*/ 0 h 166"/>
                <a:gd name="T24" fmla="*/ 0 w 91"/>
                <a:gd name="T25" fmla="*/ 0 h 166"/>
                <a:gd name="T26" fmla="*/ 0 w 91"/>
                <a:gd name="T27" fmla="*/ 0 h 166"/>
                <a:gd name="T28" fmla="*/ 0 w 91"/>
                <a:gd name="T29" fmla="*/ 0 h 166"/>
                <a:gd name="T30" fmla="*/ 0 w 91"/>
                <a:gd name="T31" fmla="*/ 0 h 166"/>
                <a:gd name="T32" fmla="*/ 0 w 91"/>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166"/>
                <a:gd name="T53" fmla="*/ 91 w 9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166">
                  <a:moveTo>
                    <a:pt x="38" y="27"/>
                  </a:moveTo>
                  <a:lnTo>
                    <a:pt x="38" y="13"/>
                  </a:lnTo>
                  <a:lnTo>
                    <a:pt x="25" y="0"/>
                  </a:lnTo>
                  <a:lnTo>
                    <a:pt x="13" y="27"/>
                  </a:lnTo>
                  <a:lnTo>
                    <a:pt x="0" y="55"/>
                  </a:lnTo>
                  <a:lnTo>
                    <a:pt x="13" y="68"/>
                  </a:lnTo>
                  <a:lnTo>
                    <a:pt x="25" y="123"/>
                  </a:lnTo>
                  <a:lnTo>
                    <a:pt x="25" y="137"/>
                  </a:lnTo>
                  <a:lnTo>
                    <a:pt x="38" y="165"/>
                  </a:lnTo>
                  <a:lnTo>
                    <a:pt x="77" y="137"/>
                  </a:lnTo>
                  <a:lnTo>
                    <a:pt x="90" y="137"/>
                  </a:lnTo>
                  <a:lnTo>
                    <a:pt x="65" y="123"/>
                  </a:lnTo>
                  <a:lnTo>
                    <a:pt x="52" y="82"/>
                  </a:lnTo>
                  <a:lnTo>
                    <a:pt x="77" y="68"/>
                  </a:lnTo>
                  <a:lnTo>
                    <a:pt x="77" y="55"/>
                  </a:lnTo>
                  <a:lnTo>
                    <a:pt x="52" y="41"/>
                  </a:lnTo>
                  <a:lnTo>
                    <a:pt x="38" y="27"/>
                  </a:lnTo>
                </a:path>
              </a:pathLst>
            </a:custGeom>
            <a:solidFill>
              <a:srgbClr val="B2B2B2"/>
            </a:solidFill>
            <a:ln w="12700">
              <a:solidFill>
                <a:srgbClr val="000000"/>
              </a:solidFill>
              <a:round/>
              <a:headEnd/>
              <a:tailEnd/>
            </a:ln>
          </p:spPr>
          <p:txBody>
            <a:bodyPr wrap="none" anchor="ctr"/>
            <a:lstStyle/>
            <a:p>
              <a:endParaRPr lang="fr-FR" dirty="0"/>
            </a:p>
          </p:txBody>
        </p:sp>
        <p:sp>
          <p:nvSpPr>
            <p:cNvPr id="8289" name="AutoShape 97"/>
            <p:cNvSpPr>
              <a:spLocks/>
            </p:cNvSpPr>
            <p:nvPr/>
          </p:nvSpPr>
          <p:spPr bwMode="auto">
            <a:xfrm>
              <a:off x="3352" y="5376"/>
              <a:ext cx="35" cy="35"/>
            </a:xfrm>
            <a:custGeom>
              <a:avLst/>
              <a:gdLst>
                <a:gd name="T0" fmla="*/ 0 w 77"/>
                <a:gd name="T1" fmla="*/ 0 h 82"/>
                <a:gd name="T2" fmla="*/ 0 w 77"/>
                <a:gd name="T3" fmla="*/ 0 h 82"/>
                <a:gd name="T4" fmla="*/ 0 w 77"/>
                <a:gd name="T5" fmla="*/ 0 h 82"/>
                <a:gd name="T6" fmla="*/ 0 w 77"/>
                <a:gd name="T7" fmla="*/ 0 h 82"/>
                <a:gd name="T8" fmla="*/ 0 w 77"/>
                <a:gd name="T9" fmla="*/ 0 h 82"/>
                <a:gd name="T10" fmla="*/ 0 w 77"/>
                <a:gd name="T11" fmla="*/ 0 h 82"/>
                <a:gd name="T12" fmla="*/ 0 w 77"/>
                <a:gd name="T13" fmla="*/ 0 h 82"/>
                <a:gd name="T14" fmla="*/ 0 w 77"/>
                <a:gd name="T15" fmla="*/ 0 h 82"/>
                <a:gd name="T16" fmla="*/ 0 w 77"/>
                <a:gd name="T17" fmla="*/ 0 h 82"/>
                <a:gd name="T18" fmla="*/ 0 w 77"/>
                <a:gd name="T19" fmla="*/ 0 h 82"/>
                <a:gd name="T20" fmla="*/ 0 w 77"/>
                <a:gd name="T21" fmla="*/ 0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82"/>
                <a:gd name="T35" fmla="*/ 77 w 77"/>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82">
                  <a:moveTo>
                    <a:pt x="25" y="0"/>
                  </a:moveTo>
                  <a:lnTo>
                    <a:pt x="25" y="13"/>
                  </a:lnTo>
                  <a:lnTo>
                    <a:pt x="0" y="27"/>
                  </a:lnTo>
                  <a:lnTo>
                    <a:pt x="13" y="67"/>
                  </a:lnTo>
                  <a:lnTo>
                    <a:pt x="38" y="81"/>
                  </a:lnTo>
                  <a:lnTo>
                    <a:pt x="51" y="67"/>
                  </a:lnTo>
                  <a:lnTo>
                    <a:pt x="76" y="81"/>
                  </a:lnTo>
                  <a:lnTo>
                    <a:pt x="76" y="54"/>
                  </a:lnTo>
                  <a:lnTo>
                    <a:pt x="76" y="27"/>
                  </a:lnTo>
                  <a:lnTo>
                    <a:pt x="76" y="13"/>
                  </a:lnTo>
                  <a:lnTo>
                    <a:pt x="25" y="0"/>
                  </a:lnTo>
                </a:path>
              </a:pathLst>
            </a:custGeom>
            <a:solidFill>
              <a:srgbClr val="B2B2B2"/>
            </a:solidFill>
            <a:ln w="12700">
              <a:solidFill>
                <a:srgbClr val="000000"/>
              </a:solidFill>
              <a:round/>
              <a:headEnd/>
              <a:tailEnd/>
            </a:ln>
          </p:spPr>
          <p:txBody>
            <a:bodyPr wrap="none" anchor="ctr"/>
            <a:lstStyle/>
            <a:p>
              <a:endParaRPr lang="fr-FR" dirty="0"/>
            </a:p>
          </p:txBody>
        </p:sp>
        <p:sp>
          <p:nvSpPr>
            <p:cNvPr id="8290" name="AutoShape 98"/>
            <p:cNvSpPr>
              <a:spLocks/>
            </p:cNvSpPr>
            <p:nvPr/>
          </p:nvSpPr>
          <p:spPr bwMode="auto">
            <a:xfrm>
              <a:off x="3415" y="5422"/>
              <a:ext cx="9" cy="8"/>
            </a:xfrm>
            <a:custGeom>
              <a:avLst/>
              <a:gdLst>
                <a:gd name="T0" fmla="*/ 1 w 18"/>
                <a:gd name="T1" fmla="*/ 0 h 17"/>
                <a:gd name="T2" fmla="*/ 0 w 18"/>
                <a:gd name="T3" fmla="*/ 0 h 17"/>
                <a:gd name="T4" fmla="*/ 0 w 18"/>
                <a:gd name="T5" fmla="*/ 0 h 17"/>
                <a:gd name="T6" fmla="*/ 1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0" y="0"/>
                  </a:lnTo>
                  <a:lnTo>
                    <a:pt x="0" y="16"/>
                  </a:lnTo>
                  <a:lnTo>
                    <a:pt x="17" y="0"/>
                  </a:lnTo>
                </a:path>
              </a:pathLst>
            </a:custGeom>
            <a:solidFill>
              <a:srgbClr val="B2B2B2"/>
            </a:solidFill>
            <a:ln w="12700">
              <a:solidFill>
                <a:srgbClr val="000000"/>
              </a:solidFill>
              <a:round/>
              <a:headEnd/>
              <a:tailEnd/>
            </a:ln>
          </p:spPr>
          <p:txBody>
            <a:bodyPr wrap="none" anchor="ctr"/>
            <a:lstStyle/>
            <a:p>
              <a:endParaRPr lang="fr-FR" dirty="0"/>
            </a:p>
          </p:txBody>
        </p:sp>
        <p:sp>
          <p:nvSpPr>
            <p:cNvPr id="8291" name="AutoShape 99"/>
            <p:cNvSpPr>
              <a:spLocks/>
            </p:cNvSpPr>
            <p:nvPr/>
          </p:nvSpPr>
          <p:spPr bwMode="auto">
            <a:xfrm>
              <a:off x="3893" y="4757"/>
              <a:ext cx="75" cy="170"/>
            </a:xfrm>
            <a:custGeom>
              <a:avLst/>
              <a:gdLst>
                <a:gd name="T0" fmla="*/ 0 w 167"/>
                <a:gd name="T1" fmla="*/ 0 h 400"/>
                <a:gd name="T2" fmla="*/ 0 w 167"/>
                <a:gd name="T3" fmla="*/ 0 h 400"/>
                <a:gd name="T4" fmla="*/ 0 w 167"/>
                <a:gd name="T5" fmla="*/ 0 h 400"/>
                <a:gd name="T6" fmla="*/ 0 w 167"/>
                <a:gd name="T7" fmla="*/ 0 h 400"/>
                <a:gd name="T8" fmla="*/ 0 w 167"/>
                <a:gd name="T9" fmla="*/ 0 h 400"/>
                <a:gd name="T10" fmla="*/ 0 w 167"/>
                <a:gd name="T11" fmla="*/ 0 h 400"/>
                <a:gd name="T12" fmla="*/ 0 w 167"/>
                <a:gd name="T13" fmla="*/ 0 h 400"/>
                <a:gd name="T14" fmla="*/ 0 w 167"/>
                <a:gd name="T15" fmla="*/ 0 h 400"/>
                <a:gd name="T16" fmla="*/ 0 w 167"/>
                <a:gd name="T17" fmla="*/ 0 h 400"/>
                <a:gd name="T18" fmla="*/ 0 w 167"/>
                <a:gd name="T19" fmla="*/ 0 h 400"/>
                <a:gd name="T20" fmla="*/ 0 w 167"/>
                <a:gd name="T21" fmla="*/ 0 h 400"/>
                <a:gd name="T22" fmla="*/ 0 w 167"/>
                <a:gd name="T23" fmla="*/ 0 h 400"/>
                <a:gd name="T24" fmla="*/ 0 w 167"/>
                <a:gd name="T25" fmla="*/ 0 h 400"/>
                <a:gd name="T26" fmla="*/ 0 w 167"/>
                <a:gd name="T27" fmla="*/ 0 h 400"/>
                <a:gd name="T28" fmla="*/ 0 w 167"/>
                <a:gd name="T29" fmla="*/ 0 h 400"/>
                <a:gd name="T30" fmla="*/ 0 w 167"/>
                <a:gd name="T31" fmla="*/ 0 h 400"/>
                <a:gd name="T32" fmla="*/ 0 w 167"/>
                <a:gd name="T33" fmla="*/ 0 h 400"/>
                <a:gd name="T34" fmla="*/ 0 w 167"/>
                <a:gd name="T35" fmla="*/ 0 h 400"/>
                <a:gd name="T36" fmla="*/ 0 w 167"/>
                <a:gd name="T37" fmla="*/ 0 h 400"/>
                <a:gd name="T38" fmla="*/ 0 w 167"/>
                <a:gd name="T39" fmla="*/ 0 h 400"/>
                <a:gd name="T40" fmla="*/ 0 w 167"/>
                <a:gd name="T41" fmla="*/ 0 h 400"/>
                <a:gd name="T42" fmla="*/ 0 w 167"/>
                <a:gd name="T43" fmla="*/ 0 h 400"/>
                <a:gd name="T44" fmla="*/ 0 w 167"/>
                <a:gd name="T45" fmla="*/ 0 h 400"/>
                <a:gd name="T46" fmla="*/ 0 w 167"/>
                <a:gd name="T47" fmla="*/ 0 h 400"/>
                <a:gd name="T48" fmla="*/ 0 w 167"/>
                <a:gd name="T49" fmla="*/ 0 h 400"/>
                <a:gd name="T50" fmla="*/ 0 w 167"/>
                <a:gd name="T51" fmla="*/ 0 h 4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7"/>
                <a:gd name="T79" fmla="*/ 0 h 400"/>
                <a:gd name="T80" fmla="*/ 167 w 167"/>
                <a:gd name="T81" fmla="*/ 400 h 4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7" h="400">
                  <a:moveTo>
                    <a:pt x="0" y="289"/>
                  </a:moveTo>
                  <a:lnTo>
                    <a:pt x="0" y="303"/>
                  </a:lnTo>
                  <a:lnTo>
                    <a:pt x="38" y="385"/>
                  </a:lnTo>
                  <a:lnTo>
                    <a:pt x="38" y="399"/>
                  </a:lnTo>
                  <a:lnTo>
                    <a:pt x="51" y="371"/>
                  </a:lnTo>
                  <a:lnTo>
                    <a:pt x="77" y="371"/>
                  </a:lnTo>
                  <a:lnTo>
                    <a:pt x="89" y="344"/>
                  </a:lnTo>
                  <a:lnTo>
                    <a:pt x="89" y="289"/>
                  </a:lnTo>
                  <a:lnTo>
                    <a:pt x="102" y="289"/>
                  </a:lnTo>
                  <a:lnTo>
                    <a:pt x="102" y="275"/>
                  </a:lnTo>
                  <a:lnTo>
                    <a:pt x="77" y="248"/>
                  </a:lnTo>
                  <a:lnTo>
                    <a:pt x="77" y="206"/>
                  </a:lnTo>
                  <a:lnTo>
                    <a:pt x="89" y="179"/>
                  </a:lnTo>
                  <a:lnTo>
                    <a:pt x="128" y="165"/>
                  </a:lnTo>
                  <a:lnTo>
                    <a:pt x="140" y="138"/>
                  </a:lnTo>
                  <a:lnTo>
                    <a:pt x="140" y="96"/>
                  </a:lnTo>
                  <a:lnTo>
                    <a:pt x="166" y="96"/>
                  </a:lnTo>
                  <a:lnTo>
                    <a:pt x="166" y="69"/>
                  </a:lnTo>
                  <a:lnTo>
                    <a:pt x="140" y="28"/>
                  </a:lnTo>
                  <a:lnTo>
                    <a:pt x="115" y="0"/>
                  </a:lnTo>
                  <a:lnTo>
                    <a:pt x="102" y="14"/>
                  </a:lnTo>
                  <a:lnTo>
                    <a:pt x="89" y="14"/>
                  </a:lnTo>
                  <a:lnTo>
                    <a:pt x="38" y="96"/>
                  </a:lnTo>
                  <a:lnTo>
                    <a:pt x="0" y="179"/>
                  </a:lnTo>
                  <a:lnTo>
                    <a:pt x="13" y="234"/>
                  </a:lnTo>
                  <a:lnTo>
                    <a:pt x="0" y="289"/>
                  </a:lnTo>
                </a:path>
              </a:pathLst>
            </a:custGeom>
            <a:solidFill>
              <a:srgbClr val="B2B2B2"/>
            </a:solidFill>
            <a:ln w="12700">
              <a:solidFill>
                <a:srgbClr val="000000"/>
              </a:solidFill>
              <a:round/>
              <a:headEnd/>
              <a:tailEnd/>
            </a:ln>
          </p:spPr>
          <p:txBody>
            <a:bodyPr wrap="none" anchor="ctr"/>
            <a:lstStyle/>
            <a:p>
              <a:endParaRPr lang="fr-FR" dirty="0"/>
            </a:p>
          </p:txBody>
        </p:sp>
        <p:sp>
          <p:nvSpPr>
            <p:cNvPr id="8292" name="AutoShape 100"/>
            <p:cNvSpPr>
              <a:spLocks/>
            </p:cNvSpPr>
            <p:nvPr/>
          </p:nvSpPr>
          <p:spPr bwMode="auto">
            <a:xfrm>
              <a:off x="3870" y="4910"/>
              <a:ext cx="18" cy="23"/>
            </a:xfrm>
            <a:custGeom>
              <a:avLst/>
              <a:gdLst>
                <a:gd name="T0" fmla="*/ 0 w 38"/>
                <a:gd name="T1" fmla="*/ 0 h 55"/>
                <a:gd name="T2" fmla="*/ 0 w 38"/>
                <a:gd name="T3" fmla="*/ 0 h 55"/>
                <a:gd name="T4" fmla="*/ 0 w 38"/>
                <a:gd name="T5" fmla="*/ 0 h 55"/>
                <a:gd name="T6" fmla="*/ 0 w 38"/>
                <a:gd name="T7" fmla="*/ 0 h 55"/>
                <a:gd name="T8" fmla="*/ 0 w 38"/>
                <a:gd name="T9" fmla="*/ 0 h 55"/>
                <a:gd name="T10" fmla="*/ 0 w 38"/>
                <a:gd name="T11" fmla="*/ 0 h 55"/>
                <a:gd name="T12" fmla="*/ 0 w 38"/>
                <a:gd name="T13" fmla="*/ 0 h 55"/>
                <a:gd name="T14" fmla="*/ 0 w 38"/>
                <a:gd name="T15" fmla="*/ 0 h 5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55"/>
                <a:gd name="T26" fmla="*/ 38 w 38"/>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55">
                  <a:moveTo>
                    <a:pt x="13" y="54"/>
                  </a:moveTo>
                  <a:lnTo>
                    <a:pt x="26" y="54"/>
                  </a:lnTo>
                  <a:lnTo>
                    <a:pt x="26" y="26"/>
                  </a:lnTo>
                  <a:lnTo>
                    <a:pt x="37" y="12"/>
                  </a:lnTo>
                  <a:lnTo>
                    <a:pt x="26" y="0"/>
                  </a:lnTo>
                  <a:lnTo>
                    <a:pt x="13" y="12"/>
                  </a:lnTo>
                  <a:lnTo>
                    <a:pt x="0" y="26"/>
                  </a:lnTo>
                  <a:lnTo>
                    <a:pt x="13" y="54"/>
                  </a:lnTo>
                </a:path>
              </a:pathLst>
            </a:custGeom>
            <a:solidFill>
              <a:srgbClr val="B2B2B2"/>
            </a:solidFill>
            <a:ln w="12700">
              <a:solidFill>
                <a:srgbClr val="000000"/>
              </a:solidFill>
              <a:round/>
              <a:headEnd/>
              <a:tailEnd/>
            </a:ln>
          </p:spPr>
          <p:txBody>
            <a:bodyPr wrap="none" anchor="ctr"/>
            <a:lstStyle/>
            <a:p>
              <a:endParaRPr lang="fr-FR" dirty="0"/>
            </a:p>
          </p:txBody>
        </p:sp>
        <p:sp>
          <p:nvSpPr>
            <p:cNvPr id="8293" name="Line 101"/>
            <p:cNvSpPr>
              <a:spLocks noChangeShapeType="1"/>
            </p:cNvSpPr>
            <p:nvPr/>
          </p:nvSpPr>
          <p:spPr bwMode="auto">
            <a:xfrm>
              <a:off x="3877" y="4903"/>
              <a:ext cx="1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294" name="AutoShape 102"/>
            <p:cNvSpPr>
              <a:spLocks/>
            </p:cNvSpPr>
            <p:nvPr/>
          </p:nvSpPr>
          <p:spPr bwMode="auto">
            <a:xfrm>
              <a:off x="3899" y="4914"/>
              <a:ext cx="0" cy="13"/>
            </a:xfrm>
            <a:custGeom>
              <a:avLst/>
              <a:gdLst>
                <a:gd name="T0" fmla="*/ 0 w 1"/>
                <a:gd name="T1" fmla="*/ 0 h 30"/>
                <a:gd name="T2" fmla="*/ 0 w 1"/>
                <a:gd name="T3" fmla="*/ 0 h 30"/>
                <a:gd name="T4" fmla="*/ 0 w 1"/>
                <a:gd name="T5" fmla="*/ 0 h 30"/>
                <a:gd name="T6" fmla="*/ 0 w 1"/>
                <a:gd name="T7" fmla="*/ 0 h 30"/>
                <a:gd name="T8" fmla="*/ 0 60000 65536"/>
                <a:gd name="T9" fmla="*/ 0 60000 65536"/>
                <a:gd name="T10" fmla="*/ 0 60000 65536"/>
                <a:gd name="T11" fmla="*/ 0 60000 65536"/>
                <a:gd name="T12" fmla="*/ 0 w 1"/>
                <a:gd name="T13" fmla="*/ 0 h 30"/>
                <a:gd name="T14" fmla="*/ 0 w 1"/>
                <a:gd name="T15" fmla="*/ 30 h 30"/>
              </a:gdLst>
              <a:ahLst/>
              <a:cxnLst>
                <a:cxn ang="T8">
                  <a:pos x="T0" y="T1"/>
                </a:cxn>
                <a:cxn ang="T9">
                  <a:pos x="T2" y="T3"/>
                </a:cxn>
                <a:cxn ang="T10">
                  <a:pos x="T4" y="T5"/>
                </a:cxn>
                <a:cxn ang="T11">
                  <a:pos x="T6" y="T7"/>
                </a:cxn>
              </a:cxnLst>
              <a:rect l="T12" t="T13" r="T14" b="T15"/>
              <a:pathLst>
                <a:path w="1" h="30">
                  <a:moveTo>
                    <a:pt x="0" y="0"/>
                  </a:moveTo>
                  <a:lnTo>
                    <a:pt x="0" y="29"/>
                  </a:lnTo>
                  <a:lnTo>
                    <a:pt x="0" y="15"/>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295" name="AutoShape 103"/>
            <p:cNvSpPr>
              <a:spLocks/>
            </p:cNvSpPr>
            <p:nvPr/>
          </p:nvSpPr>
          <p:spPr bwMode="auto">
            <a:xfrm>
              <a:off x="3887" y="4920"/>
              <a:ext cx="8" cy="7"/>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0" y="0"/>
                  </a:moveTo>
                  <a:lnTo>
                    <a:pt x="0" y="16"/>
                  </a:lnTo>
                  <a:lnTo>
                    <a:pt x="17"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296" name="AutoShape 104"/>
            <p:cNvSpPr>
              <a:spLocks/>
            </p:cNvSpPr>
            <p:nvPr/>
          </p:nvSpPr>
          <p:spPr bwMode="auto">
            <a:xfrm>
              <a:off x="3848" y="4728"/>
              <a:ext cx="149" cy="170"/>
            </a:xfrm>
            <a:custGeom>
              <a:avLst/>
              <a:gdLst>
                <a:gd name="T0" fmla="*/ 0 w 333"/>
                <a:gd name="T1" fmla="*/ 0 h 402"/>
                <a:gd name="T2" fmla="*/ 0 w 333"/>
                <a:gd name="T3" fmla="*/ 0 h 402"/>
                <a:gd name="T4" fmla="*/ 0 w 333"/>
                <a:gd name="T5" fmla="*/ 0 h 402"/>
                <a:gd name="T6" fmla="*/ 0 w 333"/>
                <a:gd name="T7" fmla="*/ 0 h 402"/>
                <a:gd name="T8" fmla="*/ 0 w 333"/>
                <a:gd name="T9" fmla="*/ 0 h 402"/>
                <a:gd name="T10" fmla="*/ 0 w 333"/>
                <a:gd name="T11" fmla="*/ 0 h 402"/>
                <a:gd name="T12" fmla="*/ 0 w 333"/>
                <a:gd name="T13" fmla="*/ 0 h 402"/>
                <a:gd name="T14" fmla="*/ 0 w 333"/>
                <a:gd name="T15" fmla="*/ 0 h 402"/>
                <a:gd name="T16" fmla="*/ 0 w 333"/>
                <a:gd name="T17" fmla="*/ 0 h 402"/>
                <a:gd name="T18" fmla="*/ 0 w 333"/>
                <a:gd name="T19" fmla="*/ 0 h 402"/>
                <a:gd name="T20" fmla="*/ 0 w 333"/>
                <a:gd name="T21" fmla="*/ 0 h 402"/>
                <a:gd name="T22" fmla="*/ 0 w 333"/>
                <a:gd name="T23" fmla="*/ 0 h 402"/>
                <a:gd name="T24" fmla="*/ 0 w 333"/>
                <a:gd name="T25" fmla="*/ 0 h 402"/>
                <a:gd name="T26" fmla="*/ 0 w 333"/>
                <a:gd name="T27" fmla="*/ 0 h 402"/>
                <a:gd name="T28" fmla="*/ 0 w 333"/>
                <a:gd name="T29" fmla="*/ 0 h 402"/>
                <a:gd name="T30" fmla="*/ 0 w 333"/>
                <a:gd name="T31" fmla="*/ 0 h 402"/>
                <a:gd name="T32" fmla="*/ 0 w 333"/>
                <a:gd name="T33" fmla="*/ 0 h 402"/>
                <a:gd name="T34" fmla="*/ 0 w 333"/>
                <a:gd name="T35" fmla="*/ 0 h 402"/>
                <a:gd name="T36" fmla="*/ 0 w 333"/>
                <a:gd name="T37" fmla="*/ 0 h 402"/>
                <a:gd name="T38" fmla="*/ 0 w 333"/>
                <a:gd name="T39" fmla="*/ 0 h 402"/>
                <a:gd name="T40" fmla="*/ 0 w 333"/>
                <a:gd name="T41" fmla="*/ 0 h 402"/>
                <a:gd name="T42" fmla="*/ 0 w 333"/>
                <a:gd name="T43" fmla="*/ 0 h 402"/>
                <a:gd name="T44" fmla="*/ 0 w 333"/>
                <a:gd name="T45" fmla="*/ 0 h 402"/>
                <a:gd name="T46" fmla="*/ 0 w 333"/>
                <a:gd name="T47" fmla="*/ 0 h 402"/>
                <a:gd name="T48" fmla="*/ 0 w 333"/>
                <a:gd name="T49" fmla="*/ 0 h 402"/>
                <a:gd name="T50" fmla="*/ 0 w 333"/>
                <a:gd name="T51" fmla="*/ 0 h 402"/>
                <a:gd name="T52" fmla="*/ 0 w 333"/>
                <a:gd name="T53" fmla="*/ 0 h 402"/>
                <a:gd name="T54" fmla="*/ 0 w 333"/>
                <a:gd name="T55" fmla="*/ 0 h 402"/>
                <a:gd name="T56" fmla="*/ 0 w 333"/>
                <a:gd name="T57" fmla="*/ 0 h 402"/>
                <a:gd name="T58" fmla="*/ 0 w 333"/>
                <a:gd name="T59" fmla="*/ 0 h 402"/>
                <a:gd name="T60" fmla="*/ 0 w 333"/>
                <a:gd name="T61" fmla="*/ 0 h 402"/>
                <a:gd name="T62" fmla="*/ 0 w 333"/>
                <a:gd name="T63" fmla="*/ 0 h 402"/>
                <a:gd name="T64" fmla="*/ 0 w 333"/>
                <a:gd name="T65" fmla="*/ 0 h 4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3"/>
                <a:gd name="T100" fmla="*/ 0 h 402"/>
                <a:gd name="T101" fmla="*/ 333 w 333"/>
                <a:gd name="T102" fmla="*/ 402 h 4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3" h="402">
                  <a:moveTo>
                    <a:pt x="101" y="360"/>
                  </a:moveTo>
                  <a:lnTo>
                    <a:pt x="114" y="305"/>
                  </a:lnTo>
                  <a:lnTo>
                    <a:pt x="101" y="249"/>
                  </a:lnTo>
                  <a:lnTo>
                    <a:pt x="139" y="166"/>
                  </a:lnTo>
                  <a:lnTo>
                    <a:pt x="190" y="84"/>
                  </a:lnTo>
                  <a:lnTo>
                    <a:pt x="204" y="84"/>
                  </a:lnTo>
                  <a:lnTo>
                    <a:pt x="217" y="69"/>
                  </a:lnTo>
                  <a:lnTo>
                    <a:pt x="230" y="69"/>
                  </a:lnTo>
                  <a:lnTo>
                    <a:pt x="268" y="84"/>
                  </a:lnTo>
                  <a:lnTo>
                    <a:pt x="281" y="69"/>
                  </a:lnTo>
                  <a:lnTo>
                    <a:pt x="281" y="55"/>
                  </a:lnTo>
                  <a:lnTo>
                    <a:pt x="306" y="43"/>
                  </a:lnTo>
                  <a:lnTo>
                    <a:pt x="332" y="69"/>
                  </a:lnTo>
                  <a:lnTo>
                    <a:pt x="332" y="43"/>
                  </a:lnTo>
                  <a:lnTo>
                    <a:pt x="332" y="28"/>
                  </a:lnTo>
                  <a:lnTo>
                    <a:pt x="319" y="0"/>
                  </a:lnTo>
                  <a:lnTo>
                    <a:pt x="281" y="14"/>
                  </a:lnTo>
                  <a:lnTo>
                    <a:pt x="281" y="0"/>
                  </a:lnTo>
                  <a:lnTo>
                    <a:pt x="255" y="14"/>
                  </a:lnTo>
                  <a:lnTo>
                    <a:pt x="242" y="28"/>
                  </a:lnTo>
                  <a:lnTo>
                    <a:pt x="166" y="55"/>
                  </a:lnTo>
                  <a:lnTo>
                    <a:pt x="152" y="55"/>
                  </a:lnTo>
                  <a:lnTo>
                    <a:pt x="152" y="69"/>
                  </a:lnTo>
                  <a:lnTo>
                    <a:pt x="76" y="221"/>
                  </a:lnTo>
                  <a:lnTo>
                    <a:pt x="37" y="235"/>
                  </a:lnTo>
                  <a:lnTo>
                    <a:pt x="37" y="264"/>
                  </a:lnTo>
                  <a:lnTo>
                    <a:pt x="0" y="290"/>
                  </a:lnTo>
                  <a:lnTo>
                    <a:pt x="12" y="374"/>
                  </a:lnTo>
                  <a:lnTo>
                    <a:pt x="0" y="387"/>
                  </a:lnTo>
                  <a:lnTo>
                    <a:pt x="37" y="401"/>
                  </a:lnTo>
                  <a:lnTo>
                    <a:pt x="50" y="387"/>
                  </a:lnTo>
                  <a:lnTo>
                    <a:pt x="88" y="360"/>
                  </a:lnTo>
                  <a:lnTo>
                    <a:pt x="101" y="360"/>
                  </a:lnTo>
                </a:path>
              </a:pathLst>
            </a:custGeom>
            <a:solidFill>
              <a:srgbClr val="B2B2B2"/>
            </a:solidFill>
            <a:ln w="12700">
              <a:solidFill>
                <a:srgbClr val="000000"/>
              </a:solidFill>
              <a:round/>
              <a:headEnd/>
              <a:tailEnd/>
            </a:ln>
          </p:spPr>
          <p:txBody>
            <a:bodyPr wrap="none" anchor="ctr"/>
            <a:lstStyle/>
            <a:p>
              <a:endParaRPr lang="fr-FR" dirty="0"/>
            </a:p>
          </p:txBody>
        </p:sp>
        <p:sp>
          <p:nvSpPr>
            <p:cNvPr id="8297" name="AutoShape 105"/>
            <p:cNvSpPr>
              <a:spLocks/>
            </p:cNvSpPr>
            <p:nvPr/>
          </p:nvSpPr>
          <p:spPr bwMode="auto">
            <a:xfrm>
              <a:off x="3944" y="4745"/>
              <a:ext cx="74" cy="129"/>
            </a:xfrm>
            <a:custGeom>
              <a:avLst/>
              <a:gdLst>
                <a:gd name="T0" fmla="*/ 0 w 166"/>
                <a:gd name="T1" fmla="*/ 0 h 303"/>
                <a:gd name="T2" fmla="*/ 0 w 166"/>
                <a:gd name="T3" fmla="*/ 0 h 303"/>
                <a:gd name="T4" fmla="*/ 0 w 166"/>
                <a:gd name="T5" fmla="*/ 0 h 303"/>
                <a:gd name="T6" fmla="*/ 0 w 166"/>
                <a:gd name="T7" fmla="*/ 0 h 303"/>
                <a:gd name="T8" fmla="*/ 0 w 166"/>
                <a:gd name="T9" fmla="*/ 0 h 303"/>
                <a:gd name="T10" fmla="*/ 0 w 166"/>
                <a:gd name="T11" fmla="*/ 0 h 303"/>
                <a:gd name="T12" fmla="*/ 0 w 166"/>
                <a:gd name="T13" fmla="*/ 0 h 303"/>
                <a:gd name="T14" fmla="*/ 0 w 166"/>
                <a:gd name="T15" fmla="*/ 0 h 303"/>
                <a:gd name="T16" fmla="*/ 0 w 166"/>
                <a:gd name="T17" fmla="*/ 0 h 303"/>
                <a:gd name="T18" fmla="*/ 0 w 166"/>
                <a:gd name="T19" fmla="*/ 0 h 303"/>
                <a:gd name="T20" fmla="*/ 0 w 166"/>
                <a:gd name="T21" fmla="*/ 0 h 303"/>
                <a:gd name="T22" fmla="*/ 0 w 166"/>
                <a:gd name="T23" fmla="*/ 0 h 303"/>
                <a:gd name="T24" fmla="*/ 0 w 166"/>
                <a:gd name="T25" fmla="*/ 0 h 303"/>
                <a:gd name="T26" fmla="*/ 0 w 166"/>
                <a:gd name="T27" fmla="*/ 0 h 303"/>
                <a:gd name="T28" fmla="*/ 0 w 166"/>
                <a:gd name="T29" fmla="*/ 0 h 303"/>
                <a:gd name="T30" fmla="*/ 0 w 166"/>
                <a:gd name="T31" fmla="*/ 0 h 303"/>
                <a:gd name="T32" fmla="*/ 0 w 166"/>
                <a:gd name="T33" fmla="*/ 0 h 303"/>
                <a:gd name="T34" fmla="*/ 0 w 166"/>
                <a:gd name="T35" fmla="*/ 0 h 303"/>
                <a:gd name="T36" fmla="*/ 0 w 166"/>
                <a:gd name="T37" fmla="*/ 0 h 303"/>
                <a:gd name="T38" fmla="*/ 0 w 166"/>
                <a:gd name="T39" fmla="*/ 0 h 303"/>
                <a:gd name="T40" fmla="*/ 0 w 166"/>
                <a:gd name="T41" fmla="*/ 0 h 303"/>
                <a:gd name="T42" fmla="*/ 0 w 166"/>
                <a:gd name="T43" fmla="*/ 0 h 303"/>
                <a:gd name="T44" fmla="*/ 0 w 166"/>
                <a:gd name="T45" fmla="*/ 0 h 3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303"/>
                <a:gd name="T71" fmla="*/ 166 w 166"/>
                <a:gd name="T72" fmla="*/ 303 h 3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303">
                  <a:moveTo>
                    <a:pt x="51" y="123"/>
                  </a:moveTo>
                  <a:lnTo>
                    <a:pt x="64" y="123"/>
                  </a:lnTo>
                  <a:lnTo>
                    <a:pt x="64" y="151"/>
                  </a:lnTo>
                  <a:lnTo>
                    <a:pt x="25" y="220"/>
                  </a:lnTo>
                  <a:lnTo>
                    <a:pt x="25" y="275"/>
                  </a:lnTo>
                  <a:lnTo>
                    <a:pt x="64" y="302"/>
                  </a:lnTo>
                  <a:lnTo>
                    <a:pt x="139" y="275"/>
                  </a:lnTo>
                  <a:lnTo>
                    <a:pt x="165" y="206"/>
                  </a:lnTo>
                  <a:lnTo>
                    <a:pt x="139" y="178"/>
                  </a:lnTo>
                  <a:lnTo>
                    <a:pt x="126" y="123"/>
                  </a:lnTo>
                  <a:lnTo>
                    <a:pt x="139" y="110"/>
                  </a:lnTo>
                  <a:lnTo>
                    <a:pt x="139" y="68"/>
                  </a:lnTo>
                  <a:lnTo>
                    <a:pt x="114" y="55"/>
                  </a:lnTo>
                  <a:lnTo>
                    <a:pt x="114" y="27"/>
                  </a:lnTo>
                  <a:lnTo>
                    <a:pt x="88" y="0"/>
                  </a:lnTo>
                  <a:lnTo>
                    <a:pt x="64" y="13"/>
                  </a:lnTo>
                  <a:lnTo>
                    <a:pt x="64" y="27"/>
                  </a:lnTo>
                  <a:lnTo>
                    <a:pt x="51" y="41"/>
                  </a:lnTo>
                  <a:lnTo>
                    <a:pt x="13" y="27"/>
                  </a:lnTo>
                  <a:lnTo>
                    <a:pt x="0" y="27"/>
                  </a:lnTo>
                  <a:lnTo>
                    <a:pt x="25" y="55"/>
                  </a:lnTo>
                  <a:lnTo>
                    <a:pt x="51" y="96"/>
                  </a:lnTo>
                  <a:lnTo>
                    <a:pt x="51" y="123"/>
                  </a:lnTo>
                </a:path>
              </a:pathLst>
            </a:custGeom>
            <a:solidFill>
              <a:srgbClr val="B2B2B2"/>
            </a:solidFill>
            <a:ln w="12700">
              <a:solidFill>
                <a:srgbClr val="000000"/>
              </a:solidFill>
              <a:round/>
              <a:headEnd/>
              <a:tailEnd/>
            </a:ln>
          </p:spPr>
          <p:txBody>
            <a:bodyPr wrap="none" anchor="ctr"/>
            <a:lstStyle/>
            <a:p>
              <a:endParaRPr lang="fr-FR" dirty="0"/>
            </a:p>
          </p:txBody>
        </p:sp>
        <p:sp>
          <p:nvSpPr>
            <p:cNvPr id="8298" name="AutoShape 106"/>
            <p:cNvSpPr>
              <a:spLocks/>
            </p:cNvSpPr>
            <p:nvPr/>
          </p:nvSpPr>
          <p:spPr bwMode="auto">
            <a:xfrm>
              <a:off x="3472" y="4524"/>
              <a:ext cx="308" cy="350"/>
            </a:xfrm>
            <a:custGeom>
              <a:avLst/>
              <a:gdLst>
                <a:gd name="T0" fmla="*/ 0 w 689"/>
                <a:gd name="T1" fmla="*/ 0 h 825"/>
                <a:gd name="T2" fmla="*/ 0 w 689"/>
                <a:gd name="T3" fmla="*/ 0 h 825"/>
                <a:gd name="T4" fmla="*/ 0 w 689"/>
                <a:gd name="T5" fmla="*/ 0 h 825"/>
                <a:gd name="T6" fmla="*/ 0 w 689"/>
                <a:gd name="T7" fmla="*/ 0 h 825"/>
                <a:gd name="T8" fmla="*/ 0 w 689"/>
                <a:gd name="T9" fmla="*/ 0 h 825"/>
                <a:gd name="T10" fmla="*/ 0 w 689"/>
                <a:gd name="T11" fmla="*/ 0 h 825"/>
                <a:gd name="T12" fmla="*/ 0 w 689"/>
                <a:gd name="T13" fmla="*/ 0 h 825"/>
                <a:gd name="T14" fmla="*/ 0 w 689"/>
                <a:gd name="T15" fmla="*/ 0 h 825"/>
                <a:gd name="T16" fmla="*/ 0 w 689"/>
                <a:gd name="T17" fmla="*/ 0 h 825"/>
                <a:gd name="T18" fmla="*/ 0 w 689"/>
                <a:gd name="T19" fmla="*/ 0 h 825"/>
                <a:gd name="T20" fmla="*/ 0 w 689"/>
                <a:gd name="T21" fmla="*/ 0 h 825"/>
                <a:gd name="T22" fmla="*/ 0 w 689"/>
                <a:gd name="T23" fmla="*/ 0 h 825"/>
                <a:gd name="T24" fmla="*/ 0 w 689"/>
                <a:gd name="T25" fmla="*/ 0 h 825"/>
                <a:gd name="T26" fmla="*/ 0 w 689"/>
                <a:gd name="T27" fmla="*/ 0 h 825"/>
                <a:gd name="T28" fmla="*/ 0 w 689"/>
                <a:gd name="T29" fmla="*/ 0 h 825"/>
                <a:gd name="T30" fmla="*/ 0 w 689"/>
                <a:gd name="T31" fmla="*/ 0 h 825"/>
                <a:gd name="T32" fmla="*/ 0 w 689"/>
                <a:gd name="T33" fmla="*/ 0 h 825"/>
                <a:gd name="T34" fmla="*/ 0 w 689"/>
                <a:gd name="T35" fmla="*/ 0 h 825"/>
                <a:gd name="T36" fmla="*/ 0 w 689"/>
                <a:gd name="T37" fmla="*/ 0 h 825"/>
                <a:gd name="T38" fmla="*/ 0 w 689"/>
                <a:gd name="T39" fmla="*/ 0 h 825"/>
                <a:gd name="T40" fmla="*/ 0 w 689"/>
                <a:gd name="T41" fmla="*/ 0 h 825"/>
                <a:gd name="T42" fmla="*/ 0 w 689"/>
                <a:gd name="T43" fmla="*/ 0 h 825"/>
                <a:gd name="T44" fmla="*/ 0 w 689"/>
                <a:gd name="T45" fmla="*/ 0 h 825"/>
                <a:gd name="T46" fmla="*/ 0 w 689"/>
                <a:gd name="T47" fmla="*/ 0 h 825"/>
                <a:gd name="T48" fmla="*/ 0 w 689"/>
                <a:gd name="T49" fmla="*/ 0 h 825"/>
                <a:gd name="T50" fmla="*/ 0 w 689"/>
                <a:gd name="T51" fmla="*/ 0 h 825"/>
                <a:gd name="T52" fmla="*/ 0 w 689"/>
                <a:gd name="T53" fmla="*/ 0 h 825"/>
                <a:gd name="T54" fmla="*/ 0 w 689"/>
                <a:gd name="T55" fmla="*/ 0 h 825"/>
                <a:gd name="T56" fmla="*/ 0 w 689"/>
                <a:gd name="T57" fmla="*/ 0 h 825"/>
                <a:gd name="T58" fmla="*/ 0 w 689"/>
                <a:gd name="T59" fmla="*/ 0 h 825"/>
                <a:gd name="T60" fmla="*/ 0 w 689"/>
                <a:gd name="T61" fmla="*/ 0 h 825"/>
                <a:gd name="T62" fmla="*/ 0 w 689"/>
                <a:gd name="T63" fmla="*/ 0 h 825"/>
                <a:gd name="T64" fmla="*/ 0 w 689"/>
                <a:gd name="T65" fmla="*/ 0 h 825"/>
                <a:gd name="T66" fmla="*/ 0 w 689"/>
                <a:gd name="T67" fmla="*/ 0 h 825"/>
                <a:gd name="T68" fmla="*/ 0 w 689"/>
                <a:gd name="T69" fmla="*/ 0 h 825"/>
                <a:gd name="T70" fmla="*/ 0 w 689"/>
                <a:gd name="T71" fmla="*/ 0 h 8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9"/>
                <a:gd name="T109" fmla="*/ 0 h 825"/>
                <a:gd name="T110" fmla="*/ 689 w 689"/>
                <a:gd name="T111" fmla="*/ 825 h 8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9" h="825">
                  <a:moveTo>
                    <a:pt x="101" y="797"/>
                  </a:moveTo>
                  <a:lnTo>
                    <a:pt x="113" y="797"/>
                  </a:lnTo>
                  <a:lnTo>
                    <a:pt x="139" y="824"/>
                  </a:lnTo>
                  <a:lnTo>
                    <a:pt x="164" y="824"/>
                  </a:lnTo>
                  <a:lnTo>
                    <a:pt x="177" y="824"/>
                  </a:lnTo>
                  <a:lnTo>
                    <a:pt x="203" y="755"/>
                  </a:lnTo>
                  <a:lnTo>
                    <a:pt x="228" y="673"/>
                  </a:lnTo>
                  <a:lnTo>
                    <a:pt x="292" y="618"/>
                  </a:lnTo>
                  <a:lnTo>
                    <a:pt x="330" y="632"/>
                  </a:lnTo>
                  <a:lnTo>
                    <a:pt x="471" y="590"/>
                  </a:lnTo>
                  <a:lnTo>
                    <a:pt x="381" y="563"/>
                  </a:lnTo>
                  <a:lnTo>
                    <a:pt x="408" y="535"/>
                  </a:lnTo>
                  <a:lnTo>
                    <a:pt x="522" y="578"/>
                  </a:lnTo>
                  <a:lnTo>
                    <a:pt x="548" y="523"/>
                  </a:lnTo>
                  <a:lnTo>
                    <a:pt x="484" y="480"/>
                  </a:lnTo>
                  <a:lnTo>
                    <a:pt x="446" y="494"/>
                  </a:lnTo>
                  <a:lnTo>
                    <a:pt x="433" y="454"/>
                  </a:lnTo>
                  <a:lnTo>
                    <a:pt x="548" y="454"/>
                  </a:lnTo>
                  <a:lnTo>
                    <a:pt x="586" y="358"/>
                  </a:lnTo>
                  <a:lnTo>
                    <a:pt x="522" y="370"/>
                  </a:lnTo>
                  <a:lnTo>
                    <a:pt x="522" y="303"/>
                  </a:lnTo>
                  <a:lnTo>
                    <a:pt x="586" y="330"/>
                  </a:lnTo>
                  <a:lnTo>
                    <a:pt x="573" y="248"/>
                  </a:lnTo>
                  <a:lnTo>
                    <a:pt x="535" y="261"/>
                  </a:lnTo>
                  <a:lnTo>
                    <a:pt x="548" y="220"/>
                  </a:lnTo>
                  <a:lnTo>
                    <a:pt x="624" y="206"/>
                  </a:lnTo>
                  <a:lnTo>
                    <a:pt x="612" y="179"/>
                  </a:lnTo>
                  <a:lnTo>
                    <a:pt x="637" y="151"/>
                  </a:lnTo>
                  <a:lnTo>
                    <a:pt x="663" y="179"/>
                  </a:lnTo>
                  <a:lnTo>
                    <a:pt x="688" y="151"/>
                  </a:lnTo>
                  <a:lnTo>
                    <a:pt x="637" y="96"/>
                  </a:lnTo>
                  <a:lnTo>
                    <a:pt x="535" y="151"/>
                  </a:lnTo>
                  <a:lnTo>
                    <a:pt x="510" y="138"/>
                  </a:lnTo>
                  <a:lnTo>
                    <a:pt x="561" y="110"/>
                  </a:lnTo>
                  <a:lnTo>
                    <a:pt x="471" y="83"/>
                  </a:lnTo>
                  <a:lnTo>
                    <a:pt x="599" y="55"/>
                  </a:lnTo>
                  <a:lnTo>
                    <a:pt x="599" y="14"/>
                  </a:lnTo>
                  <a:lnTo>
                    <a:pt x="368" y="0"/>
                  </a:lnTo>
                  <a:lnTo>
                    <a:pt x="241" y="0"/>
                  </a:lnTo>
                  <a:lnTo>
                    <a:pt x="164" y="138"/>
                  </a:lnTo>
                  <a:lnTo>
                    <a:pt x="139" y="124"/>
                  </a:lnTo>
                  <a:lnTo>
                    <a:pt x="62" y="179"/>
                  </a:lnTo>
                  <a:lnTo>
                    <a:pt x="0" y="193"/>
                  </a:lnTo>
                  <a:lnTo>
                    <a:pt x="11" y="220"/>
                  </a:lnTo>
                  <a:lnTo>
                    <a:pt x="62" y="220"/>
                  </a:lnTo>
                  <a:lnTo>
                    <a:pt x="62" y="248"/>
                  </a:lnTo>
                  <a:lnTo>
                    <a:pt x="11" y="248"/>
                  </a:lnTo>
                  <a:lnTo>
                    <a:pt x="24" y="261"/>
                  </a:lnTo>
                  <a:lnTo>
                    <a:pt x="11" y="275"/>
                  </a:lnTo>
                  <a:lnTo>
                    <a:pt x="50" y="289"/>
                  </a:lnTo>
                  <a:lnTo>
                    <a:pt x="75" y="289"/>
                  </a:lnTo>
                  <a:lnTo>
                    <a:pt x="88" y="330"/>
                  </a:lnTo>
                  <a:lnTo>
                    <a:pt x="75" y="370"/>
                  </a:lnTo>
                  <a:lnTo>
                    <a:pt x="101" y="399"/>
                  </a:lnTo>
                  <a:lnTo>
                    <a:pt x="75" y="399"/>
                  </a:lnTo>
                  <a:lnTo>
                    <a:pt x="88" y="413"/>
                  </a:lnTo>
                  <a:lnTo>
                    <a:pt x="75" y="413"/>
                  </a:lnTo>
                  <a:lnTo>
                    <a:pt x="101" y="468"/>
                  </a:lnTo>
                  <a:lnTo>
                    <a:pt x="62" y="454"/>
                  </a:lnTo>
                  <a:lnTo>
                    <a:pt x="37" y="468"/>
                  </a:lnTo>
                  <a:lnTo>
                    <a:pt x="50" y="508"/>
                  </a:lnTo>
                  <a:lnTo>
                    <a:pt x="75" y="494"/>
                  </a:lnTo>
                  <a:lnTo>
                    <a:pt x="62" y="523"/>
                  </a:lnTo>
                  <a:lnTo>
                    <a:pt x="50" y="523"/>
                  </a:lnTo>
                  <a:lnTo>
                    <a:pt x="24" y="632"/>
                  </a:lnTo>
                  <a:lnTo>
                    <a:pt x="37" y="687"/>
                  </a:lnTo>
                  <a:lnTo>
                    <a:pt x="62" y="687"/>
                  </a:lnTo>
                  <a:lnTo>
                    <a:pt x="75" y="714"/>
                  </a:lnTo>
                  <a:lnTo>
                    <a:pt x="62" y="728"/>
                  </a:lnTo>
                  <a:lnTo>
                    <a:pt x="62" y="755"/>
                  </a:lnTo>
                  <a:lnTo>
                    <a:pt x="75" y="769"/>
                  </a:lnTo>
                  <a:lnTo>
                    <a:pt x="101" y="797"/>
                  </a:lnTo>
                </a:path>
              </a:pathLst>
            </a:custGeom>
            <a:solidFill>
              <a:srgbClr val="B2B2B2"/>
            </a:solidFill>
            <a:ln w="12700">
              <a:solidFill>
                <a:srgbClr val="000000"/>
              </a:solidFill>
              <a:round/>
              <a:headEnd/>
              <a:tailEnd/>
            </a:ln>
          </p:spPr>
          <p:txBody>
            <a:bodyPr wrap="none" anchor="ctr"/>
            <a:lstStyle/>
            <a:p>
              <a:endParaRPr lang="fr-FR" dirty="0"/>
            </a:p>
          </p:txBody>
        </p:sp>
        <p:sp>
          <p:nvSpPr>
            <p:cNvPr id="8299" name="AutoShape 107"/>
            <p:cNvSpPr>
              <a:spLocks/>
            </p:cNvSpPr>
            <p:nvPr/>
          </p:nvSpPr>
          <p:spPr bwMode="auto">
            <a:xfrm>
              <a:off x="3666" y="4792"/>
              <a:ext cx="62" cy="49"/>
            </a:xfrm>
            <a:custGeom>
              <a:avLst/>
              <a:gdLst>
                <a:gd name="T0" fmla="*/ 0 w 142"/>
                <a:gd name="T1" fmla="*/ 0 h 112"/>
                <a:gd name="T2" fmla="*/ 0 w 142"/>
                <a:gd name="T3" fmla="*/ 0 h 112"/>
                <a:gd name="T4" fmla="*/ 0 w 142"/>
                <a:gd name="T5" fmla="*/ 0 h 112"/>
                <a:gd name="T6" fmla="*/ 0 w 142"/>
                <a:gd name="T7" fmla="*/ 0 h 112"/>
                <a:gd name="T8" fmla="*/ 0 w 142"/>
                <a:gd name="T9" fmla="*/ 0 h 112"/>
                <a:gd name="T10" fmla="*/ 0 w 142"/>
                <a:gd name="T11" fmla="*/ 0 h 112"/>
                <a:gd name="T12" fmla="*/ 0 w 142"/>
                <a:gd name="T13" fmla="*/ 0 h 112"/>
                <a:gd name="T14" fmla="*/ 0 w 142"/>
                <a:gd name="T15" fmla="*/ 0 h 112"/>
                <a:gd name="T16" fmla="*/ 0 w 142"/>
                <a:gd name="T17" fmla="*/ 0 h 112"/>
                <a:gd name="T18" fmla="*/ 0 w 142"/>
                <a:gd name="T19" fmla="*/ 0 h 112"/>
                <a:gd name="T20" fmla="*/ 0 w 142"/>
                <a:gd name="T21" fmla="*/ 0 h 112"/>
                <a:gd name="T22" fmla="*/ 0 w 142"/>
                <a:gd name="T23" fmla="*/ 0 h 112"/>
                <a:gd name="T24" fmla="*/ 0 w 142"/>
                <a:gd name="T25" fmla="*/ 0 h 112"/>
                <a:gd name="T26" fmla="*/ 0 w 142"/>
                <a:gd name="T27" fmla="*/ 0 h 112"/>
                <a:gd name="T28" fmla="*/ 0 w 142"/>
                <a:gd name="T29" fmla="*/ 0 h 112"/>
                <a:gd name="T30" fmla="*/ 0 w 142"/>
                <a:gd name="T31" fmla="*/ 0 h 112"/>
                <a:gd name="T32" fmla="*/ 0 w 142"/>
                <a:gd name="T33" fmla="*/ 0 h 112"/>
                <a:gd name="T34" fmla="*/ 0 w 142"/>
                <a:gd name="T35" fmla="*/ 0 h 112"/>
                <a:gd name="T36" fmla="*/ 0 w 142"/>
                <a:gd name="T37" fmla="*/ 0 h 112"/>
                <a:gd name="T38" fmla="*/ 0 w 142"/>
                <a:gd name="T39" fmla="*/ 0 h 112"/>
                <a:gd name="T40" fmla="*/ 0 w 142"/>
                <a:gd name="T41" fmla="*/ 0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12"/>
                <a:gd name="T65" fmla="*/ 142 w 142"/>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12">
                  <a:moveTo>
                    <a:pt x="103" y="0"/>
                  </a:moveTo>
                  <a:lnTo>
                    <a:pt x="103" y="27"/>
                  </a:lnTo>
                  <a:lnTo>
                    <a:pt x="65" y="13"/>
                  </a:lnTo>
                  <a:lnTo>
                    <a:pt x="38" y="27"/>
                  </a:lnTo>
                  <a:lnTo>
                    <a:pt x="38" y="13"/>
                  </a:lnTo>
                  <a:lnTo>
                    <a:pt x="13" y="13"/>
                  </a:lnTo>
                  <a:lnTo>
                    <a:pt x="0" y="27"/>
                  </a:lnTo>
                  <a:lnTo>
                    <a:pt x="13" y="27"/>
                  </a:lnTo>
                  <a:lnTo>
                    <a:pt x="26" y="41"/>
                  </a:lnTo>
                  <a:lnTo>
                    <a:pt x="13" y="56"/>
                  </a:lnTo>
                  <a:lnTo>
                    <a:pt x="0" y="56"/>
                  </a:lnTo>
                  <a:lnTo>
                    <a:pt x="26" y="83"/>
                  </a:lnTo>
                  <a:lnTo>
                    <a:pt x="13" y="97"/>
                  </a:lnTo>
                  <a:lnTo>
                    <a:pt x="51" y="97"/>
                  </a:lnTo>
                  <a:lnTo>
                    <a:pt x="78" y="111"/>
                  </a:lnTo>
                  <a:lnTo>
                    <a:pt x="90" y="97"/>
                  </a:lnTo>
                  <a:lnTo>
                    <a:pt x="129" y="83"/>
                  </a:lnTo>
                  <a:lnTo>
                    <a:pt x="141" y="41"/>
                  </a:lnTo>
                  <a:lnTo>
                    <a:pt x="141" y="27"/>
                  </a:lnTo>
                  <a:lnTo>
                    <a:pt x="129" y="27"/>
                  </a:lnTo>
                  <a:lnTo>
                    <a:pt x="103" y="0"/>
                  </a:lnTo>
                </a:path>
              </a:pathLst>
            </a:custGeom>
            <a:solidFill>
              <a:srgbClr val="B2B2B2"/>
            </a:solidFill>
            <a:ln w="12700">
              <a:solidFill>
                <a:srgbClr val="000000"/>
              </a:solidFill>
              <a:round/>
              <a:headEnd/>
              <a:tailEnd/>
            </a:ln>
          </p:spPr>
          <p:txBody>
            <a:bodyPr wrap="none" anchor="ctr"/>
            <a:lstStyle/>
            <a:p>
              <a:endParaRPr lang="fr-FR" dirty="0"/>
            </a:p>
          </p:txBody>
        </p:sp>
        <p:sp>
          <p:nvSpPr>
            <p:cNvPr id="8300" name="AutoShape 108"/>
            <p:cNvSpPr>
              <a:spLocks/>
            </p:cNvSpPr>
            <p:nvPr/>
          </p:nvSpPr>
          <p:spPr bwMode="auto">
            <a:xfrm>
              <a:off x="3973" y="4867"/>
              <a:ext cx="52" cy="31"/>
            </a:xfrm>
            <a:custGeom>
              <a:avLst/>
              <a:gdLst>
                <a:gd name="T0" fmla="*/ 0 w 115"/>
                <a:gd name="T1" fmla="*/ 0 h 71"/>
                <a:gd name="T2" fmla="*/ 0 w 115"/>
                <a:gd name="T3" fmla="*/ 0 h 71"/>
                <a:gd name="T4" fmla="*/ 0 w 115"/>
                <a:gd name="T5" fmla="*/ 0 h 71"/>
                <a:gd name="T6" fmla="*/ 0 w 115"/>
                <a:gd name="T7" fmla="*/ 0 h 71"/>
                <a:gd name="T8" fmla="*/ 0 w 115"/>
                <a:gd name="T9" fmla="*/ 0 h 71"/>
                <a:gd name="T10" fmla="*/ 0 w 115"/>
                <a:gd name="T11" fmla="*/ 0 h 71"/>
                <a:gd name="T12" fmla="*/ 0 w 115"/>
                <a:gd name="T13" fmla="*/ 0 h 71"/>
                <a:gd name="T14" fmla="*/ 0 w 115"/>
                <a:gd name="T15" fmla="*/ 0 h 71"/>
                <a:gd name="T16" fmla="*/ 0 w 115"/>
                <a:gd name="T17" fmla="*/ 0 h 71"/>
                <a:gd name="T18" fmla="*/ 0 w 115"/>
                <a:gd name="T19" fmla="*/ 0 h 71"/>
                <a:gd name="T20" fmla="*/ 0 w 115"/>
                <a:gd name="T21" fmla="*/ 0 h 71"/>
                <a:gd name="T22" fmla="*/ 0 w 115"/>
                <a:gd name="T23" fmla="*/ 0 h 71"/>
                <a:gd name="T24" fmla="*/ 0 w 115"/>
                <a:gd name="T25" fmla="*/ 0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71"/>
                <a:gd name="T41" fmla="*/ 115 w 11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71">
                  <a:moveTo>
                    <a:pt x="89" y="0"/>
                  </a:moveTo>
                  <a:lnTo>
                    <a:pt x="102" y="14"/>
                  </a:lnTo>
                  <a:lnTo>
                    <a:pt x="102" y="29"/>
                  </a:lnTo>
                  <a:lnTo>
                    <a:pt x="114" y="43"/>
                  </a:lnTo>
                  <a:lnTo>
                    <a:pt x="102" y="56"/>
                  </a:lnTo>
                  <a:lnTo>
                    <a:pt x="76" y="70"/>
                  </a:lnTo>
                  <a:lnTo>
                    <a:pt x="51" y="70"/>
                  </a:lnTo>
                  <a:lnTo>
                    <a:pt x="38" y="56"/>
                  </a:lnTo>
                  <a:lnTo>
                    <a:pt x="12" y="70"/>
                  </a:lnTo>
                  <a:lnTo>
                    <a:pt x="0" y="29"/>
                  </a:lnTo>
                  <a:lnTo>
                    <a:pt x="25" y="14"/>
                  </a:lnTo>
                  <a:lnTo>
                    <a:pt x="51" y="29"/>
                  </a:lnTo>
                  <a:lnTo>
                    <a:pt x="89" y="0"/>
                  </a:lnTo>
                </a:path>
              </a:pathLst>
            </a:custGeom>
            <a:solidFill>
              <a:srgbClr val="B2B2B2"/>
            </a:solidFill>
            <a:ln w="12700">
              <a:solidFill>
                <a:srgbClr val="000000"/>
              </a:solidFill>
              <a:round/>
              <a:headEnd/>
              <a:tailEnd/>
            </a:ln>
          </p:spPr>
          <p:txBody>
            <a:bodyPr wrap="none" anchor="ctr"/>
            <a:lstStyle/>
            <a:p>
              <a:endParaRPr lang="fr-FR" dirty="0"/>
            </a:p>
          </p:txBody>
        </p:sp>
        <p:sp>
          <p:nvSpPr>
            <p:cNvPr id="8301" name="AutoShape 109"/>
            <p:cNvSpPr>
              <a:spLocks/>
            </p:cNvSpPr>
            <p:nvPr/>
          </p:nvSpPr>
          <p:spPr bwMode="auto">
            <a:xfrm>
              <a:off x="3962" y="4891"/>
              <a:ext cx="63" cy="24"/>
            </a:xfrm>
            <a:custGeom>
              <a:avLst/>
              <a:gdLst>
                <a:gd name="T0" fmla="*/ 0 w 141"/>
                <a:gd name="T1" fmla="*/ 0 h 56"/>
                <a:gd name="T2" fmla="*/ 0 w 141"/>
                <a:gd name="T3" fmla="*/ 0 h 56"/>
                <a:gd name="T4" fmla="*/ 0 w 141"/>
                <a:gd name="T5" fmla="*/ 0 h 56"/>
                <a:gd name="T6" fmla="*/ 0 w 141"/>
                <a:gd name="T7" fmla="*/ 0 h 56"/>
                <a:gd name="T8" fmla="*/ 0 w 141"/>
                <a:gd name="T9" fmla="*/ 0 h 56"/>
                <a:gd name="T10" fmla="*/ 0 w 141"/>
                <a:gd name="T11" fmla="*/ 0 h 56"/>
                <a:gd name="T12" fmla="*/ 0 w 141"/>
                <a:gd name="T13" fmla="*/ 0 h 56"/>
                <a:gd name="T14" fmla="*/ 0 w 141"/>
                <a:gd name="T15" fmla="*/ 0 h 56"/>
                <a:gd name="T16" fmla="*/ 0 w 141"/>
                <a:gd name="T17" fmla="*/ 0 h 56"/>
                <a:gd name="T18" fmla="*/ 0 w 141"/>
                <a:gd name="T19" fmla="*/ 0 h 56"/>
                <a:gd name="T20" fmla="*/ 0 w 141"/>
                <a:gd name="T21" fmla="*/ 0 h 56"/>
                <a:gd name="T22" fmla="*/ 0 w 141"/>
                <a:gd name="T23" fmla="*/ 0 h 56"/>
                <a:gd name="T24" fmla="*/ 0 w 141"/>
                <a:gd name="T25" fmla="*/ 0 h 56"/>
                <a:gd name="T26" fmla="*/ 0 w 141"/>
                <a:gd name="T27" fmla="*/ 0 h 56"/>
                <a:gd name="T28" fmla="*/ 0 w 141"/>
                <a:gd name="T29" fmla="*/ 0 h 56"/>
                <a:gd name="T30" fmla="*/ 0 w 141"/>
                <a:gd name="T31" fmla="*/ 0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1"/>
                <a:gd name="T49" fmla="*/ 0 h 56"/>
                <a:gd name="T50" fmla="*/ 141 w 141"/>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1" h="56">
                  <a:moveTo>
                    <a:pt x="0" y="42"/>
                  </a:moveTo>
                  <a:lnTo>
                    <a:pt x="0" y="28"/>
                  </a:lnTo>
                  <a:lnTo>
                    <a:pt x="13" y="42"/>
                  </a:lnTo>
                  <a:lnTo>
                    <a:pt x="51" y="42"/>
                  </a:lnTo>
                  <a:lnTo>
                    <a:pt x="89" y="42"/>
                  </a:lnTo>
                  <a:lnTo>
                    <a:pt x="115" y="55"/>
                  </a:lnTo>
                  <a:lnTo>
                    <a:pt x="140" y="42"/>
                  </a:lnTo>
                  <a:lnTo>
                    <a:pt x="140" y="28"/>
                  </a:lnTo>
                  <a:lnTo>
                    <a:pt x="128" y="0"/>
                  </a:lnTo>
                  <a:lnTo>
                    <a:pt x="102" y="14"/>
                  </a:lnTo>
                  <a:lnTo>
                    <a:pt x="77" y="14"/>
                  </a:lnTo>
                  <a:lnTo>
                    <a:pt x="64" y="0"/>
                  </a:lnTo>
                  <a:lnTo>
                    <a:pt x="38" y="14"/>
                  </a:lnTo>
                  <a:lnTo>
                    <a:pt x="26" y="28"/>
                  </a:lnTo>
                  <a:lnTo>
                    <a:pt x="13" y="14"/>
                  </a:lnTo>
                  <a:lnTo>
                    <a:pt x="0" y="42"/>
                  </a:lnTo>
                </a:path>
              </a:pathLst>
            </a:custGeom>
            <a:solidFill>
              <a:srgbClr val="B2B2B2"/>
            </a:solidFill>
            <a:ln w="12700">
              <a:solidFill>
                <a:srgbClr val="000000"/>
              </a:solidFill>
              <a:round/>
              <a:headEnd/>
              <a:tailEnd/>
            </a:ln>
          </p:spPr>
          <p:txBody>
            <a:bodyPr wrap="none" anchor="ctr"/>
            <a:lstStyle/>
            <a:p>
              <a:endParaRPr lang="fr-FR" dirty="0"/>
            </a:p>
          </p:txBody>
        </p:sp>
        <p:sp>
          <p:nvSpPr>
            <p:cNvPr id="8302" name="AutoShape 110"/>
            <p:cNvSpPr>
              <a:spLocks/>
            </p:cNvSpPr>
            <p:nvPr/>
          </p:nvSpPr>
          <p:spPr bwMode="auto">
            <a:xfrm>
              <a:off x="3387" y="4531"/>
              <a:ext cx="131" cy="93"/>
            </a:xfrm>
            <a:custGeom>
              <a:avLst/>
              <a:gdLst>
                <a:gd name="T0" fmla="*/ 0 w 295"/>
                <a:gd name="T1" fmla="*/ 0 h 221"/>
                <a:gd name="T2" fmla="*/ 0 w 295"/>
                <a:gd name="T3" fmla="*/ 0 h 221"/>
                <a:gd name="T4" fmla="*/ 0 w 295"/>
                <a:gd name="T5" fmla="*/ 0 h 221"/>
                <a:gd name="T6" fmla="*/ 0 w 295"/>
                <a:gd name="T7" fmla="*/ 0 h 221"/>
                <a:gd name="T8" fmla="*/ 0 w 295"/>
                <a:gd name="T9" fmla="*/ 0 h 221"/>
                <a:gd name="T10" fmla="*/ 0 w 295"/>
                <a:gd name="T11" fmla="*/ 0 h 221"/>
                <a:gd name="T12" fmla="*/ 0 w 295"/>
                <a:gd name="T13" fmla="*/ 0 h 221"/>
                <a:gd name="T14" fmla="*/ 0 w 295"/>
                <a:gd name="T15" fmla="*/ 0 h 221"/>
                <a:gd name="T16" fmla="*/ 0 w 295"/>
                <a:gd name="T17" fmla="*/ 0 h 221"/>
                <a:gd name="T18" fmla="*/ 0 w 295"/>
                <a:gd name="T19" fmla="*/ 0 h 221"/>
                <a:gd name="T20" fmla="*/ 0 w 295"/>
                <a:gd name="T21" fmla="*/ 0 h 221"/>
                <a:gd name="T22" fmla="*/ 0 w 295"/>
                <a:gd name="T23" fmla="*/ 0 h 221"/>
                <a:gd name="T24" fmla="*/ 0 w 295"/>
                <a:gd name="T25" fmla="*/ 0 h 221"/>
                <a:gd name="T26" fmla="*/ 0 w 295"/>
                <a:gd name="T27" fmla="*/ 0 h 221"/>
                <a:gd name="T28" fmla="*/ 0 w 295"/>
                <a:gd name="T29" fmla="*/ 0 h 221"/>
                <a:gd name="T30" fmla="*/ 0 w 295"/>
                <a:gd name="T31" fmla="*/ 0 h 221"/>
                <a:gd name="T32" fmla="*/ 0 w 295"/>
                <a:gd name="T33" fmla="*/ 0 h 221"/>
                <a:gd name="T34" fmla="*/ 0 w 295"/>
                <a:gd name="T35" fmla="*/ 0 h 221"/>
                <a:gd name="T36" fmla="*/ 0 w 295"/>
                <a:gd name="T37" fmla="*/ 0 h 221"/>
                <a:gd name="T38" fmla="*/ 0 w 295"/>
                <a:gd name="T39" fmla="*/ 0 h 221"/>
                <a:gd name="T40" fmla="*/ 0 w 295"/>
                <a:gd name="T41" fmla="*/ 0 h 221"/>
                <a:gd name="T42" fmla="*/ 0 w 295"/>
                <a:gd name="T43" fmla="*/ 0 h 221"/>
                <a:gd name="T44" fmla="*/ 0 w 295"/>
                <a:gd name="T45" fmla="*/ 0 h 2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21"/>
                <a:gd name="T71" fmla="*/ 295 w 295"/>
                <a:gd name="T72" fmla="*/ 221 h 2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21">
                  <a:moveTo>
                    <a:pt x="13" y="165"/>
                  </a:moveTo>
                  <a:lnTo>
                    <a:pt x="0" y="179"/>
                  </a:lnTo>
                  <a:lnTo>
                    <a:pt x="0" y="192"/>
                  </a:lnTo>
                  <a:lnTo>
                    <a:pt x="13" y="192"/>
                  </a:lnTo>
                  <a:lnTo>
                    <a:pt x="39" y="192"/>
                  </a:lnTo>
                  <a:lnTo>
                    <a:pt x="51" y="220"/>
                  </a:lnTo>
                  <a:lnTo>
                    <a:pt x="90" y="165"/>
                  </a:lnTo>
                  <a:lnTo>
                    <a:pt x="115" y="165"/>
                  </a:lnTo>
                  <a:lnTo>
                    <a:pt x="128" y="137"/>
                  </a:lnTo>
                  <a:lnTo>
                    <a:pt x="153" y="124"/>
                  </a:lnTo>
                  <a:lnTo>
                    <a:pt x="166" y="137"/>
                  </a:lnTo>
                  <a:lnTo>
                    <a:pt x="268" y="96"/>
                  </a:lnTo>
                  <a:lnTo>
                    <a:pt x="294" y="14"/>
                  </a:lnTo>
                  <a:lnTo>
                    <a:pt x="77" y="0"/>
                  </a:lnTo>
                  <a:lnTo>
                    <a:pt x="64" y="41"/>
                  </a:lnTo>
                  <a:lnTo>
                    <a:pt x="90" y="55"/>
                  </a:lnTo>
                  <a:lnTo>
                    <a:pt x="141" y="55"/>
                  </a:lnTo>
                  <a:lnTo>
                    <a:pt x="115" y="96"/>
                  </a:lnTo>
                  <a:lnTo>
                    <a:pt x="77" y="82"/>
                  </a:lnTo>
                  <a:lnTo>
                    <a:pt x="51" y="55"/>
                  </a:lnTo>
                  <a:lnTo>
                    <a:pt x="26" y="137"/>
                  </a:lnTo>
                  <a:lnTo>
                    <a:pt x="39" y="151"/>
                  </a:lnTo>
                  <a:lnTo>
                    <a:pt x="13" y="165"/>
                  </a:lnTo>
                </a:path>
              </a:pathLst>
            </a:custGeom>
            <a:solidFill>
              <a:srgbClr val="B2B2B2"/>
            </a:solidFill>
            <a:ln w="12700">
              <a:solidFill>
                <a:srgbClr val="000000"/>
              </a:solidFill>
              <a:round/>
              <a:headEnd/>
              <a:tailEnd/>
            </a:ln>
          </p:spPr>
          <p:txBody>
            <a:bodyPr wrap="none" anchor="ctr"/>
            <a:lstStyle/>
            <a:p>
              <a:endParaRPr lang="fr-FR" dirty="0"/>
            </a:p>
          </p:txBody>
        </p:sp>
        <p:sp>
          <p:nvSpPr>
            <p:cNvPr id="8303" name="AutoShape 111"/>
            <p:cNvSpPr>
              <a:spLocks/>
            </p:cNvSpPr>
            <p:nvPr/>
          </p:nvSpPr>
          <p:spPr bwMode="auto">
            <a:xfrm>
              <a:off x="3859" y="4610"/>
              <a:ext cx="52" cy="55"/>
            </a:xfrm>
            <a:custGeom>
              <a:avLst/>
              <a:gdLst>
                <a:gd name="T0" fmla="*/ 0 w 114"/>
                <a:gd name="T1" fmla="*/ 0 h 125"/>
                <a:gd name="T2" fmla="*/ 0 w 114"/>
                <a:gd name="T3" fmla="*/ 0 h 125"/>
                <a:gd name="T4" fmla="*/ 0 w 114"/>
                <a:gd name="T5" fmla="*/ 0 h 125"/>
                <a:gd name="T6" fmla="*/ 0 w 114"/>
                <a:gd name="T7" fmla="*/ 0 h 125"/>
                <a:gd name="T8" fmla="*/ 0 w 114"/>
                <a:gd name="T9" fmla="*/ 0 h 125"/>
                <a:gd name="T10" fmla="*/ 0 w 114"/>
                <a:gd name="T11" fmla="*/ 0 h 125"/>
                <a:gd name="T12" fmla="*/ 0 w 114"/>
                <a:gd name="T13" fmla="*/ 0 h 125"/>
                <a:gd name="T14" fmla="*/ 0 w 114"/>
                <a:gd name="T15" fmla="*/ 0 h 125"/>
                <a:gd name="T16" fmla="*/ 0 w 114"/>
                <a:gd name="T17" fmla="*/ 0 h 125"/>
                <a:gd name="T18" fmla="*/ 0 w 114"/>
                <a:gd name="T19" fmla="*/ 0 h 125"/>
                <a:gd name="T20" fmla="*/ 0 w 114"/>
                <a:gd name="T21" fmla="*/ 0 h 125"/>
                <a:gd name="T22" fmla="*/ 0 w 114"/>
                <a:gd name="T23" fmla="*/ 0 h 125"/>
                <a:gd name="T24" fmla="*/ 0 w 114"/>
                <a:gd name="T25" fmla="*/ 0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25"/>
                <a:gd name="T41" fmla="*/ 114 w 114"/>
                <a:gd name="T42" fmla="*/ 125 h 1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25">
                  <a:moveTo>
                    <a:pt x="75" y="0"/>
                  </a:moveTo>
                  <a:lnTo>
                    <a:pt x="51" y="28"/>
                  </a:lnTo>
                  <a:lnTo>
                    <a:pt x="12" y="28"/>
                  </a:lnTo>
                  <a:lnTo>
                    <a:pt x="0" y="55"/>
                  </a:lnTo>
                  <a:lnTo>
                    <a:pt x="25" y="69"/>
                  </a:lnTo>
                  <a:lnTo>
                    <a:pt x="38" y="69"/>
                  </a:lnTo>
                  <a:lnTo>
                    <a:pt x="62" y="42"/>
                  </a:lnTo>
                  <a:lnTo>
                    <a:pt x="62" y="69"/>
                  </a:lnTo>
                  <a:lnTo>
                    <a:pt x="51" y="124"/>
                  </a:lnTo>
                  <a:lnTo>
                    <a:pt x="75" y="124"/>
                  </a:lnTo>
                  <a:lnTo>
                    <a:pt x="88" y="69"/>
                  </a:lnTo>
                  <a:lnTo>
                    <a:pt x="113" y="28"/>
                  </a:lnTo>
                  <a:lnTo>
                    <a:pt x="75" y="0"/>
                  </a:lnTo>
                </a:path>
              </a:pathLst>
            </a:custGeom>
            <a:solidFill>
              <a:srgbClr val="B2B2B2"/>
            </a:solidFill>
            <a:ln w="12700">
              <a:solidFill>
                <a:srgbClr val="000000"/>
              </a:solidFill>
              <a:round/>
              <a:headEnd/>
              <a:tailEnd/>
            </a:ln>
          </p:spPr>
          <p:txBody>
            <a:bodyPr wrap="none" anchor="ctr"/>
            <a:lstStyle/>
            <a:p>
              <a:endParaRPr lang="fr-FR" dirty="0"/>
            </a:p>
          </p:txBody>
        </p:sp>
        <p:sp>
          <p:nvSpPr>
            <p:cNvPr id="8304" name="AutoShape 112"/>
            <p:cNvSpPr>
              <a:spLocks/>
            </p:cNvSpPr>
            <p:nvPr/>
          </p:nvSpPr>
          <p:spPr bwMode="auto">
            <a:xfrm>
              <a:off x="3899" y="4593"/>
              <a:ext cx="45" cy="24"/>
            </a:xfrm>
            <a:custGeom>
              <a:avLst/>
              <a:gdLst>
                <a:gd name="T0" fmla="*/ 0 w 103"/>
                <a:gd name="T1" fmla="*/ 0 h 56"/>
                <a:gd name="T2" fmla="*/ 0 w 103"/>
                <a:gd name="T3" fmla="*/ 0 h 56"/>
                <a:gd name="T4" fmla="*/ 0 w 103"/>
                <a:gd name="T5" fmla="*/ 0 h 56"/>
                <a:gd name="T6" fmla="*/ 0 w 103"/>
                <a:gd name="T7" fmla="*/ 0 h 56"/>
                <a:gd name="T8" fmla="*/ 0 w 103"/>
                <a:gd name="T9" fmla="*/ 0 h 56"/>
                <a:gd name="T10" fmla="*/ 0 w 103"/>
                <a:gd name="T11" fmla="*/ 0 h 56"/>
                <a:gd name="T12" fmla="*/ 0 w 103"/>
                <a:gd name="T13" fmla="*/ 0 h 56"/>
                <a:gd name="T14" fmla="*/ 0 60000 65536"/>
                <a:gd name="T15" fmla="*/ 0 60000 65536"/>
                <a:gd name="T16" fmla="*/ 0 60000 65536"/>
                <a:gd name="T17" fmla="*/ 0 60000 65536"/>
                <a:gd name="T18" fmla="*/ 0 60000 65536"/>
                <a:gd name="T19" fmla="*/ 0 60000 65536"/>
                <a:gd name="T20" fmla="*/ 0 60000 65536"/>
                <a:gd name="T21" fmla="*/ 0 w 103"/>
                <a:gd name="T22" fmla="*/ 0 h 56"/>
                <a:gd name="T23" fmla="*/ 103 w 10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56">
                  <a:moveTo>
                    <a:pt x="25" y="14"/>
                  </a:moveTo>
                  <a:lnTo>
                    <a:pt x="0" y="28"/>
                  </a:lnTo>
                  <a:lnTo>
                    <a:pt x="38" y="55"/>
                  </a:lnTo>
                  <a:lnTo>
                    <a:pt x="89" y="55"/>
                  </a:lnTo>
                  <a:lnTo>
                    <a:pt x="102" y="14"/>
                  </a:lnTo>
                  <a:lnTo>
                    <a:pt x="76" y="0"/>
                  </a:lnTo>
                  <a:lnTo>
                    <a:pt x="25" y="14"/>
                  </a:lnTo>
                </a:path>
              </a:pathLst>
            </a:custGeom>
            <a:solidFill>
              <a:srgbClr val="B2B2B2"/>
            </a:solidFill>
            <a:ln w="12700">
              <a:solidFill>
                <a:srgbClr val="000000"/>
              </a:solidFill>
              <a:round/>
              <a:headEnd/>
              <a:tailEnd/>
            </a:ln>
          </p:spPr>
          <p:txBody>
            <a:bodyPr wrap="none" anchor="ctr"/>
            <a:lstStyle/>
            <a:p>
              <a:endParaRPr lang="fr-FR" dirty="0"/>
            </a:p>
          </p:txBody>
        </p:sp>
        <p:sp>
          <p:nvSpPr>
            <p:cNvPr id="8305" name="AutoShape 113"/>
            <p:cNvSpPr>
              <a:spLocks/>
            </p:cNvSpPr>
            <p:nvPr/>
          </p:nvSpPr>
          <p:spPr bwMode="auto">
            <a:xfrm>
              <a:off x="3922" y="4624"/>
              <a:ext cx="12" cy="12"/>
            </a:xfrm>
            <a:custGeom>
              <a:avLst/>
              <a:gdLst>
                <a:gd name="T0" fmla="*/ 0 w 27"/>
                <a:gd name="T1" fmla="*/ 0 h 29"/>
                <a:gd name="T2" fmla="*/ 0 w 27"/>
                <a:gd name="T3" fmla="*/ 0 h 29"/>
                <a:gd name="T4" fmla="*/ 0 w 27"/>
                <a:gd name="T5" fmla="*/ 0 h 29"/>
                <a:gd name="T6" fmla="*/ 0 w 27"/>
                <a:gd name="T7" fmla="*/ 0 h 29"/>
                <a:gd name="T8" fmla="*/ 0 60000 65536"/>
                <a:gd name="T9" fmla="*/ 0 60000 65536"/>
                <a:gd name="T10" fmla="*/ 0 60000 65536"/>
                <a:gd name="T11" fmla="*/ 0 60000 65536"/>
                <a:gd name="T12" fmla="*/ 0 w 27"/>
                <a:gd name="T13" fmla="*/ 0 h 29"/>
                <a:gd name="T14" fmla="*/ 27 w 27"/>
                <a:gd name="T15" fmla="*/ 29 h 29"/>
              </a:gdLst>
              <a:ahLst/>
              <a:cxnLst>
                <a:cxn ang="T8">
                  <a:pos x="T0" y="T1"/>
                </a:cxn>
                <a:cxn ang="T9">
                  <a:pos x="T2" y="T3"/>
                </a:cxn>
                <a:cxn ang="T10">
                  <a:pos x="T4" y="T5"/>
                </a:cxn>
                <a:cxn ang="T11">
                  <a:pos x="T6" y="T7"/>
                </a:cxn>
              </a:cxnLst>
              <a:rect l="T12" t="T13" r="T14" b="T15"/>
              <a:pathLst>
                <a:path w="27" h="29">
                  <a:moveTo>
                    <a:pt x="14" y="0"/>
                  </a:moveTo>
                  <a:lnTo>
                    <a:pt x="0" y="28"/>
                  </a:lnTo>
                  <a:lnTo>
                    <a:pt x="26" y="28"/>
                  </a:lnTo>
                  <a:lnTo>
                    <a:pt x="14" y="0"/>
                  </a:lnTo>
                </a:path>
              </a:pathLst>
            </a:custGeom>
            <a:solidFill>
              <a:srgbClr val="B2B2B2"/>
            </a:solidFill>
            <a:ln w="12700">
              <a:solidFill>
                <a:srgbClr val="000000"/>
              </a:solidFill>
              <a:round/>
              <a:headEnd/>
              <a:tailEnd/>
            </a:ln>
          </p:spPr>
          <p:txBody>
            <a:bodyPr wrap="none" anchor="ctr"/>
            <a:lstStyle/>
            <a:p>
              <a:endParaRPr lang="fr-FR" dirty="0"/>
            </a:p>
          </p:txBody>
        </p:sp>
        <p:sp>
          <p:nvSpPr>
            <p:cNvPr id="8306" name="AutoShape 114"/>
            <p:cNvSpPr>
              <a:spLocks/>
            </p:cNvSpPr>
            <p:nvPr/>
          </p:nvSpPr>
          <p:spPr bwMode="auto">
            <a:xfrm>
              <a:off x="3770" y="5306"/>
              <a:ext cx="62" cy="47"/>
            </a:xfrm>
            <a:custGeom>
              <a:avLst/>
              <a:gdLst>
                <a:gd name="T0" fmla="*/ 0 w 140"/>
                <a:gd name="T1" fmla="*/ 0 h 110"/>
                <a:gd name="T2" fmla="*/ 0 w 140"/>
                <a:gd name="T3" fmla="*/ 0 h 110"/>
                <a:gd name="T4" fmla="*/ 0 w 140"/>
                <a:gd name="T5" fmla="*/ 0 h 110"/>
                <a:gd name="T6" fmla="*/ 0 w 140"/>
                <a:gd name="T7" fmla="*/ 0 h 110"/>
                <a:gd name="T8" fmla="*/ 0 w 140"/>
                <a:gd name="T9" fmla="*/ 0 h 110"/>
                <a:gd name="T10" fmla="*/ 0 w 140"/>
                <a:gd name="T11" fmla="*/ 0 h 110"/>
                <a:gd name="T12" fmla="*/ 0 w 140"/>
                <a:gd name="T13" fmla="*/ 0 h 110"/>
                <a:gd name="T14" fmla="*/ 0 w 140"/>
                <a:gd name="T15" fmla="*/ 0 h 110"/>
                <a:gd name="T16" fmla="*/ 0 w 140"/>
                <a:gd name="T17" fmla="*/ 0 h 110"/>
                <a:gd name="T18" fmla="*/ 0 w 140"/>
                <a:gd name="T19" fmla="*/ 0 h 110"/>
                <a:gd name="T20" fmla="*/ 0 w 140"/>
                <a:gd name="T21" fmla="*/ 0 h 110"/>
                <a:gd name="T22" fmla="*/ 0 w 140"/>
                <a:gd name="T23" fmla="*/ 0 h 110"/>
                <a:gd name="T24" fmla="*/ 0 w 140"/>
                <a:gd name="T25" fmla="*/ 0 h 110"/>
                <a:gd name="T26" fmla="*/ 0 w 140"/>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0"/>
                <a:gd name="T43" fmla="*/ 0 h 110"/>
                <a:gd name="T44" fmla="*/ 140 w 140"/>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0" h="110">
                  <a:moveTo>
                    <a:pt x="101" y="0"/>
                  </a:moveTo>
                  <a:lnTo>
                    <a:pt x="62" y="13"/>
                  </a:lnTo>
                  <a:lnTo>
                    <a:pt x="51" y="41"/>
                  </a:lnTo>
                  <a:lnTo>
                    <a:pt x="25" y="41"/>
                  </a:lnTo>
                  <a:lnTo>
                    <a:pt x="0" y="81"/>
                  </a:lnTo>
                  <a:lnTo>
                    <a:pt x="25" y="109"/>
                  </a:lnTo>
                  <a:lnTo>
                    <a:pt x="51" y="109"/>
                  </a:lnTo>
                  <a:lnTo>
                    <a:pt x="51" y="81"/>
                  </a:lnTo>
                  <a:lnTo>
                    <a:pt x="101" y="81"/>
                  </a:lnTo>
                  <a:lnTo>
                    <a:pt x="113" y="81"/>
                  </a:lnTo>
                  <a:lnTo>
                    <a:pt x="126" y="81"/>
                  </a:lnTo>
                  <a:lnTo>
                    <a:pt x="139" y="55"/>
                  </a:lnTo>
                  <a:lnTo>
                    <a:pt x="126" y="41"/>
                  </a:lnTo>
                  <a:lnTo>
                    <a:pt x="101" y="0"/>
                  </a:lnTo>
                </a:path>
              </a:pathLst>
            </a:custGeom>
            <a:solidFill>
              <a:srgbClr val="B2B2B2"/>
            </a:solidFill>
            <a:ln w="12700">
              <a:solidFill>
                <a:srgbClr val="000000"/>
              </a:solidFill>
              <a:round/>
              <a:headEnd/>
              <a:tailEnd/>
            </a:ln>
          </p:spPr>
          <p:txBody>
            <a:bodyPr wrap="none" anchor="ctr"/>
            <a:lstStyle/>
            <a:p>
              <a:endParaRPr lang="fr-FR" dirty="0"/>
            </a:p>
          </p:txBody>
        </p:sp>
        <p:sp>
          <p:nvSpPr>
            <p:cNvPr id="8307" name="AutoShape 115"/>
            <p:cNvSpPr>
              <a:spLocks/>
            </p:cNvSpPr>
            <p:nvPr/>
          </p:nvSpPr>
          <p:spPr bwMode="auto">
            <a:xfrm>
              <a:off x="3820" y="5326"/>
              <a:ext cx="22" cy="46"/>
            </a:xfrm>
            <a:custGeom>
              <a:avLst/>
              <a:gdLst>
                <a:gd name="T0" fmla="*/ 0 w 50"/>
                <a:gd name="T1" fmla="*/ 0 h 111"/>
                <a:gd name="T2" fmla="*/ 0 w 50"/>
                <a:gd name="T3" fmla="*/ 0 h 111"/>
                <a:gd name="T4" fmla="*/ 0 w 50"/>
                <a:gd name="T5" fmla="*/ 0 h 111"/>
                <a:gd name="T6" fmla="*/ 0 w 50"/>
                <a:gd name="T7" fmla="*/ 0 h 111"/>
                <a:gd name="T8" fmla="*/ 0 w 50"/>
                <a:gd name="T9" fmla="*/ 0 h 111"/>
                <a:gd name="T10" fmla="*/ 0 w 50"/>
                <a:gd name="T11" fmla="*/ 0 h 111"/>
                <a:gd name="T12" fmla="*/ 0 w 50"/>
                <a:gd name="T13" fmla="*/ 0 h 111"/>
                <a:gd name="T14" fmla="*/ 0 w 50"/>
                <a:gd name="T15" fmla="*/ 0 h 111"/>
                <a:gd name="T16" fmla="*/ 0 w 50"/>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111"/>
                <a:gd name="T29" fmla="*/ 50 w 50"/>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111">
                  <a:moveTo>
                    <a:pt x="38" y="110"/>
                  </a:moveTo>
                  <a:lnTo>
                    <a:pt x="25" y="68"/>
                  </a:lnTo>
                  <a:lnTo>
                    <a:pt x="49" y="41"/>
                  </a:lnTo>
                  <a:lnTo>
                    <a:pt x="38" y="0"/>
                  </a:lnTo>
                  <a:lnTo>
                    <a:pt x="25" y="0"/>
                  </a:lnTo>
                  <a:lnTo>
                    <a:pt x="13" y="27"/>
                  </a:lnTo>
                  <a:lnTo>
                    <a:pt x="0" y="27"/>
                  </a:lnTo>
                  <a:lnTo>
                    <a:pt x="13" y="110"/>
                  </a:lnTo>
                  <a:lnTo>
                    <a:pt x="38" y="110"/>
                  </a:lnTo>
                </a:path>
              </a:pathLst>
            </a:custGeom>
            <a:solidFill>
              <a:srgbClr val="B2B2B2"/>
            </a:solidFill>
            <a:ln w="12700">
              <a:solidFill>
                <a:srgbClr val="000000"/>
              </a:solidFill>
              <a:round/>
              <a:headEnd/>
              <a:tailEnd/>
            </a:ln>
          </p:spPr>
          <p:txBody>
            <a:bodyPr wrap="none" anchor="ctr"/>
            <a:lstStyle/>
            <a:p>
              <a:endParaRPr lang="fr-FR" dirty="0"/>
            </a:p>
          </p:txBody>
        </p:sp>
        <p:sp>
          <p:nvSpPr>
            <p:cNvPr id="8308" name="AutoShape 116"/>
            <p:cNvSpPr>
              <a:spLocks/>
            </p:cNvSpPr>
            <p:nvPr/>
          </p:nvSpPr>
          <p:spPr bwMode="auto">
            <a:xfrm>
              <a:off x="3814" y="5340"/>
              <a:ext cx="18" cy="41"/>
            </a:xfrm>
            <a:custGeom>
              <a:avLst/>
              <a:gdLst>
                <a:gd name="T0" fmla="*/ 0 w 37"/>
                <a:gd name="T1" fmla="*/ 0 h 97"/>
                <a:gd name="T2" fmla="*/ 0 w 37"/>
                <a:gd name="T3" fmla="*/ 0 h 97"/>
                <a:gd name="T4" fmla="*/ 0 w 37"/>
                <a:gd name="T5" fmla="*/ 0 h 97"/>
                <a:gd name="T6" fmla="*/ 0 w 37"/>
                <a:gd name="T7" fmla="*/ 0 h 97"/>
                <a:gd name="T8" fmla="*/ 0 w 37"/>
                <a:gd name="T9" fmla="*/ 0 h 97"/>
                <a:gd name="T10" fmla="*/ 0 60000 65536"/>
                <a:gd name="T11" fmla="*/ 0 60000 65536"/>
                <a:gd name="T12" fmla="*/ 0 60000 65536"/>
                <a:gd name="T13" fmla="*/ 0 60000 65536"/>
                <a:gd name="T14" fmla="*/ 0 60000 65536"/>
                <a:gd name="T15" fmla="*/ 0 w 37"/>
                <a:gd name="T16" fmla="*/ 0 h 97"/>
                <a:gd name="T17" fmla="*/ 37 w 37"/>
                <a:gd name="T18" fmla="*/ 97 h 97"/>
              </a:gdLst>
              <a:ahLst/>
              <a:cxnLst>
                <a:cxn ang="T10">
                  <a:pos x="T0" y="T1"/>
                </a:cxn>
                <a:cxn ang="T11">
                  <a:pos x="T2" y="T3"/>
                </a:cxn>
                <a:cxn ang="T12">
                  <a:pos x="T4" y="T5"/>
                </a:cxn>
                <a:cxn ang="T13">
                  <a:pos x="T6" y="T7"/>
                </a:cxn>
                <a:cxn ang="T14">
                  <a:pos x="T8" y="T9"/>
                </a:cxn>
              </a:cxnLst>
              <a:rect l="T15" t="T16" r="T17" b="T18"/>
              <a:pathLst>
                <a:path w="37" h="97">
                  <a:moveTo>
                    <a:pt x="36" y="83"/>
                  </a:moveTo>
                  <a:lnTo>
                    <a:pt x="17" y="0"/>
                  </a:lnTo>
                  <a:lnTo>
                    <a:pt x="0" y="0"/>
                  </a:lnTo>
                  <a:lnTo>
                    <a:pt x="17" y="96"/>
                  </a:lnTo>
                  <a:lnTo>
                    <a:pt x="36" y="83"/>
                  </a:lnTo>
                </a:path>
              </a:pathLst>
            </a:custGeom>
            <a:solidFill>
              <a:srgbClr val="B2B2B2"/>
            </a:solidFill>
            <a:ln w="12700">
              <a:solidFill>
                <a:srgbClr val="000000"/>
              </a:solidFill>
              <a:round/>
              <a:headEnd/>
              <a:tailEnd/>
            </a:ln>
          </p:spPr>
          <p:txBody>
            <a:bodyPr wrap="none" anchor="ctr"/>
            <a:lstStyle/>
            <a:p>
              <a:endParaRPr lang="fr-FR" dirty="0"/>
            </a:p>
          </p:txBody>
        </p:sp>
        <p:sp>
          <p:nvSpPr>
            <p:cNvPr id="8309" name="AutoShape 117"/>
            <p:cNvSpPr>
              <a:spLocks/>
            </p:cNvSpPr>
            <p:nvPr/>
          </p:nvSpPr>
          <p:spPr bwMode="auto">
            <a:xfrm>
              <a:off x="3746" y="5346"/>
              <a:ext cx="45" cy="53"/>
            </a:xfrm>
            <a:custGeom>
              <a:avLst/>
              <a:gdLst>
                <a:gd name="T0" fmla="*/ 0 w 104"/>
                <a:gd name="T1" fmla="*/ 0 h 125"/>
                <a:gd name="T2" fmla="*/ 0 w 104"/>
                <a:gd name="T3" fmla="*/ 0 h 125"/>
                <a:gd name="T4" fmla="*/ 0 w 104"/>
                <a:gd name="T5" fmla="*/ 0 h 125"/>
                <a:gd name="T6" fmla="*/ 0 w 104"/>
                <a:gd name="T7" fmla="*/ 0 h 125"/>
                <a:gd name="T8" fmla="*/ 0 w 104"/>
                <a:gd name="T9" fmla="*/ 0 h 125"/>
                <a:gd name="T10" fmla="*/ 0 w 104"/>
                <a:gd name="T11" fmla="*/ 0 h 125"/>
                <a:gd name="T12" fmla="*/ 0 w 104"/>
                <a:gd name="T13" fmla="*/ 0 h 125"/>
                <a:gd name="T14" fmla="*/ 0 w 104"/>
                <a:gd name="T15" fmla="*/ 0 h 125"/>
                <a:gd name="T16" fmla="*/ 0 w 104"/>
                <a:gd name="T17" fmla="*/ 0 h 125"/>
                <a:gd name="T18" fmla="*/ 0 w 104"/>
                <a:gd name="T19" fmla="*/ 0 h 125"/>
                <a:gd name="T20" fmla="*/ 0 w 104"/>
                <a:gd name="T21" fmla="*/ 0 h 125"/>
                <a:gd name="T22" fmla="*/ 0 w 104"/>
                <a:gd name="T23" fmla="*/ 0 h 125"/>
                <a:gd name="T24" fmla="*/ 0 w 104"/>
                <a:gd name="T25" fmla="*/ 0 h 125"/>
                <a:gd name="T26" fmla="*/ 0 w 104"/>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125"/>
                <a:gd name="T44" fmla="*/ 104 w 104"/>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125">
                  <a:moveTo>
                    <a:pt x="103" y="110"/>
                  </a:moveTo>
                  <a:lnTo>
                    <a:pt x="90" y="83"/>
                  </a:lnTo>
                  <a:lnTo>
                    <a:pt x="103" y="28"/>
                  </a:lnTo>
                  <a:lnTo>
                    <a:pt x="77" y="28"/>
                  </a:lnTo>
                  <a:lnTo>
                    <a:pt x="52" y="0"/>
                  </a:lnTo>
                  <a:lnTo>
                    <a:pt x="25" y="0"/>
                  </a:lnTo>
                  <a:lnTo>
                    <a:pt x="0" y="14"/>
                  </a:lnTo>
                  <a:lnTo>
                    <a:pt x="12" y="55"/>
                  </a:lnTo>
                  <a:lnTo>
                    <a:pt x="0" y="55"/>
                  </a:lnTo>
                  <a:lnTo>
                    <a:pt x="0" y="83"/>
                  </a:lnTo>
                  <a:lnTo>
                    <a:pt x="12" y="96"/>
                  </a:lnTo>
                  <a:lnTo>
                    <a:pt x="12" y="124"/>
                  </a:lnTo>
                  <a:lnTo>
                    <a:pt x="77" y="110"/>
                  </a:lnTo>
                  <a:lnTo>
                    <a:pt x="103" y="110"/>
                  </a:lnTo>
                </a:path>
              </a:pathLst>
            </a:custGeom>
            <a:solidFill>
              <a:srgbClr val="B2B2B2"/>
            </a:solidFill>
            <a:ln w="12700">
              <a:solidFill>
                <a:srgbClr val="000000"/>
              </a:solidFill>
              <a:round/>
              <a:headEnd/>
              <a:tailEnd/>
            </a:ln>
          </p:spPr>
          <p:txBody>
            <a:bodyPr wrap="none" anchor="ctr"/>
            <a:lstStyle/>
            <a:p>
              <a:endParaRPr lang="fr-FR" dirty="0"/>
            </a:p>
          </p:txBody>
        </p:sp>
        <p:sp>
          <p:nvSpPr>
            <p:cNvPr id="8310" name="AutoShape 118"/>
            <p:cNvSpPr>
              <a:spLocks/>
            </p:cNvSpPr>
            <p:nvPr/>
          </p:nvSpPr>
          <p:spPr bwMode="auto">
            <a:xfrm>
              <a:off x="3724" y="5359"/>
              <a:ext cx="28" cy="31"/>
            </a:xfrm>
            <a:custGeom>
              <a:avLst/>
              <a:gdLst>
                <a:gd name="T0" fmla="*/ 0 w 66"/>
                <a:gd name="T1" fmla="*/ 0 h 75"/>
                <a:gd name="T2" fmla="*/ 0 w 66"/>
                <a:gd name="T3" fmla="*/ 0 h 75"/>
                <a:gd name="T4" fmla="*/ 0 w 66"/>
                <a:gd name="T5" fmla="*/ 0 h 75"/>
                <a:gd name="T6" fmla="*/ 0 w 66"/>
                <a:gd name="T7" fmla="*/ 0 h 75"/>
                <a:gd name="T8" fmla="*/ 0 w 66"/>
                <a:gd name="T9" fmla="*/ 0 h 75"/>
                <a:gd name="T10" fmla="*/ 0 w 66"/>
                <a:gd name="T11" fmla="*/ 0 h 75"/>
                <a:gd name="T12" fmla="*/ 0 w 66"/>
                <a:gd name="T13" fmla="*/ 0 h 75"/>
                <a:gd name="T14" fmla="*/ 0 w 66"/>
                <a:gd name="T15" fmla="*/ 0 h 75"/>
                <a:gd name="T16" fmla="*/ 0 w 66"/>
                <a:gd name="T17" fmla="*/ 0 h 75"/>
                <a:gd name="T18" fmla="*/ 0 w 66"/>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75"/>
                <a:gd name="T32" fmla="*/ 66 w 66"/>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75">
                  <a:moveTo>
                    <a:pt x="65" y="74"/>
                  </a:moveTo>
                  <a:lnTo>
                    <a:pt x="65" y="58"/>
                  </a:lnTo>
                  <a:lnTo>
                    <a:pt x="16" y="0"/>
                  </a:lnTo>
                  <a:lnTo>
                    <a:pt x="14" y="14"/>
                  </a:lnTo>
                  <a:lnTo>
                    <a:pt x="12" y="19"/>
                  </a:lnTo>
                  <a:lnTo>
                    <a:pt x="10" y="24"/>
                  </a:lnTo>
                  <a:lnTo>
                    <a:pt x="12" y="27"/>
                  </a:lnTo>
                  <a:lnTo>
                    <a:pt x="0" y="50"/>
                  </a:lnTo>
                  <a:lnTo>
                    <a:pt x="52" y="74"/>
                  </a:lnTo>
                  <a:lnTo>
                    <a:pt x="65" y="74"/>
                  </a:lnTo>
                </a:path>
              </a:pathLst>
            </a:custGeom>
            <a:solidFill>
              <a:srgbClr val="B2B2B2"/>
            </a:solidFill>
            <a:ln w="12700">
              <a:solidFill>
                <a:srgbClr val="000000"/>
              </a:solidFill>
              <a:round/>
              <a:headEnd/>
              <a:tailEnd/>
            </a:ln>
          </p:spPr>
          <p:txBody>
            <a:bodyPr wrap="none" anchor="ctr"/>
            <a:lstStyle/>
            <a:p>
              <a:endParaRPr lang="fr-FR" dirty="0"/>
            </a:p>
          </p:txBody>
        </p:sp>
        <p:sp>
          <p:nvSpPr>
            <p:cNvPr id="8311" name="AutoShape 119"/>
            <p:cNvSpPr>
              <a:spLocks/>
            </p:cNvSpPr>
            <p:nvPr/>
          </p:nvSpPr>
          <p:spPr bwMode="auto">
            <a:xfrm>
              <a:off x="3706" y="5348"/>
              <a:ext cx="22" cy="30"/>
            </a:xfrm>
            <a:custGeom>
              <a:avLst/>
              <a:gdLst>
                <a:gd name="T0" fmla="*/ 0 w 52"/>
                <a:gd name="T1" fmla="*/ 0 h 70"/>
                <a:gd name="T2" fmla="*/ 0 w 52"/>
                <a:gd name="T3" fmla="*/ 0 h 70"/>
                <a:gd name="T4" fmla="*/ 0 w 52"/>
                <a:gd name="T5" fmla="*/ 0 h 70"/>
                <a:gd name="T6" fmla="*/ 0 w 52"/>
                <a:gd name="T7" fmla="*/ 0 h 70"/>
                <a:gd name="T8" fmla="*/ 0 w 52"/>
                <a:gd name="T9" fmla="*/ 0 h 70"/>
                <a:gd name="T10" fmla="*/ 0 w 52"/>
                <a:gd name="T11" fmla="*/ 0 h 70"/>
                <a:gd name="T12" fmla="*/ 0 w 52"/>
                <a:gd name="T13" fmla="*/ 0 h 70"/>
                <a:gd name="T14" fmla="*/ 0 60000 65536"/>
                <a:gd name="T15" fmla="*/ 0 60000 65536"/>
                <a:gd name="T16" fmla="*/ 0 60000 65536"/>
                <a:gd name="T17" fmla="*/ 0 60000 65536"/>
                <a:gd name="T18" fmla="*/ 0 60000 65536"/>
                <a:gd name="T19" fmla="*/ 0 60000 65536"/>
                <a:gd name="T20" fmla="*/ 0 60000 65536"/>
                <a:gd name="T21" fmla="*/ 0 w 52"/>
                <a:gd name="T22" fmla="*/ 0 h 70"/>
                <a:gd name="T23" fmla="*/ 52 w 52"/>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70">
                  <a:moveTo>
                    <a:pt x="39" y="69"/>
                  </a:moveTo>
                  <a:lnTo>
                    <a:pt x="51" y="27"/>
                  </a:lnTo>
                  <a:lnTo>
                    <a:pt x="39" y="0"/>
                  </a:lnTo>
                  <a:lnTo>
                    <a:pt x="13" y="0"/>
                  </a:lnTo>
                  <a:lnTo>
                    <a:pt x="0" y="27"/>
                  </a:lnTo>
                  <a:lnTo>
                    <a:pt x="13" y="55"/>
                  </a:lnTo>
                  <a:lnTo>
                    <a:pt x="39" y="69"/>
                  </a:lnTo>
                </a:path>
              </a:pathLst>
            </a:custGeom>
            <a:solidFill>
              <a:srgbClr val="B2B2B2"/>
            </a:solidFill>
            <a:ln w="12700">
              <a:solidFill>
                <a:srgbClr val="000000"/>
              </a:solidFill>
              <a:round/>
              <a:headEnd/>
              <a:tailEnd/>
            </a:ln>
          </p:spPr>
          <p:txBody>
            <a:bodyPr wrap="none" anchor="ctr"/>
            <a:lstStyle/>
            <a:p>
              <a:endParaRPr lang="fr-FR" dirty="0"/>
            </a:p>
          </p:txBody>
        </p:sp>
        <p:sp>
          <p:nvSpPr>
            <p:cNvPr id="8312" name="AutoShape 120"/>
            <p:cNvSpPr>
              <a:spLocks/>
            </p:cNvSpPr>
            <p:nvPr/>
          </p:nvSpPr>
          <p:spPr bwMode="auto">
            <a:xfrm>
              <a:off x="3682" y="5322"/>
              <a:ext cx="24" cy="19"/>
            </a:xfrm>
            <a:custGeom>
              <a:avLst/>
              <a:gdLst>
                <a:gd name="T0" fmla="*/ 0 w 53"/>
                <a:gd name="T1" fmla="*/ 0 h 43"/>
                <a:gd name="T2" fmla="*/ 0 w 53"/>
                <a:gd name="T3" fmla="*/ 0 h 43"/>
                <a:gd name="T4" fmla="*/ 0 w 53"/>
                <a:gd name="T5" fmla="*/ 0 h 43"/>
                <a:gd name="T6" fmla="*/ 0 w 53"/>
                <a:gd name="T7" fmla="*/ 0 h 43"/>
                <a:gd name="T8" fmla="*/ 0 w 53"/>
                <a:gd name="T9" fmla="*/ 0 h 43"/>
                <a:gd name="T10" fmla="*/ 0 w 53"/>
                <a:gd name="T11" fmla="*/ 0 h 43"/>
                <a:gd name="T12" fmla="*/ 0 w 53"/>
                <a:gd name="T13" fmla="*/ 0 h 43"/>
                <a:gd name="T14" fmla="*/ 0 60000 65536"/>
                <a:gd name="T15" fmla="*/ 0 60000 65536"/>
                <a:gd name="T16" fmla="*/ 0 60000 65536"/>
                <a:gd name="T17" fmla="*/ 0 60000 65536"/>
                <a:gd name="T18" fmla="*/ 0 60000 65536"/>
                <a:gd name="T19" fmla="*/ 0 60000 65536"/>
                <a:gd name="T20" fmla="*/ 0 60000 65536"/>
                <a:gd name="T21" fmla="*/ 0 w 53"/>
                <a:gd name="T22" fmla="*/ 0 h 43"/>
                <a:gd name="T23" fmla="*/ 53 w 5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43">
                  <a:moveTo>
                    <a:pt x="27" y="42"/>
                  </a:moveTo>
                  <a:lnTo>
                    <a:pt x="52" y="28"/>
                  </a:lnTo>
                  <a:lnTo>
                    <a:pt x="52" y="0"/>
                  </a:lnTo>
                  <a:lnTo>
                    <a:pt x="27" y="0"/>
                  </a:lnTo>
                  <a:lnTo>
                    <a:pt x="0" y="0"/>
                  </a:lnTo>
                  <a:lnTo>
                    <a:pt x="0" y="28"/>
                  </a:lnTo>
                  <a:lnTo>
                    <a:pt x="27" y="42"/>
                  </a:lnTo>
                </a:path>
              </a:pathLst>
            </a:custGeom>
            <a:solidFill>
              <a:srgbClr val="B2B2B2"/>
            </a:solidFill>
            <a:ln w="12700">
              <a:solidFill>
                <a:srgbClr val="000000"/>
              </a:solidFill>
              <a:round/>
              <a:headEnd/>
              <a:tailEnd/>
            </a:ln>
          </p:spPr>
          <p:txBody>
            <a:bodyPr wrap="none" anchor="ctr"/>
            <a:lstStyle/>
            <a:p>
              <a:endParaRPr lang="fr-FR" dirty="0"/>
            </a:p>
          </p:txBody>
        </p:sp>
        <p:sp>
          <p:nvSpPr>
            <p:cNvPr id="8313" name="AutoShape 121"/>
            <p:cNvSpPr>
              <a:spLocks/>
            </p:cNvSpPr>
            <p:nvPr/>
          </p:nvSpPr>
          <p:spPr bwMode="auto">
            <a:xfrm>
              <a:off x="3677" y="5310"/>
              <a:ext cx="22" cy="8"/>
            </a:xfrm>
            <a:custGeom>
              <a:avLst/>
              <a:gdLst>
                <a:gd name="T0" fmla="*/ 0 w 50"/>
                <a:gd name="T1" fmla="*/ 0 h 17"/>
                <a:gd name="T2" fmla="*/ 0 w 50"/>
                <a:gd name="T3" fmla="*/ 0 h 17"/>
                <a:gd name="T4" fmla="*/ 0 w 50"/>
                <a:gd name="T5" fmla="*/ 0 h 17"/>
                <a:gd name="T6" fmla="*/ 0 w 50"/>
                <a:gd name="T7" fmla="*/ 0 h 17"/>
                <a:gd name="T8" fmla="*/ 0 w 50"/>
                <a:gd name="T9" fmla="*/ 0 h 17"/>
                <a:gd name="T10" fmla="*/ 0 60000 65536"/>
                <a:gd name="T11" fmla="*/ 0 60000 65536"/>
                <a:gd name="T12" fmla="*/ 0 60000 65536"/>
                <a:gd name="T13" fmla="*/ 0 60000 65536"/>
                <a:gd name="T14" fmla="*/ 0 60000 65536"/>
                <a:gd name="T15" fmla="*/ 0 w 50"/>
                <a:gd name="T16" fmla="*/ 0 h 17"/>
                <a:gd name="T17" fmla="*/ 50 w 50"/>
                <a:gd name="T18" fmla="*/ 17 h 17"/>
              </a:gdLst>
              <a:ahLst/>
              <a:cxnLst>
                <a:cxn ang="T10">
                  <a:pos x="T0" y="T1"/>
                </a:cxn>
                <a:cxn ang="T11">
                  <a:pos x="T2" y="T3"/>
                </a:cxn>
                <a:cxn ang="T12">
                  <a:pos x="T4" y="T5"/>
                </a:cxn>
                <a:cxn ang="T13">
                  <a:pos x="T6" y="T7"/>
                </a:cxn>
                <a:cxn ang="T14">
                  <a:pos x="T8" y="T9"/>
                </a:cxn>
              </a:cxnLst>
              <a:rect l="T15" t="T16" r="T17" b="T18"/>
              <a:pathLst>
                <a:path w="50" h="17">
                  <a:moveTo>
                    <a:pt x="0" y="0"/>
                  </a:moveTo>
                  <a:lnTo>
                    <a:pt x="0" y="16"/>
                  </a:lnTo>
                  <a:lnTo>
                    <a:pt x="49" y="16"/>
                  </a:lnTo>
                  <a:lnTo>
                    <a:pt x="24"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314" name="AutoShape 122"/>
            <p:cNvSpPr>
              <a:spLocks/>
            </p:cNvSpPr>
            <p:nvPr/>
          </p:nvSpPr>
          <p:spPr bwMode="auto">
            <a:xfrm>
              <a:off x="3638" y="5306"/>
              <a:ext cx="6"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315" name="AutoShape 123"/>
            <p:cNvSpPr>
              <a:spLocks/>
            </p:cNvSpPr>
            <p:nvPr/>
          </p:nvSpPr>
          <p:spPr bwMode="auto">
            <a:xfrm>
              <a:off x="3682" y="5201"/>
              <a:ext cx="92" cy="110"/>
            </a:xfrm>
            <a:custGeom>
              <a:avLst/>
              <a:gdLst>
                <a:gd name="T0" fmla="*/ 0 w 206"/>
                <a:gd name="T1" fmla="*/ 0 h 261"/>
                <a:gd name="T2" fmla="*/ 0 w 206"/>
                <a:gd name="T3" fmla="*/ 0 h 261"/>
                <a:gd name="T4" fmla="*/ 0 w 206"/>
                <a:gd name="T5" fmla="*/ 0 h 261"/>
                <a:gd name="T6" fmla="*/ 0 w 206"/>
                <a:gd name="T7" fmla="*/ 0 h 261"/>
                <a:gd name="T8" fmla="*/ 0 w 206"/>
                <a:gd name="T9" fmla="*/ 0 h 261"/>
                <a:gd name="T10" fmla="*/ 0 w 206"/>
                <a:gd name="T11" fmla="*/ 0 h 261"/>
                <a:gd name="T12" fmla="*/ 0 w 206"/>
                <a:gd name="T13" fmla="*/ 0 h 261"/>
                <a:gd name="T14" fmla="*/ 0 w 206"/>
                <a:gd name="T15" fmla="*/ 0 h 261"/>
                <a:gd name="T16" fmla="*/ 0 w 206"/>
                <a:gd name="T17" fmla="*/ 0 h 261"/>
                <a:gd name="T18" fmla="*/ 0 w 206"/>
                <a:gd name="T19" fmla="*/ 0 h 261"/>
                <a:gd name="T20" fmla="*/ 0 w 206"/>
                <a:gd name="T21" fmla="*/ 0 h 261"/>
                <a:gd name="T22" fmla="*/ 0 w 206"/>
                <a:gd name="T23" fmla="*/ 0 h 261"/>
                <a:gd name="T24" fmla="*/ 0 w 206"/>
                <a:gd name="T25" fmla="*/ 0 h 261"/>
                <a:gd name="T26" fmla="*/ 0 w 206"/>
                <a:gd name="T27" fmla="*/ 0 h 261"/>
                <a:gd name="T28" fmla="*/ 0 w 206"/>
                <a:gd name="T29" fmla="*/ 0 h 261"/>
                <a:gd name="T30" fmla="*/ 0 w 206"/>
                <a:gd name="T31" fmla="*/ 0 h 261"/>
                <a:gd name="T32" fmla="*/ 0 w 206"/>
                <a:gd name="T33" fmla="*/ 0 h 261"/>
                <a:gd name="T34" fmla="*/ 0 w 206"/>
                <a:gd name="T35" fmla="*/ 0 h 261"/>
                <a:gd name="T36" fmla="*/ 0 w 206"/>
                <a:gd name="T37" fmla="*/ 0 h 261"/>
                <a:gd name="T38" fmla="*/ 0 w 206"/>
                <a:gd name="T39" fmla="*/ 0 h 261"/>
                <a:gd name="T40" fmla="*/ 0 w 206"/>
                <a:gd name="T41" fmla="*/ 0 h 261"/>
                <a:gd name="T42" fmla="*/ 0 w 206"/>
                <a:gd name="T43" fmla="*/ 0 h 2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6"/>
                <a:gd name="T67" fmla="*/ 0 h 261"/>
                <a:gd name="T68" fmla="*/ 206 w 206"/>
                <a:gd name="T69" fmla="*/ 261 h 2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6" h="261">
                  <a:moveTo>
                    <a:pt x="0" y="219"/>
                  </a:moveTo>
                  <a:lnTo>
                    <a:pt x="39" y="219"/>
                  </a:lnTo>
                  <a:lnTo>
                    <a:pt x="51" y="233"/>
                  </a:lnTo>
                  <a:lnTo>
                    <a:pt x="78" y="260"/>
                  </a:lnTo>
                  <a:lnTo>
                    <a:pt x="103" y="233"/>
                  </a:lnTo>
                  <a:lnTo>
                    <a:pt x="129" y="233"/>
                  </a:lnTo>
                  <a:lnTo>
                    <a:pt x="180" y="233"/>
                  </a:lnTo>
                  <a:lnTo>
                    <a:pt x="193" y="219"/>
                  </a:lnTo>
                  <a:lnTo>
                    <a:pt x="193" y="96"/>
                  </a:lnTo>
                  <a:lnTo>
                    <a:pt x="180" y="83"/>
                  </a:lnTo>
                  <a:lnTo>
                    <a:pt x="180" y="41"/>
                  </a:lnTo>
                  <a:lnTo>
                    <a:pt x="205" y="41"/>
                  </a:lnTo>
                  <a:lnTo>
                    <a:pt x="142" y="0"/>
                  </a:lnTo>
                  <a:lnTo>
                    <a:pt x="142" y="28"/>
                  </a:lnTo>
                  <a:lnTo>
                    <a:pt x="78" y="28"/>
                  </a:lnTo>
                  <a:lnTo>
                    <a:pt x="78" y="83"/>
                  </a:lnTo>
                  <a:lnTo>
                    <a:pt x="64" y="83"/>
                  </a:lnTo>
                  <a:lnTo>
                    <a:pt x="64" y="124"/>
                  </a:lnTo>
                  <a:lnTo>
                    <a:pt x="0" y="110"/>
                  </a:lnTo>
                  <a:lnTo>
                    <a:pt x="13" y="138"/>
                  </a:lnTo>
                  <a:lnTo>
                    <a:pt x="0" y="193"/>
                  </a:lnTo>
                  <a:lnTo>
                    <a:pt x="0" y="219"/>
                  </a:lnTo>
                </a:path>
              </a:pathLst>
            </a:custGeom>
            <a:solidFill>
              <a:srgbClr val="B2B2B2"/>
            </a:solidFill>
            <a:ln w="12700">
              <a:solidFill>
                <a:srgbClr val="000000"/>
              </a:solidFill>
              <a:round/>
              <a:headEnd/>
              <a:tailEnd/>
            </a:ln>
          </p:spPr>
          <p:txBody>
            <a:bodyPr wrap="none" anchor="ctr"/>
            <a:lstStyle/>
            <a:p>
              <a:endParaRPr lang="fr-FR" dirty="0"/>
            </a:p>
          </p:txBody>
        </p:sp>
        <p:sp>
          <p:nvSpPr>
            <p:cNvPr id="8316" name="AutoShape 124"/>
            <p:cNvSpPr>
              <a:spLocks/>
            </p:cNvSpPr>
            <p:nvPr/>
          </p:nvSpPr>
          <p:spPr bwMode="auto">
            <a:xfrm>
              <a:off x="3682" y="5194"/>
              <a:ext cx="64" cy="60"/>
            </a:xfrm>
            <a:custGeom>
              <a:avLst/>
              <a:gdLst>
                <a:gd name="T0" fmla="*/ 0 w 142"/>
                <a:gd name="T1" fmla="*/ 0 h 140"/>
                <a:gd name="T2" fmla="*/ 0 w 142"/>
                <a:gd name="T3" fmla="*/ 0 h 140"/>
                <a:gd name="T4" fmla="*/ 0 w 142"/>
                <a:gd name="T5" fmla="*/ 0 h 140"/>
                <a:gd name="T6" fmla="*/ 0 w 142"/>
                <a:gd name="T7" fmla="*/ 0 h 140"/>
                <a:gd name="T8" fmla="*/ 0 w 142"/>
                <a:gd name="T9" fmla="*/ 0 h 140"/>
                <a:gd name="T10" fmla="*/ 0 w 142"/>
                <a:gd name="T11" fmla="*/ 0 h 140"/>
                <a:gd name="T12" fmla="*/ 0 w 142"/>
                <a:gd name="T13" fmla="*/ 0 h 140"/>
                <a:gd name="T14" fmla="*/ 0 w 142"/>
                <a:gd name="T15" fmla="*/ 0 h 140"/>
                <a:gd name="T16" fmla="*/ 0 w 142"/>
                <a:gd name="T17" fmla="*/ 0 h 140"/>
                <a:gd name="T18" fmla="*/ 0 w 142"/>
                <a:gd name="T19" fmla="*/ 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40"/>
                <a:gd name="T32" fmla="*/ 142 w 142"/>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40">
                  <a:moveTo>
                    <a:pt x="0" y="125"/>
                  </a:moveTo>
                  <a:lnTo>
                    <a:pt x="64" y="139"/>
                  </a:lnTo>
                  <a:lnTo>
                    <a:pt x="64" y="98"/>
                  </a:lnTo>
                  <a:lnTo>
                    <a:pt x="77" y="98"/>
                  </a:lnTo>
                  <a:lnTo>
                    <a:pt x="77" y="43"/>
                  </a:lnTo>
                  <a:lnTo>
                    <a:pt x="141" y="43"/>
                  </a:lnTo>
                  <a:lnTo>
                    <a:pt x="141" y="14"/>
                  </a:lnTo>
                  <a:lnTo>
                    <a:pt x="64" y="0"/>
                  </a:lnTo>
                  <a:lnTo>
                    <a:pt x="51" y="28"/>
                  </a:lnTo>
                  <a:lnTo>
                    <a:pt x="0" y="125"/>
                  </a:lnTo>
                </a:path>
              </a:pathLst>
            </a:custGeom>
            <a:solidFill>
              <a:srgbClr val="B2B2B2"/>
            </a:solidFill>
            <a:ln w="12700">
              <a:solidFill>
                <a:srgbClr val="000000"/>
              </a:solidFill>
              <a:round/>
              <a:headEnd/>
              <a:tailEnd/>
            </a:ln>
          </p:spPr>
          <p:txBody>
            <a:bodyPr wrap="none" anchor="ctr"/>
            <a:lstStyle/>
            <a:p>
              <a:endParaRPr lang="fr-FR" dirty="0"/>
            </a:p>
          </p:txBody>
        </p:sp>
        <p:sp>
          <p:nvSpPr>
            <p:cNvPr id="8317" name="AutoShape 125"/>
            <p:cNvSpPr>
              <a:spLocks/>
            </p:cNvSpPr>
            <p:nvPr/>
          </p:nvSpPr>
          <p:spPr bwMode="auto">
            <a:xfrm>
              <a:off x="3711" y="5119"/>
              <a:ext cx="91" cy="82"/>
            </a:xfrm>
            <a:custGeom>
              <a:avLst/>
              <a:gdLst>
                <a:gd name="T0" fmla="*/ 0 w 205"/>
                <a:gd name="T1" fmla="*/ 0 h 192"/>
                <a:gd name="T2" fmla="*/ 0 w 205"/>
                <a:gd name="T3" fmla="*/ 0 h 192"/>
                <a:gd name="T4" fmla="*/ 0 w 205"/>
                <a:gd name="T5" fmla="*/ 0 h 192"/>
                <a:gd name="T6" fmla="*/ 0 w 205"/>
                <a:gd name="T7" fmla="*/ 0 h 192"/>
                <a:gd name="T8" fmla="*/ 0 w 205"/>
                <a:gd name="T9" fmla="*/ 0 h 192"/>
                <a:gd name="T10" fmla="*/ 0 w 205"/>
                <a:gd name="T11" fmla="*/ 0 h 192"/>
                <a:gd name="T12" fmla="*/ 0 w 205"/>
                <a:gd name="T13" fmla="*/ 0 h 192"/>
                <a:gd name="T14" fmla="*/ 0 w 205"/>
                <a:gd name="T15" fmla="*/ 0 h 192"/>
                <a:gd name="T16" fmla="*/ 0 w 205"/>
                <a:gd name="T17" fmla="*/ 0 h 192"/>
                <a:gd name="T18" fmla="*/ 0 w 205"/>
                <a:gd name="T19" fmla="*/ 0 h 192"/>
                <a:gd name="T20" fmla="*/ 0 w 205"/>
                <a:gd name="T21" fmla="*/ 0 h 192"/>
                <a:gd name="T22" fmla="*/ 0 w 205"/>
                <a:gd name="T23" fmla="*/ 0 h 192"/>
                <a:gd name="T24" fmla="*/ 0 w 205"/>
                <a:gd name="T25" fmla="*/ 0 h 192"/>
                <a:gd name="T26" fmla="*/ 0 w 205"/>
                <a:gd name="T27" fmla="*/ 0 h 192"/>
                <a:gd name="T28" fmla="*/ 0 w 205"/>
                <a:gd name="T29" fmla="*/ 0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5"/>
                <a:gd name="T46" fmla="*/ 0 h 192"/>
                <a:gd name="T47" fmla="*/ 205 w 205"/>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5" h="192">
                  <a:moveTo>
                    <a:pt x="0" y="177"/>
                  </a:moveTo>
                  <a:lnTo>
                    <a:pt x="77" y="191"/>
                  </a:lnTo>
                  <a:lnTo>
                    <a:pt x="77" y="164"/>
                  </a:lnTo>
                  <a:lnTo>
                    <a:pt x="166" y="110"/>
                  </a:lnTo>
                  <a:lnTo>
                    <a:pt x="179" y="81"/>
                  </a:lnTo>
                  <a:lnTo>
                    <a:pt x="204" y="81"/>
                  </a:lnTo>
                  <a:lnTo>
                    <a:pt x="204" y="55"/>
                  </a:lnTo>
                  <a:lnTo>
                    <a:pt x="204" y="13"/>
                  </a:lnTo>
                  <a:lnTo>
                    <a:pt x="179" y="13"/>
                  </a:lnTo>
                  <a:lnTo>
                    <a:pt x="153" y="13"/>
                  </a:lnTo>
                  <a:lnTo>
                    <a:pt x="140" y="0"/>
                  </a:lnTo>
                  <a:lnTo>
                    <a:pt x="115" y="41"/>
                  </a:lnTo>
                  <a:lnTo>
                    <a:pt x="89" y="55"/>
                  </a:lnTo>
                  <a:lnTo>
                    <a:pt x="64" y="136"/>
                  </a:lnTo>
                  <a:lnTo>
                    <a:pt x="0" y="177"/>
                  </a:lnTo>
                </a:path>
              </a:pathLst>
            </a:custGeom>
            <a:solidFill>
              <a:srgbClr val="B2B2B2"/>
            </a:solidFill>
            <a:ln w="12700">
              <a:solidFill>
                <a:srgbClr val="000000"/>
              </a:solidFill>
              <a:round/>
              <a:headEnd/>
              <a:tailEnd/>
            </a:ln>
          </p:spPr>
          <p:txBody>
            <a:bodyPr wrap="none" anchor="ctr"/>
            <a:lstStyle/>
            <a:p>
              <a:endParaRPr lang="fr-FR" dirty="0"/>
            </a:p>
          </p:txBody>
        </p:sp>
        <p:sp>
          <p:nvSpPr>
            <p:cNvPr id="8318" name="AutoShape 126"/>
            <p:cNvSpPr>
              <a:spLocks/>
            </p:cNvSpPr>
            <p:nvPr/>
          </p:nvSpPr>
          <p:spPr bwMode="auto">
            <a:xfrm>
              <a:off x="3746" y="5113"/>
              <a:ext cx="170" cy="158"/>
            </a:xfrm>
            <a:custGeom>
              <a:avLst/>
              <a:gdLst>
                <a:gd name="T0" fmla="*/ 0 w 383"/>
                <a:gd name="T1" fmla="*/ 0 h 374"/>
                <a:gd name="T2" fmla="*/ 0 w 383"/>
                <a:gd name="T3" fmla="*/ 0 h 374"/>
                <a:gd name="T4" fmla="*/ 0 w 383"/>
                <a:gd name="T5" fmla="*/ 0 h 374"/>
                <a:gd name="T6" fmla="*/ 0 w 383"/>
                <a:gd name="T7" fmla="*/ 0 h 374"/>
                <a:gd name="T8" fmla="*/ 0 w 383"/>
                <a:gd name="T9" fmla="*/ 0 h 374"/>
                <a:gd name="T10" fmla="*/ 0 w 383"/>
                <a:gd name="T11" fmla="*/ 0 h 374"/>
                <a:gd name="T12" fmla="*/ 0 w 383"/>
                <a:gd name="T13" fmla="*/ 0 h 374"/>
                <a:gd name="T14" fmla="*/ 0 w 383"/>
                <a:gd name="T15" fmla="*/ 0 h 374"/>
                <a:gd name="T16" fmla="*/ 0 w 383"/>
                <a:gd name="T17" fmla="*/ 0 h 374"/>
                <a:gd name="T18" fmla="*/ 0 w 383"/>
                <a:gd name="T19" fmla="*/ 0 h 374"/>
                <a:gd name="T20" fmla="*/ 0 w 383"/>
                <a:gd name="T21" fmla="*/ 0 h 374"/>
                <a:gd name="T22" fmla="*/ 0 w 383"/>
                <a:gd name="T23" fmla="*/ 0 h 374"/>
                <a:gd name="T24" fmla="*/ 0 w 383"/>
                <a:gd name="T25" fmla="*/ 0 h 374"/>
                <a:gd name="T26" fmla="*/ 0 w 383"/>
                <a:gd name="T27" fmla="*/ 0 h 374"/>
                <a:gd name="T28" fmla="*/ 0 w 383"/>
                <a:gd name="T29" fmla="*/ 0 h 374"/>
                <a:gd name="T30" fmla="*/ 0 w 383"/>
                <a:gd name="T31" fmla="*/ 0 h 374"/>
                <a:gd name="T32" fmla="*/ 0 w 383"/>
                <a:gd name="T33" fmla="*/ 0 h 374"/>
                <a:gd name="T34" fmla="*/ 0 w 383"/>
                <a:gd name="T35" fmla="*/ 0 h 374"/>
                <a:gd name="T36" fmla="*/ 0 w 383"/>
                <a:gd name="T37" fmla="*/ 0 h 374"/>
                <a:gd name="T38" fmla="*/ 0 w 383"/>
                <a:gd name="T39" fmla="*/ 0 h 374"/>
                <a:gd name="T40" fmla="*/ 0 w 383"/>
                <a:gd name="T41" fmla="*/ 0 h 374"/>
                <a:gd name="T42" fmla="*/ 0 w 383"/>
                <a:gd name="T43" fmla="*/ 0 h 374"/>
                <a:gd name="T44" fmla="*/ 0 w 383"/>
                <a:gd name="T45" fmla="*/ 0 h 374"/>
                <a:gd name="T46" fmla="*/ 0 w 383"/>
                <a:gd name="T47" fmla="*/ 0 h 374"/>
                <a:gd name="T48" fmla="*/ 0 w 383"/>
                <a:gd name="T49" fmla="*/ 0 h 374"/>
                <a:gd name="T50" fmla="*/ 0 w 383"/>
                <a:gd name="T51" fmla="*/ 0 h 374"/>
                <a:gd name="T52" fmla="*/ 0 w 383"/>
                <a:gd name="T53" fmla="*/ 0 h 3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374"/>
                <a:gd name="T83" fmla="*/ 383 w 383"/>
                <a:gd name="T84" fmla="*/ 374 h 3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374">
                  <a:moveTo>
                    <a:pt x="127" y="27"/>
                  </a:moveTo>
                  <a:lnTo>
                    <a:pt x="127" y="69"/>
                  </a:lnTo>
                  <a:lnTo>
                    <a:pt x="127" y="96"/>
                  </a:lnTo>
                  <a:lnTo>
                    <a:pt x="102" y="96"/>
                  </a:lnTo>
                  <a:lnTo>
                    <a:pt x="89" y="125"/>
                  </a:lnTo>
                  <a:lnTo>
                    <a:pt x="0" y="180"/>
                  </a:lnTo>
                  <a:lnTo>
                    <a:pt x="0" y="207"/>
                  </a:lnTo>
                  <a:lnTo>
                    <a:pt x="63" y="248"/>
                  </a:lnTo>
                  <a:lnTo>
                    <a:pt x="204" y="359"/>
                  </a:lnTo>
                  <a:lnTo>
                    <a:pt x="204" y="373"/>
                  </a:lnTo>
                  <a:lnTo>
                    <a:pt x="229" y="373"/>
                  </a:lnTo>
                  <a:lnTo>
                    <a:pt x="255" y="359"/>
                  </a:lnTo>
                  <a:lnTo>
                    <a:pt x="267" y="332"/>
                  </a:lnTo>
                  <a:lnTo>
                    <a:pt x="382" y="291"/>
                  </a:lnTo>
                  <a:lnTo>
                    <a:pt x="331" y="262"/>
                  </a:lnTo>
                  <a:lnTo>
                    <a:pt x="306" y="221"/>
                  </a:lnTo>
                  <a:lnTo>
                    <a:pt x="318" y="193"/>
                  </a:lnTo>
                  <a:lnTo>
                    <a:pt x="306" y="180"/>
                  </a:lnTo>
                  <a:lnTo>
                    <a:pt x="318" y="138"/>
                  </a:lnTo>
                  <a:lnTo>
                    <a:pt x="306" y="111"/>
                  </a:lnTo>
                  <a:lnTo>
                    <a:pt x="280" y="82"/>
                  </a:lnTo>
                  <a:lnTo>
                    <a:pt x="280" y="55"/>
                  </a:lnTo>
                  <a:lnTo>
                    <a:pt x="293" y="27"/>
                  </a:lnTo>
                  <a:lnTo>
                    <a:pt x="293" y="0"/>
                  </a:lnTo>
                  <a:lnTo>
                    <a:pt x="242" y="14"/>
                  </a:lnTo>
                  <a:lnTo>
                    <a:pt x="229" y="0"/>
                  </a:lnTo>
                  <a:lnTo>
                    <a:pt x="127" y="27"/>
                  </a:lnTo>
                </a:path>
              </a:pathLst>
            </a:custGeom>
            <a:solidFill>
              <a:srgbClr val="B2B2B2"/>
            </a:solidFill>
            <a:ln w="12700">
              <a:solidFill>
                <a:srgbClr val="000000"/>
              </a:solidFill>
              <a:round/>
              <a:headEnd/>
              <a:tailEnd/>
            </a:ln>
          </p:spPr>
          <p:txBody>
            <a:bodyPr wrap="none" anchor="ctr"/>
            <a:lstStyle/>
            <a:p>
              <a:endParaRPr lang="fr-FR" dirty="0"/>
            </a:p>
          </p:txBody>
        </p:sp>
        <p:sp>
          <p:nvSpPr>
            <p:cNvPr id="8319" name="AutoShape 127"/>
            <p:cNvSpPr>
              <a:spLocks/>
            </p:cNvSpPr>
            <p:nvPr/>
          </p:nvSpPr>
          <p:spPr bwMode="auto">
            <a:xfrm>
              <a:off x="3870" y="5113"/>
              <a:ext cx="34" cy="59"/>
            </a:xfrm>
            <a:custGeom>
              <a:avLst/>
              <a:gdLst>
                <a:gd name="T0" fmla="*/ 0 w 76"/>
                <a:gd name="T1" fmla="*/ 0 h 140"/>
                <a:gd name="T2" fmla="*/ 0 w 76"/>
                <a:gd name="T3" fmla="*/ 0 h 140"/>
                <a:gd name="T4" fmla="*/ 0 w 76"/>
                <a:gd name="T5" fmla="*/ 0 h 140"/>
                <a:gd name="T6" fmla="*/ 0 w 76"/>
                <a:gd name="T7" fmla="*/ 0 h 140"/>
                <a:gd name="T8" fmla="*/ 0 w 76"/>
                <a:gd name="T9" fmla="*/ 0 h 140"/>
                <a:gd name="T10" fmla="*/ 0 w 76"/>
                <a:gd name="T11" fmla="*/ 0 h 140"/>
                <a:gd name="T12" fmla="*/ 0 w 76"/>
                <a:gd name="T13" fmla="*/ 0 h 140"/>
                <a:gd name="T14" fmla="*/ 0 w 76"/>
                <a:gd name="T15" fmla="*/ 0 h 140"/>
                <a:gd name="T16" fmla="*/ 0 w 76"/>
                <a:gd name="T17" fmla="*/ 0 h 140"/>
                <a:gd name="T18" fmla="*/ 0 w 76"/>
                <a:gd name="T19" fmla="*/ 0 h 140"/>
                <a:gd name="T20" fmla="*/ 0 w 76"/>
                <a:gd name="T21" fmla="*/ 0 h 140"/>
                <a:gd name="T22" fmla="*/ 0 w 76"/>
                <a:gd name="T23" fmla="*/ 0 h 140"/>
                <a:gd name="T24" fmla="*/ 0 w 76"/>
                <a:gd name="T25" fmla="*/ 0 h 140"/>
                <a:gd name="T26" fmla="*/ 0 w 76"/>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140"/>
                <a:gd name="T44" fmla="*/ 76 w 76"/>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140">
                  <a:moveTo>
                    <a:pt x="13" y="0"/>
                  </a:moveTo>
                  <a:lnTo>
                    <a:pt x="13" y="27"/>
                  </a:lnTo>
                  <a:lnTo>
                    <a:pt x="0" y="56"/>
                  </a:lnTo>
                  <a:lnTo>
                    <a:pt x="0" y="83"/>
                  </a:lnTo>
                  <a:lnTo>
                    <a:pt x="25" y="112"/>
                  </a:lnTo>
                  <a:lnTo>
                    <a:pt x="37" y="139"/>
                  </a:lnTo>
                  <a:lnTo>
                    <a:pt x="50" y="139"/>
                  </a:lnTo>
                  <a:lnTo>
                    <a:pt x="50" y="112"/>
                  </a:lnTo>
                  <a:lnTo>
                    <a:pt x="62" y="97"/>
                  </a:lnTo>
                  <a:lnTo>
                    <a:pt x="75" y="83"/>
                  </a:lnTo>
                  <a:lnTo>
                    <a:pt x="50" y="70"/>
                  </a:lnTo>
                  <a:lnTo>
                    <a:pt x="62" y="0"/>
                  </a:lnTo>
                  <a:lnTo>
                    <a:pt x="50" y="0"/>
                  </a:lnTo>
                  <a:lnTo>
                    <a:pt x="13" y="0"/>
                  </a:lnTo>
                </a:path>
              </a:pathLst>
            </a:custGeom>
            <a:solidFill>
              <a:srgbClr val="B2B2B2"/>
            </a:solidFill>
            <a:ln w="12700">
              <a:solidFill>
                <a:srgbClr val="000000"/>
              </a:solidFill>
              <a:round/>
              <a:headEnd/>
              <a:tailEnd/>
            </a:ln>
          </p:spPr>
          <p:txBody>
            <a:bodyPr wrap="none" anchor="ctr"/>
            <a:lstStyle/>
            <a:p>
              <a:endParaRPr lang="fr-FR" dirty="0"/>
            </a:p>
          </p:txBody>
        </p:sp>
        <p:sp>
          <p:nvSpPr>
            <p:cNvPr id="8320" name="AutoShape 128"/>
            <p:cNvSpPr>
              <a:spLocks/>
            </p:cNvSpPr>
            <p:nvPr/>
          </p:nvSpPr>
          <p:spPr bwMode="auto">
            <a:xfrm>
              <a:off x="3746" y="5060"/>
              <a:ext cx="24" cy="48"/>
            </a:xfrm>
            <a:custGeom>
              <a:avLst/>
              <a:gdLst>
                <a:gd name="T0" fmla="*/ 0 w 53"/>
                <a:gd name="T1" fmla="*/ 0 h 111"/>
                <a:gd name="T2" fmla="*/ 0 w 53"/>
                <a:gd name="T3" fmla="*/ 0 h 111"/>
                <a:gd name="T4" fmla="*/ 0 w 53"/>
                <a:gd name="T5" fmla="*/ 0 h 111"/>
                <a:gd name="T6" fmla="*/ 0 w 53"/>
                <a:gd name="T7" fmla="*/ 0 h 111"/>
                <a:gd name="T8" fmla="*/ 0 w 53"/>
                <a:gd name="T9" fmla="*/ 0 h 111"/>
                <a:gd name="T10" fmla="*/ 0 w 53"/>
                <a:gd name="T11" fmla="*/ 0 h 111"/>
                <a:gd name="T12" fmla="*/ 0 w 53"/>
                <a:gd name="T13" fmla="*/ 0 h 111"/>
                <a:gd name="T14" fmla="*/ 0 w 53"/>
                <a:gd name="T15" fmla="*/ 0 h 111"/>
                <a:gd name="T16" fmla="*/ 0 w 53"/>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11"/>
                <a:gd name="T29" fmla="*/ 53 w 53"/>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11">
                  <a:moveTo>
                    <a:pt x="12" y="0"/>
                  </a:moveTo>
                  <a:lnTo>
                    <a:pt x="0" y="69"/>
                  </a:lnTo>
                  <a:lnTo>
                    <a:pt x="12" y="69"/>
                  </a:lnTo>
                  <a:lnTo>
                    <a:pt x="0" y="110"/>
                  </a:lnTo>
                  <a:lnTo>
                    <a:pt x="39" y="110"/>
                  </a:lnTo>
                  <a:lnTo>
                    <a:pt x="39" y="83"/>
                  </a:lnTo>
                  <a:lnTo>
                    <a:pt x="39" y="55"/>
                  </a:lnTo>
                  <a:lnTo>
                    <a:pt x="52" y="14"/>
                  </a:lnTo>
                  <a:lnTo>
                    <a:pt x="12" y="0"/>
                  </a:lnTo>
                </a:path>
              </a:pathLst>
            </a:custGeom>
            <a:solidFill>
              <a:srgbClr val="B2B2B2"/>
            </a:solidFill>
            <a:ln w="12700">
              <a:solidFill>
                <a:srgbClr val="000000"/>
              </a:solidFill>
              <a:round/>
              <a:headEnd/>
              <a:tailEnd/>
            </a:ln>
          </p:spPr>
          <p:txBody>
            <a:bodyPr wrap="none" anchor="ctr"/>
            <a:lstStyle/>
            <a:p>
              <a:endParaRPr lang="fr-FR" dirty="0"/>
            </a:p>
          </p:txBody>
        </p:sp>
        <p:sp>
          <p:nvSpPr>
            <p:cNvPr id="8321" name="AutoShape 129"/>
            <p:cNvSpPr>
              <a:spLocks/>
            </p:cNvSpPr>
            <p:nvPr/>
          </p:nvSpPr>
          <p:spPr bwMode="auto">
            <a:xfrm>
              <a:off x="3746" y="5043"/>
              <a:ext cx="96" cy="70"/>
            </a:xfrm>
            <a:custGeom>
              <a:avLst/>
              <a:gdLst>
                <a:gd name="T0" fmla="*/ 0 w 216"/>
                <a:gd name="T1" fmla="*/ 0 h 164"/>
                <a:gd name="T2" fmla="*/ 0 w 216"/>
                <a:gd name="T3" fmla="*/ 0 h 164"/>
                <a:gd name="T4" fmla="*/ 0 w 216"/>
                <a:gd name="T5" fmla="*/ 0 h 164"/>
                <a:gd name="T6" fmla="*/ 0 w 216"/>
                <a:gd name="T7" fmla="*/ 0 h 164"/>
                <a:gd name="T8" fmla="*/ 0 w 216"/>
                <a:gd name="T9" fmla="*/ 0 h 164"/>
                <a:gd name="T10" fmla="*/ 0 w 216"/>
                <a:gd name="T11" fmla="*/ 0 h 164"/>
                <a:gd name="T12" fmla="*/ 0 w 216"/>
                <a:gd name="T13" fmla="*/ 0 h 164"/>
                <a:gd name="T14" fmla="*/ 0 w 216"/>
                <a:gd name="T15" fmla="*/ 0 h 164"/>
                <a:gd name="T16" fmla="*/ 0 w 216"/>
                <a:gd name="T17" fmla="*/ 0 h 164"/>
                <a:gd name="T18" fmla="*/ 0 w 216"/>
                <a:gd name="T19" fmla="*/ 0 h 164"/>
                <a:gd name="T20" fmla="*/ 0 w 216"/>
                <a:gd name="T21" fmla="*/ 0 h 164"/>
                <a:gd name="T22" fmla="*/ 0 w 216"/>
                <a:gd name="T23" fmla="*/ 0 h 164"/>
                <a:gd name="T24" fmla="*/ 0 w 216"/>
                <a:gd name="T25" fmla="*/ 0 h 164"/>
                <a:gd name="T26" fmla="*/ 0 w 216"/>
                <a:gd name="T27" fmla="*/ 0 h 164"/>
                <a:gd name="T28" fmla="*/ 0 w 216"/>
                <a:gd name="T29" fmla="*/ 0 h 164"/>
                <a:gd name="T30" fmla="*/ 0 w 216"/>
                <a:gd name="T31" fmla="*/ 0 h 164"/>
                <a:gd name="T32" fmla="*/ 0 w 216"/>
                <a:gd name="T33" fmla="*/ 0 h 164"/>
                <a:gd name="T34" fmla="*/ 0 w 216"/>
                <a:gd name="T35" fmla="*/ 0 h 164"/>
                <a:gd name="T36" fmla="*/ 0 w 216"/>
                <a:gd name="T37" fmla="*/ 0 h 164"/>
                <a:gd name="T38" fmla="*/ 0 w 216"/>
                <a:gd name="T39" fmla="*/ 0 h 164"/>
                <a:gd name="T40" fmla="*/ 0 w 216"/>
                <a:gd name="T41" fmla="*/ 0 h 164"/>
                <a:gd name="T42" fmla="*/ 0 w 216"/>
                <a:gd name="T43" fmla="*/ 0 h 164"/>
                <a:gd name="T44" fmla="*/ 0 w 216"/>
                <a:gd name="T45" fmla="*/ 0 h 164"/>
                <a:gd name="T46" fmla="*/ 0 w 216"/>
                <a:gd name="T47" fmla="*/ 0 h 164"/>
                <a:gd name="T48" fmla="*/ 0 w 216"/>
                <a:gd name="T49" fmla="*/ 0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6"/>
                <a:gd name="T76" fmla="*/ 0 h 164"/>
                <a:gd name="T77" fmla="*/ 216 w 216"/>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6" h="164">
                  <a:moveTo>
                    <a:pt x="63" y="163"/>
                  </a:moveTo>
                  <a:lnTo>
                    <a:pt x="102" y="149"/>
                  </a:lnTo>
                  <a:lnTo>
                    <a:pt x="113" y="149"/>
                  </a:lnTo>
                  <a:lnTo>
                    <a:pt x="126" y="149"/>
                  </a:lnTo>
                  <a:lnTo>
                    <a:pt x="139" y="135"/>
                  </a:lnTo>
                  <a:lnTo>
                    <a:pt x="152" y="135"/>
                  </a:lnTo>
                  <a:lnTo>
                    <a:pt x="164" y="109"/>
                  </a:lnTo>
                  <a:lnTo>
                    <a:pt x="152" y="95"/>
                  </a:lnTo>
                  <a:lnTo>
                    <a:pt x="177" y="54"/>
                  </a:lnTo>
                  <a:lnTo>
                    <a:pt x="215" y="40"/>
                  </a:lnTo>
                  <a:lnTo>
                    <a:pt x="215" y="26"/>
                  </a:lnTo>
                  <a:lnTo>
                    <a:pt x="177" y="14"/>
                  </a:lnTo>
                  <a:lnTo>
                    <a:pt x="164" y="26"/>
                  </a:lnTo>
                  <a:lnTo>
                    <a:pt x="139" y="14"/>
                  </a:lnTo>
                  <a:lnTo>
                    <a:pt x="139" y="0"/>
                  </a:lnTo>
                  <a:lnTo>
                    <a:pt x="126" y="14"/>
                  </a:lnTo>
                  <a:lnTo>
                    <a:pt x="38" y="0"/>
                  </a:lnTo>
                  <a:lnTo>
                    <a:pt x="0" y="14"/>
                  </a:lnTo>
                  <a:lnTo>
                    <a:pt x="12" y="40"/>
                  </a:lnTo>
                  <a:lnTo>
                    <a:pt x="51" y="54"/>
                  </a:lnTo>
                  <a:lnTo>
                    <a:pt x="38" y="95"/>
                  </a:lnTo>
                  <a:lnTo>
                    <a:pt x="38" y="123"/>
                  </a:lnTo>
                  <a:lnTo>
                    <a:pt x="38" y="149"/>
                  </a:lnTo>
                  <a:lnTo>
                    <a:pt x="51" y="149"/>
                  </a:lnTo>
                  <a:lnTo>
                    <a:pt x="63" y="163"/>
                  </a:lnTo>
                </a:path>
              </a:pathLst>
            </a:custGeom>
            <a:solidFill>
              <a:srgbClr val="B2B2B2"/>
            </a:solidFill>
            <a:ln w="12700">
              <a:solidFill>
                <a:srgbClr val="000000"/>
              </a:solidFill>
              <a:round/>
              <a:headEnd/>
              <a:tailEnd/>
            </a:ln>
          </p:spPr>
          <p:txBody>
            <a:bodyPr wrap="none" anchor="ctr"/>
            <a:lstStyle/>
            <a:p>
              <a:endParaRPr lang="fr-FR" dirty="0"/>
            </a:p>
          </p:txBody>
        </p:sp>
        <p:sp>
          <p:nvSpPr>
            <p:cNvPr id="8322" name="AutoShape 130"/>
            <p:cNvSpPr>
              <a:spLocks/>
            </p:cNvSpPr>
            <p:nvPr/>
          </p:nvSpPr>
          <p:spPr bwMode="auto">
            <a:xfrm>
              <a:off x="3832" y="5078"/>
              <a:ext cx="10" cy="7"/>
            </a:xfrm>
            <a:custGeom>
              <a:avLst/>
              <a:gdLst>
                <a:gd name="T0" fmla="*/ 0 w 25"/>
                <a:gd name="T1" fmla="*/ 0 h 17"/>
                <a:gd name="T2" fmla="*/ 0 w 25"/>
                <a:gd name="T3" fmla="*/ 0 h 17"/>
                <a:gd name="T4" fmla="*/ 0 w 25"/>
                <a:gd name="T5" fmla="*/ 0 h 17"/>
                <a:gd name="T6" fmla="*/ 0 w 25"/>
                <a:gd name="T7" fmla="*/ 0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16"/>
                  </a:moveTo>
                  <a:lnTo>
                    <a:pt x="13" y="16"/>
                  </a:lnTo>
                  <a:lnTo>
                    <a:pt x="24" y="16"/>
                  </a:lnTo>
                  <a:lnTo>
                    <a:pt x="13" y="0"/>
                  </a:lnTo>
                  <a:lnTo>
                    <a:pt x="0" y="16"/>
                  </a:lnTo>
                </a:path>
              </a:pathLst>
            </a:custGeom>
            <a:solidFill>
              <a:srgbClr val="B2B2B2"/>
            </a:solidFill>
            <a:ln w="12700">
              <a:solidFill>
                <a:srgbClr val="000000"/>
              </a:solidFill>
              <a:round/>
              <a:headEnd/>
              <a:tailEnd/>
            </a:ln>
          </p:spPr>
          <p:txBody>
            <a:bodyPr wrap="none" anchor="ctr"/>
            <a:lstStyle/>
            <a:p>
              <a:endParaRPr lang="fr-FR" dirty="0"/>
            </a:p>
          </p:txBody>
        </p:sp>
        <p:sp>
          <p:nvSpPr>
            <p:cNvPr id="8323" name="AutoShape 131"/>
            <p:cNvSpPr>
              <a:spLocks/>
            </p:cNvSpPr>
            <p:nvPr/>
          </p:nvSpPr>
          <p:spPr bwMode="auto">
            <a:xfrm>
              <a:off x="3785" y="4974"/>
              <a:ext cx="85" cy="82"/>
            </a:xfrm>
            <a:custGeom>
              <a:avLst/>
              <a:gdLst>
                <a:gd name="T0" fmla="*/ 0 w 192"/>
                <a:gd name="T1" fmla="*/ 0 h 192"/>
                <a:gd name="T2" fmla="*/ 0 w 192"/>
                <a:gd name="T3" fmla="*/ 0 h 192"/>
                <a:gd name="T4" fmla="*/ 0 w 192"/>
                <a:gd name="T5" fmla="*/ 0 h 192"/>
                <a:gd name="T6" fmla="*/ 0 w 192"/>
                <a:gd name="T7" fmla="*/ 0 h 192"/>
                <a:gd name="T8" fmla="*/ 0 w 192"/>
                <a:gd name="T9" fmla="*/ 0 h 192"/>
                <a:gd name="T10" fmla="*/ 0 w 192"/>
                <a:gd name="T11" fmla="*/ 0 h 192"/>
                <a:gd name="T12" fmla="*/ 0 w 192"/>
                <a:gd name="T13" fmla="*/ 0 h 192"/>
                <a:gd name="T14" fmla="*/ 0 w 192"/>
                <a:gd name="T15" fmla="*/ 0 h 192"/>
                <a:gd name="T16" fmla="*/ 0 w 192"/>
                <a:gd name="T17" fmla="*/ 0 h 192"/>
                <a:gd name="T18" fmla="*/ 0 w 192"/>
                <a:gd name="T19" fmla="*/ 0 h 192"/>
                <a:gd name="T20" fmla="*/ 0 w 192"/>
                <a:gd name="T21" fmla="*/ 0 h 192"/>
                <a:gd name="T22" fmla="*/ 0 w 192"/>
                <a:gd name="T23" fmla="*/ 0 h 192"/>
                <a:gd name="T24" fmla="*/ 0 w 192"/>
                <a:gd name="T25" fmla="*/ 0 h 192"/>
                <a:gd name="T26" fmla="*/ 0 w 192"/>
                <a:gd name="T27" fmla="*/ 0 h 192"/>
                <a:gd name="T28" fmla="*/ 0 w 192"/>
                <a:gd name="T29" fmla="*/ 0 h 192"/>
                <a:gd name="T30" fmla="*/ 0 w 192"/>
                <a:gd name="T31" fmla="*/ 0 h 192"/>
                <a:gd name="T32" fmla="*/ 0 w 192"/>
                <a:gd name="T33" fmla="*/ 0 h 192"/>
                <a:gd name="T34" fmla="*/ 0 w 192"/>
                <a:gd name="T35" fmla="*/ 0 h 192"/>
                <a:gd name="T36" fmla="*/ 0 w 192"/>
                <a:gd name="T37" fmla="*/ 0 h 192"/>
                <a:gd name="T38" fmla="*/ 0 w 192"/>
                <a:gd name="T39" fmla="*/ 0 h 192"/>
                <a:gd name="T40" fmla="*/ 0 w 192"/>
                <a:gd name="T41" fmla="*/ 0 h 192"/>
                <a:gd name="T42" fmla="*/ 0 w 192"/>
                <a:gd name="T43" fmla="*/ 0 h 192"/>
                <a:gd name="T44" fmla="*/ 0 w 192"/>
                <a:gd name="T45" fmla="*/ 0 h 192"/>
                <a:gd name="T46" fmla="*/ 0 w 192"/>
                <a:gd name="T47" fmla="*/ 0 h 192"/>
                <a:gd name="T48" fmla="*/ 0 w 192"/>
                <a:gd name="T49" fmla="*/ 0 h 192"/>
                <a:gd name="T50" fmla="*/ 0 w 192"/>
                <a:gd name="T51" fmla="*/ 0 h 192"/>
                <a:gd name="T52" fmla="*/ 0 w 192"/>
                <a:gd name="T53" fmla="*/ 0 h 192"/>
                <a:gd name="T54" fmla="*/ 0 w 192"/>
                <a:gd name="T55" fmla="*/ 0 h 192"/>
                <a:gd name="T56" fmla="*/ 0 w 192"/>
                <a:gd name="T57" fmla="*/ 0 h 1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2"/>
                <a:gd name="T88" fmla="*/ 0 h 192"/>
                <a:gd name="T89" fmla="*/ 192 w 192"/>
                <a:gd name="T90" fmla="*/ 192 h 19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2" h="192">
                  <a:moveTo>
                    <a:pt x="51" y="164"/>
                  </a:moveTo>
                  <a:lnTo>
                    <a:pt x="51" y="178"/>
                  </a:lnTo>
                  <a:lnTo>
                    <a:pt x="76" y="191"/>
                  </a:lnTo>
                  <a:lnTo>
                    <a:pt x="89" y="178"/>
                  </a:lnTo>
                  <a:lnTo>
                    <a:pt x="127" y="191"/>
                  </a:lnTo>
                  <a:lnTo>
                    <a:pt x="127" y="178"/>
                  </a:lnTo>
                  <a:lnTo>
                    <a:pt x="140" y="178"/>
                  </a:lnTo>
                  <a:lnTo>
                    <a:pt x="178" y="178"/>
                  </a:lnTo>
                  <a:lnTo>
                    <a:pt x="191" y="164"/>
                  </a:lnTo>
                  <a:lnTo>
                    <a:pt x="178" y="124"/>
                  </a:lnTo>
                  <a:lnTo>
                    <a:pt x="178" y="110"/>
                  </a:lnTo>
                  <a:lnTo>
                    <a:pt x="166" y="110"/>
                  </a:lnTo>
                  <a:lnTo>
                    <a:pt x="178" y="96"/>
                  </a:lnTo>
                  <a:lnTo>
                    <a:pt x="191" y="69"/>
                  </a:lnTo>
                  <a:lnTo>
                    <a:pt x="191" y="41"/>
                  </a:lnTo>
                  <a:lnTo>
                    <a:pt x="166" y="27"/>
                  </a:lnTo>
                  <a:lnTo>
                    <a:pt x="140" y="14"/>
                  </a:lnTo>
                  <a:lnTo>
                    <a:pt x="127" y="14"/>
                  </a:lnTo>
                  <a:lnTo>
                    <a:pt x="115" y="0"/>
                  </a:lnTo>
                  <a:lnTo>
                    <a:pt x="102" y="14"/>
                  </a:lnTo>
                  <a:lnTo>
                    <a:pt x="64" y="41"/>
                  </a:lnTo>
                  <a:lnTo>
                    <a:pt x="38" y="41"/>
                  </a:lnTo>
                  <a:lnTo>
                    <a:pt x="38" y="55"/>
                  </a:lnTo>
                  <a:lnTo>
                    <a:pt x="13" y="55"/>
                  </a:lnTo>
                  <a:lnTo>
                    <a:pt x="0" y="55"/>
                  </a:lnTo>
                  <a:lnTo>
                    <a:pt x="0" y="69"/>
                  </a:lnTo>
                  <a:lnTo>
                    <a:pt x="25" y="81"/>
                  </a:lnTo>
                  <a:lnTo>
                    <a:pt x="51" y="124"/>
                  </a:lnTo>
                  <a:lnTo>
                    <a:pt x="51" y="164"/>
                  </a:lnTo>
                </a:path>
              </a:pathLst>
            </a:custGeom>
            <a:solidFill>
              <a:srgbClr val="B2B2B2"/>
            </a:solidFill>
            <a:ln w="12700">
              <a:solidFill>
                <a:srgbClr val="000000"/>
              </a:solidFill>
              <a:round/>
              <a:headEnd/>
              <a:tailEnd/>
            </a:ln>
          </p:spPr>
          <p:txBody>
            <a:bodyPr wrap="none" anchor="ctr"/>
            <a:lstStyle/>
            <a:p>
              <a:endParaRPr lang="fr-FR" dirty="0"/>
            </a:p>
          </p:txBody>
        </p:sp>
        <p:sp>
          <p:nvSpPr>
            <p:cNvPr id="8324" name="AutoShape 132"/>
            <p:cNvSpPr>
              <a:spLocks/>
            </p:cNvSpPr>
            <p:nvPr/>
          </p:nvSpPr>
          <p:spPr bwMode="auto">
            <a:xfrm>
              <a:off x="3877" y="5054"/>
              <a:ext cx="7" cy="8"/>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325" name="AutoShape 133"/>
            <p:cNvSpPr>
              <a:spLocks/>
            </p:cNvSpPr>
            <p:nvPr/>
          </p:nvSpPr>
          <p:spPr bwMode="auto">
            <a:xfrm>
              <a:off x="3837" y="4961"/>
              <a:ext cx="22" cy="24"/>
            </a:xfrm>
            <a:custGeom>
              <a:avLst/>
              <a:gdLst>
                <a:gd name="T0" fmla="*/ 0 w 53"/>
                <a:gd name="T1" fmla="*/ 0 h 55"/>
                <a:gd name="T2" fmla="*/ 0 w 53"/>
                <a:gd name="T3" fmla="*/ 0 h 55"/>
                <a:gd name="T4" fmla="*/ 0 w 53"/>
                <a:gd name="T5" fmla="*/ 0 h 55"/>
                <a:gd name="T6" fmla="*/ 0 w 53"/>
                <a:gd name="T7" fmla="*/ 0 h 55"/>
                <a:gd name="T8" fmla="*/ 0 w 53"/>
                <a:gd name="T9" fmla="*/ 0 h 55"/>
                <a:gd name="T10" fmla="*/ 0 w 53"/>
                <a:gd name="T11" fmla="*/ 0 h 55"/>
                <a:gd name="T12" fmla="*/ 0 w 53"/>
                <a:gd name="T13" fmla="*/ 0 h 55"/>
                <a:gd name="T14" fmla="*/ 0 w 53"/>
                <a:gd name="T15" fmla="*/ 0 h 55"/>
                <a:gd name="T16" fmla="*/ 0 w 53"/>
                <a:gd name="T17" fmla="*/ 0 h 55"/>
                <a:gd name="T18" fmla="*/ 0 w 53"/>
                <a:gd name="T19" fmla="*/ 0 h 55"/>
                <a:gd name="T20" fmla="*/ 0 w 53"/>
                <a:gd name="T21" fmla="*/ 0 h 55"/>
                <a:gd name="T22" fmla="*/ 0 w 53"/>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55"/>
                <a:gd name="T38" fmla="*/ 53 w 53"/>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55">
                  <a:moveTo>
                    <a:pt x="39" y="42"/>
                  </a:moveTo>
                  <a:lnTo>
                    <a:pt x="39" y="54"/>
                  </a:lnTo>
                  <a:lnTo>
                    <a:pt x="52" y="54"/>
                  </a:lnTo>
                  <a:lnTo>
                    <a:pt x="25" y="42"/>
                  </a:lnTo>
                  <a:lnTo>
                    <a:pt x="12" y="42"/>
                  </a:lnTo>
                  <a:lnTo>
                    <a:pt x="0" y="28"/>
                  </a:lnTo>
                  <a:lnTo>
                    <a:pt x="12" y="14"/>
                  </a:lnTo>
                  <a:lnTo>
                    <a:pt x="25" y="14"/>
                  </a:lnTo>
                  <a:lnTo>
                    <a:pt x="39" y="0"/>
                  </a:lnTo>
                  <a:lnTo>
                    <a:pt x="52" y="14"/>
                  </a:lnTo>
                  <a:lnTo>
                    <a:pt x="52" y="42"/>
                  </a:lnTo>
                  <a:lnTo>
                    <a:pt x="39" y="42"/>
                  </a:lnTo>
                </a:path>
              </a:pathLst>
            </a:custGeom>
            <a:solidFill>
              <a:srgbClr val="B2B2B2"/>
            </a:solidFill>
            <a:ln w="12700">
              <a:solidFill>
                <a:srgbClr val="000000"/>
              </a:solidFill>
              <a:round/>
              <a:headEnd/>
              <a:tailEnd/>
            </a:ln>
          </p:spPr>
          <p:txBody>
            <a:bodyPr wrap="none" anchor="ctr"/>
            <a:lstStyle/>
            <a:p>
              <a:endParaRPr lang="fr-FR" dirty="0"/>
            </a:p>
          </p:txBody>
        </p:sp>
        <p:sp>
          <p:nvSpPr>
            <p:cNvPr id="8326" name="AutoShape 134"/>
            <p:cNvSpPr>
              <a:spLocks/>
            </p:cNvSpPr>
            <p:nvPr/>
          </p:nvSpPr>
          <p:spPr bwMode="auto">
            <a:xfrm>
              <a:off x="3842" y="4944"/>
              <a:ext cx="24" cy="23"/>
            </a:xfrm>
            <a:custGeom>
              <a:avLst/>
              <a:gdLst>
                <a:gd name="T0" fmla="*/ 0 w 54"/>
                <a:gd name="T1" fmla="*/ 0 h 55"/>
                <a:gd name="T2" fmla="*/ 0 w 54"/>
                <a:gd name="T3" fmla="*/ 0 h 55"/>
                <a:gd name="T4" fmla="*/ 0 w 54"/>
                <a:gd name="T5" fmla="*/ 0 h 55"/>
                <a:gd name="T6" fmla="*/ 0 w 54"/>
                <a:gd name="T7" fmla="*/ 0 h 55"/>
                <a:gd name="T8" fmla="*/ 0 w 54"/>
                <a:gd name="T9" fmla="*/ 0 h 55"/>
                <a:gd name="T10" fmla="*/ 0 w 54"/>
                <a:gd name="T11" fmla="*/ 0 h 55"/>
                <a:gd name="T12" fmla="*/ 0 w 54"/>
                <a:gd name="T13" fmla="*/ 0 h 55"/>
                <a:gd name="T14" fmla="*/ 0 w 54"/>
                <a:gd name="T15" fmla="*/ 0 h 55"/>
                <a:gd name="T16" fmla="*/ 0 w 54"/>
                <a:gd name="T17" fmla="*/ 0 h 55"/>
                <a:gd name="T18" fmla="*/ 0 w 54"/>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55"/>
                <a:gd name="T32" fmla="*/ 54 w 54"/>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55">
                  <a:moveTo>
                    <a:pt x="0" y="54"/>
                  </a:moveTo>
                  <a:lnTo>
                    <a:pt x="14" y="54"/>
                  </a:lnTo>
                  <a:lnTo>
                    <a:pt x="27" y="40"/>
                  </a:lnTo>
                  <a:lnTo>
                    <a:pt x="41" y="54"/>
                  </a:lnTo>
                  <a:lnTo>
                    <a:pt x="53" y="28"/>
                  </a:lnTo>
                  <a:lnTo>
                    <a:pt x="53" y="0"/>
                  </a:lnTo>
                  <a:lnTo>
                    <a:pt x="41" y="0"/>
                  </a:lnTo>
                  <a:lnTo>
                    <a:pt x="14" y="14"/>
                  </a:lnTo>
                  <a:lnTo>
                    <a:pt x="0" y="28"/>
                  </a:lnTo>
                  <a:lnTo>
                    <a:pt x="0" y="54"/>
                  </a:lnTo>
                </a:path>
              </a:pathLst>
            </a:custGeom>
            <a:solidFill>
              <a:srgbClr val="B2B2B2"/>
            </a:solidFill>
            <a:ln w="12700">
              <a:solidFill>
                <a:srgbClr val="000000"/>
              </a:solidFill>
              <a:round/>
              <a:headEnd/>
              <a:tailEnd/>
            </a:ln>
          </p:spPr>
          <p:txBody>
            <a:bodyPr wrap="none" anchor="ctr"/>
            <a:lstStyle/>
            <a:p>
              <a:endParaRPr lang="fr-FR" dirty="0"/>
            </a:p>
          </p:txBody>
        </p:sp>
        <p:sp>
          <p:nvSpPr>
            <p:cNvPr id="8327" name="AutoShape 135"/>
            <p:cNvSpPr>
              <a:spLocks/>
            </p:cNvSpPr>
            <p:nvPr/>
          </p:nvSpPr>
          <p:spPr bwMode="auto">
            <a:xfrm>
              <a:off x="3779" y="4891"/>
              <a:ext cx="53" cy="94"/>
            </a:xfrm>
            <a:custGeom>
              <a:avLst/>
              <a:gdLst>
                <a:gd name="T0" fmla="*/ 0 w 116"/>
                <a:gd name="T1" fmla="*/ 0 h 222"/>
                <a:gd name="T2" fmla="*/ 0 w 116"/>
                <a:gd name="T3" fmla="*/ 0 h 222"/>
                <a:gd name="T4" fmla="*/ 0 w 116"/>
                <a:gd name="T5" fmla="*/ 0 h 222"/>
                <a:gd name="T6" fmla="*/ 0 w 116"/>
                <a:gd name="T7" fmla="*/ 0 h 222"/>
                <a:gd name="T8" fmla="*/ 0 w 116"/>
                <a:gd name="T9" fmla="*/ 0 h 222"/>
                <a:gd name="T10" fmla="*/ 0 w 116"/>
                <a:gd name="T11" fmla="*/ 0 h 222"/>
                <a:gd name="T12" fmla="*/ 0 w 116"/>
                <a:gd name="T13" fmla="*/ 0 h 222"/>
                <a:gd name="T14" fmla="*/ 0 w 116"/>
                <a:gd name="T15" fmla="*/ 0 h 222"/>
                <a:gd name="T16" fmla="*/ 0 w 116"/>
                <a:gd name="T17" fmla="*/ 0 h 222"/>
                <a:gd name="T18" fmla="*/ 0 w 116"/>
                <a:gd name="T19" fmla="*/ 0 h 222"/>
                <a:gd name="T20" fmla="*/ 0 w 116"/>
                <a:gd name="T21" fmla="*/ 0 h 222"/>
                <a:gd name="T22" fmla="*/ 0 w 116"/>
                <a:gd name="T23" fmla="*/ 0 h 222"/>
                <a:gd name="T24" fmla="*/ 0 w 116"/>
                <a:gd name="T25" fmla="*/ 0 h 222"/>
                <a:gd name="T26" fmla="*/ 0 w 116"/>
                <a:gd name="T27" fmla="*/ 0 h 222"/>
                <a:gd name="T28" fmla="*/ 0 w 116"/>
                <a:gd name="T29" fmla="*/ 0 h 222"/>
                <a:gd name="T30" fmla="*/ 0 w 116"/>
                <a:gd name="T31" fmla="*/ 0 h 222"/>
                <a:gd name="T32" fmla="*/ 0 w 116"/>
                <a:gd name="T33" fmla="*/ 0 h 222"/>
                <a:gd name="T34" fmla="*/ 0 w 116"/>
                <a:gd name="T35" fmla="*/ 0 h 222"/>
                <a:gd name="T36" fmla="*/ 0 w 116"/>
                <a:gd name="T37" fmla="*/ 0 h 222"/>
                <a:gd name="T38" fmla="*/ 0 w 116"/>
                <a:gd name="T39" fmla="*/ 0 h 222"/>
                <a:gd name="T40" fmla="*/ 0 w 116"/>
                <a:gd name="T41" fmla="*/ 0 h 222"/>
                <a:gd name="T42" fmla="*/ 0 w 116"/>
                <a:gd name="T43" fmla="*/ 0 h 222"/>
                <a:gd name="T44" fmla="*/ 0 w 116"/>
                <a:gd name="T45" fmla="*/ 0 h 222"/>
                <a:gd name="T46" fmla="*/ 0 w 116"/>
                <a:gd name="T47" fmla="*/ 0 h 222"/>
                <a:gd name="T48" fmla="*/ 0 w 116"/>
                <a:gd name="T49" fmla="*/ 0 h 222"/>
                <a:gd name="T50" fmla="*/ 0 w 116"/>
                <a:gd name="T51" fmla="*/ 0 h 222"/>
                <a:gd name="T52" fmla="*/ 0 w 116"/>
                <a:gd name="T53" fmla="*/ 0 h 222"/>
                <a:gd name="T54" fmla="*/ 0 w 116"/>
                <a:gd name="T55" fmla="*/ 0 h 222"/>
                <a:gd name="T56" fmla="*/ 0 w 116"/>
                <a:gd name="T57" fmla="*/ 0 h 222"/>
                <a:gd name="T58" fmla="*/ 0 w 116"/>
                <a:gd name="T59" fmla="*/ 0 h 222"/>
                <a:gd name="T60" fmla="*/ 0 w 116"/>
                <a:gd name="T61" fmla="*/ 0 h 222"/>
                <a:gd name="T62" fmla="*/ 0 w 116"/>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6"/>
                <a:gd name="T97" fmla="*/ 0 h 222"/>
                <a:gd name="T98" fmla="*/ 116 w 116"/>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6" h="222">
                  <a:moveTo>
                    <a:pt x="38" y="0"/>
                  </a:moveTo>
                  <a:lnTo>
                    <a:pt x="0" y="0"/>
                  </a:lnTo>
                  <a:lnTo>
                    <a:pt x="0" y="14"/>
                  </a:lnTo>
                  <a:lnTo>
                    <a:pt x="0" y="55"/>
                  </a:lnTo>
                  <a:lnTo>
                    <a:pt x="13" y="69"/>
                  </a:lnTo>
                  <a:lnTo>
                    <a:pt x="0" y="98"/>
                  </a:lnTo>
                  <a:lnTo>
                    <a:pt x="13" y="98"/>
                  </a:lnTo>
                  <a:lnTo>
                    <a:pt x="38" y="98"/>
                  </a:lnTo>
                  <a:lnTo>
                    <a:pt x="26" y="98"/>
                  </a:lnTo>
                  <a:lnTo>
                    <a:pt x="38" y="125"/>
                  </a:lnTo>
                  <a:lnTo>
                    <a:pt x="13" y="125"/>
                  </a:lnTo>
                  <a:lnTo>
                    <a:pt x="13" y="153"/>
                  </a:lnTo>
                  <a:lnTo>
                    <a:pt x="13" y="166"/>
                  </a:lnTo>
                  <a:lnTo>
                    <a:pt x="26" y="180"/>
                  </a:lnTo>
                  <a:lnTo>
                    <a:pt x="13" y="194"/>
                  </a:lnTo>
                  <a:lnTo>
                    <a:pt x="0" y="208"/>
                  </a:lnTo>
                  <a:lnTo>
                    <a:pt x="0" y="221"/>
                  </a:lnTo>
                  <a:lnTo>
                    <a:pt x="38" y="194"/>
                  </a:lnTo>
                  <a:lnTo>
                    <a:pt x="38" y="208"/>
                  </a:lnTo>
                  <a:lnTo>
                    <a:pt x="88" y="194"/>
                  </a:lnTo>
                  <a:lnTo>
                    <a:pt x="115" y="194"/>
                  </a:lnTo>
                  <a:lnTo>
                    <a:pt x="101" y="180"/>
                  </a:lnTo>
                  <a:lnTo>
                    <a:pt x="115" y="166"/>
                  </a:lnTo>
                  <a:lnTo>
                    <a:pt x="115" y="153"/>
                  </a:lnTo>
                  <a:lnTo>
                    <a:pt x="101" y="139"/>
                  </a:lnTo>
                  <a:lnTo>
                    <a:pt x="88" y="139"/>
                  </a:lnTo>
                  <a:lnTo>
                    <a:pt x="38" y="55"/>
                  </a:lnTo>
                  <a:lnTo>
                    <a:pt x="26" y="55"/>
                  </a:lnTo>
                  <a:lnTo>
                    <a:pt x="51" y="28"/>
                  </a:lnTo>
                  <a:lnTo>
                    <a:pt x="51" y="14"/>
                  </a:lnTo>
                  <a:lnTo>
                    <a:pt x="13" y="28"/>
                  </a:lnTo>
                  <a:lnTo>
                    <a:pt x="38" y="0"/>
                  </a:lnTo>
                </a:path>
              </a:pathLst>
            </a:custGeom>
            <a:solidFill>
              <a:srgbClr val="B2B2B2"/>
            </a:solidFill>
            <a:ln w="12700">
              <a:solidFill>
                <a:srgbClr val="000000"/>
              </a:solidFill>
              <a:round/>
              <a:headEnd/>
              <a:tailEnd/>
            </a:ln>
          </p:spPr>
          <p:txBody>
            <a:bodyPr wrap="none" anchor="ctr"/>
            <a:lstStyle/>
            <a:p>
              <a:endParaRPr lang="fr-FR" dirty="0"/>
            </a:p>
          </p:txBody>
        </p:sp>
        <p:sp>
          <p:nvSpPr>
            <p:cNvPr id="8328" name="AutoShape 136"/>
            <p:cNvSpPr>
              <a:spLocks/>
            </p:cNvSpPr>
            <p:nvPr/>
          </p:nvSpPr>
          <p:spPr bwMode="auto">
            <a:xfrm>
              <a:off x="3763" y="4927"/>
              <a:ext cx="17" cy="10"/>
            </a:xfrm>
            <a:custGeom>
              <a:avLst/>
              <a:gdLst>
                <a:gd name="T0" fmla="*/ 0 w 38"/>
                <a:gd name="T1" fmla="*/ 0 h 27"/>
                <a:gd name="T2" fmla="*/ 0 w 38"/>
                <a:gd name="T3" fmla="*/ 0 h 27"/>
                <a:gd name="T4" fmla="*/ 0 w 38"/>
                <a:gd name="T5" fmla="*/ 0 h 27"/>
                <a:gd name="T6" fmla="*/ 0 w 38"/>
                <a:gd name="T7" fmla="*/ 0 h 27"/>
                <a:gd name="T8" fmla="*/ 0 w 38"/>
                <a:gd name="T9" fmla="*/ 0 h 27"/>
                <a:gd name="T10" fmla="*/ 0 w 38"/>
                <a:gd name="T11" fmla="*/ 0 h 27"/>
                <a:gd name="T12" fmla="*/ 0 w 38"/>
                <a:gd name="T13" fmla="*/ 0 h 27"/>
                <a:gd name="T14" fmla="*/ 0 60000 65536"/>
                <a:gd name="T15" fmla="*/ 0 60000 65536"/>
                <a:gd name="T16" fmla="*/ 0 60000 65536"/>
                <a:gd name="T17" fmla="*/ 0 60000 65536"/>
                <a:gd name="T18" fmla="*/ 0 60000 65536"/>
                <a:gd name="T19" fmla="*/ 0 60000 65536"/>
                <a:gd name="T20" fmla="*/ 0 60000 65536"/>
                <a:gd name="T21" fmla="*/ 0 w 38"/>
                <a:gd name="T22" fmla="*/ 0 h 27"/>
                <a:gd name="T23" fmla="*/ 38 w 3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7">
                  <a:moveTo>
                    <a:pt x="12" y="0"/>
                  </a:moveTo>
                  <a:lnTo>
                    <a:pt x="0" y="14"/>
                  </a:lnTo>
                  <a:lnTo>
                    <a:pt x="12" y="26"/>
                  </a:lnTo>
                  <a:lnTo>
                    <a:pt x="24" y="26"/>
                  </a:lnTo>
                  <a:lnTo>
                    <a:pt x="37" y="26"/>
                  </a:lnTo>
                  <a:lnTo>
                    <a:pt x="24" y="14"/>
                  </a:lnTo>
                  <a:lnTo>
                    <a:pt x="12" y="0"/>
                  </a:lnTo>
                </a:path>
              </a:pathLst>
            </a:custGeom>
            <a:solidFill>
              <a:srgbClr val="B2B2B2"/>
            </a:solidFill>
            <a:ln w="12700">
              <a:solidFill>
                <a:srgbClr val="000000"/>
              </a:solidFill>
              <a:round/>
              <a:headEnd/>
              <a:tailEnd/>
            </a:ln>
          </p:spPr>
          <p:txBody>
            <a:bodyPr wrap="none" anchor="ctr"/>
            <a:lstStyle/>
            <a:p>
              <a:endParaRPr lang="fr-FR" dirty="0"/>
            </a:p>
          </p:txBody>
        </p:sp>
        <p:sp>
          <p:nvSpPr>
            <p:cNvPr id="8329" name="AutoShape 137"/>
            <p:cNvSpPr>
              <a:spLocks/>
            </p:cNvSpPr>
            <p:nvPr/>
          </p:nvSpPr>
          <p:spPr bwMode="auto">
            <a:xfrm>
              <a:off x="3770" y="4886"/>
              <a:ext cx="7" cy="12"/>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28"/>
                  </a:moveTo>
                  <a:lnTo>
                    <a:pt x="16" y="13"/>
                  </a:lnTo>
                  <a:lnTo>
                    <a:pt x="16" y="0"/>
                  </a:lnTo>
                  <a:lnTo>
                    <a:pt x="0" y="13"/>
                  </a:lnTo>
                  <a:lnTo>
                    <a:pt x="0" y="28"/>
                  </a:lnTo>
                </a:path>
              </a:pathLst>
            </a:custGeom>
            <a:solidFill>
              <a:srgbClr val="B2B2B2"/>
            </a:solidFill>
            <a:ln w="12700">
              <a:solidFill>
                <a:srgbClr val="000000"/>
              </a:solidFill>
              <a:round/>
              <a:headEnd/>
              <a:tailEnd/>
            </a:ln>
          </p:spPr>
          <p:txBody>
            <a:bodyPr wrap="none" anchor="ctr"/>
            <a:lstStyle/>
            <a:p>
              <a:endParaRPr lang="fr-FR" dirty="0"/>
            </a:p>
          </p:txBody>
        </p:sp>
        <p:sp>
          <p:nvSpPr>
            <p:cNvPr id="8330" name="AutoShape 138"/>
            <p:cNvSpPr>
              <a:spLocks/>
            </p:cNvSpPr>
            <p:nvPr/>
          </p:nvSpPr>
          <p:spPr bwMode="auto">
            <a:xfrm>
              <a:off x="3746" y="4927"/>
              <a:ext cx="28" cy="40"/>
            </a:xfrm>
            <a:custGeom>
              <a:avLst/>
              <a:gdLst>
                <a:gd name="T0" fmla="*/ 0 w 65"/>
                <a:gd name="T1" fmla="*/ 0 h 97"/>
                <a:gd name="T2" fmla="*/ 0 w 65"/>
                <a:gd name="T3" fmla="*/ 0 h 97"/>
                <a:gd name="T4" fmla="*/ 0 w 65"/>
                <a:gd name="T5" fmla="*/ 0 h 97"/>
                <a:gd name="T6" fmla="*/ 0 w 65"/>
                <a:gd name="T7" fmla="*/ 0 h 97"/>
                <a:gd name="T8" fmla="*/ 0 w 65"/>
                <a:gd name="T9" fmla="*/ 0 h 97"/>
                <a:gd name="T10" fmla="*/ 0 w 65"/>
                <a:gd name="T11" fmla="*/ 0 h 97"/>
                <a:gd name="T12" fmla="*/ 0 w 65"/>
                <a:gd name="T13" fmla="*/ 0 h 97"/>
                <a:gd name="T14" fmla="*/ 0 w 65"/>
                <a:gd name="T15" fmla="*/ 0 h 97"/>
                <a:gd name="T16" fmla="*/ 0 w 65"/>
                <a:gd name="T17" fmla="*/ 0 h 97"/>
                <a:gd name="T18" fmla="*/ 0 w 65"/>
                <a:gd name="T19" fmla="*/ 0 h 97"/>
                <a:gd name="T20" fmla="*/ 0 w 65"/>
                <a:gd name="T21" fmla="*/ 0 h 97"/>
                <a:gd name="T22" fmla="*/ 0 w 65"/>
                <a:gd name="T23" fmla="*/ 0 h 97"/>
                <a:gd name="T24" fmla="*/ 0 w 65"/>
                <a:gd name="T25" fmla="*/ 0 h 97"/>
                <a:gd name="T26" fmla="*/ 0 w 65"/>
                <a:gd name="T27" fmla="*/ 0 h 97"/>
                <a:gd name="T28" fmla="*/ 0 w 65"/>
                <a:gd name="T29" fmla="*/ 0 h 97"/>
                <a:gd name="T30" fmla="*/ 0 w 65"/>
                <a:gd name="T31" fmla="*/ 0 h 97"/>
                <a:gd name="T32" fmla="*/ 0 w 65"/>
                <a:gd name="T33" fmla="*/ 0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97"/>
                <a:gd name="T53" fmla="*/ 65 w 65"/>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97">
                  <a:moveTo>
                    <a:pt x="64" y="27"/>
                  </a:moveTo>
                  <a:lnTo>
                    <a:pt x="52" y="27"/>
                  </a:lnTo>
                  <a:lnTo>
                    <a:pt x="39" y="14"/>
                  </a:lnTo>
                  <a:lnTo>
                    <a:pt x="52" y="0"/>
                  </a:lnTo>
                  <a:lnTo>
                    <a:pt x="25" y="0"/>
                  </a:lnTo>
                  <a:lnTo>
                    <a:pt x="25" y="14"/>
                  </a:lnTo>
                  <a:lnTo>
                    <a:pt x="25" y="27"/>
                  </a:lnTo>
                  <a:lnTo>
                    <a:pt x="0" y="27"/>
                  </a:lnTo>
                  <a:lnTo>
                    <a:pt x="0" y="55"/>
                  </a:lnTo>
                  <a:lnTo>
                    <a:pt x="12" y="55"/>
                  </a:lnTo>
                  <a:lnTo>
                    <a:pt x="12" y="69"/>
                  </a:lnTo>
                  <a:lnTo>
                    <a:pt x="0" y="82"/>
                  </a:lnTo>
                  <a:lnTo>
                    <a:pt x="0" y="96"/>
                  </a:lnTo>
                  <a:lnTo>
                    <a:pt x="25" y="96"/>
                  </a:lnTo>
                  <a:lnTo>
                    <a:pt x="52" y="82"/>
                  </a:lnTo>
                  <a:lnTo>
                    <a:pt x="64" y="55"/>
                  </a:lnTo>
                  <a:lnTo>
                    <a:pt x="64" y="27"/>
                  </a:lnTo>
                </a:path>
              </a:pathLst>
            </a:custGeom>
            <a:solidFill>
              <a:srgbClr val="B2B2B2"/>
            </a:solidFill>
            <a:ln w="12700">
              <a:solidFill>
                <a:srgbClr val="000000"/>
              </a:solidFill>
              <a:round/>
              <a:headEnd/>
              <a:tailEnd/>
            </a:ln>
          </p:spPr>
          <p:txBody>
            <a:bodyPr wrap="none" anchor="ctr"/>
            <a:lstStyle/>
            <a:p>
              <a:endParaRPr lang="fr-FR" dirty="0"/>
            </a:p>
          </p:txBody>
        </p:sp>
        <p:sp>
          <p:nvSpPr>
            <p:cNvPr id="8331" name="AutoShape 139"/>
            <p:cNvSpPr>
              <a:spLocks/>
            </p:cNvSpPr>
            <p:nvPr/>
          </p:nvSpPr>
          <p:spPr bwMode="auto">
            <a:xfrm>
              <a:off x="3855" y="4980"/>
              <a:ext cx="6"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332" name="AutoShape 140"/>
            <p:cNvSpPr>
              <a:spLocks/>
            </p:cNvSpPr>
            <p:nvPr/>
          </p:nvSpPr>
          <p:spPr bwMode="auto">
            <a:xfrm>
              <a:off x="3899" y="5404"/>
              <a:ext cx="58" cy="66"/>
            </a:xfrm>
            <a:custGeom>
              <a:avLst/>
              <a:gdLst>
                <a:gd name="T0" fmla="*/ 0 w 127"/>
                <a:gd name="T1" fmla="*/ 0 h 153"/>
                <a:gd name="T2" fmla="*/ 0 w 127"/>
                <a:gd name="T3" fmla="*/ 0 h 153"/>
                <a:gd name="T4" fmla="*/ 0 w 127"/>
                <a:gd name="T5" fmla="*/ 0 h 153"/>
                <a:gd name="T6" fmla="*/ 0 w 127"/>
                <a:gd name="T7" fmla="*/ 0 h 153"/>
                <a:gd name="T8" fmla="*/ 0 w 127"/>
                <a:gd name="T9" fmla="*/ 0 h 153"/>
                <a:gd name="T10" fmla="*/ 0 w 127"/>
                <a:gd name="T11" fmla="*/ 0 h 153"/>
                <a:gd name="T12" fmla="*/ 0 w 127"/>
                <a:gd name="T13" fmla="*/ 0 h 153"/>
                <a:gd name="T14" fmla="*/ 0 w 127"/>
                <a:gd name="T15" fmla="*/ 0 h 153"/>
                <a:gd name="T16" fmla="*/ 0 w 127"/>
                <a:gd name="T17" fmla="*/ 0 h 153"/>
                <a:gd name="T18" fmla="*/ 0 w 127"/>
                <a:gd name="T19" fmla="*/ 0 h 153"/>
                <a:gd name="T20" fmla="*/ 0 w 127"/>
                <a:gd name="T21" fmla="*/ 0 h 153"/>
                <a:gd name="T22" fmla="*/ 0 w 127"/>
                <a:gd name="T23" fmla="*/ 0 h 153"/>
                <a:gd name="T24" fmla="*/ 0 w 127"/>
                <a:gd name="T25" fmla="*/ 0 h 153"/>
                <a:gd name="T26" fmla="*/ 0 w 127"/>
                <a:gd name="T27" fmla="*/ 0 h 153"/>
                <a:gd name="T28" fmla="*/ 0 w 127"/>
                <a:gd name="T29" fmla="*/ 0 h 153"/>
                <a:gd name="T30" fmla="*/ 0 w 127"/>
                <a:gd name="T31" fmla="*/ 0 h 153"/>
                <a:gd name="T32" fmla="*/ 0 w 127"/>
                <a:gd name="T33" fmla="*/ 0 h 153"/>
                <a:gd name="T34" fmla="*/ 0 w 127"/>
                <a:gd name="T35" fmla="*/ 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
                <a:gd name="T55" fmla="*/ 0 h 153"/>
                <a:gd name="T56" fmla="*/ 127 w 127"/>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 h="153">
                  <a:moveTo>
                    <a:pt x="126" y="0"/>
                  </a:moveTo>
                  <a:lnTo>
                    <a:pt x="101" y="0"/>
                  </a:lnTo>
                  <a:lnTo>
                    <a:pt x="88" y="28"/>
                  </a:lnTo>
                  <a:lnTo>
                    <a:pt x="38" y="28"/>
                  </a:lnTo>
                  <a:lnTo>
                    <a:pt x="51" y="42"/>
                  </a:lnTo>
                  <a:lnTo>
                    <a:pt x="51" y="69"/>
                  </a:lnTo>
                  <a:lnTo>
                    <a:pt x="51" y="97"/>
                  </a:lnTo>
                  <a:lnTo>
                    <a:pt x="13" y="97"/>
                  </a:lnTo>
                  <a:lnTo>
                    <a:pt x="13" y="124"/>
                  </a:lnTo>
                  <a:lnTo>
                    <a:pt x="0" y="138"/>
                  </a:lnTo>
                  <a:lnTo>
                    <a:pt x="13" y="152"/>
                  </a:lnTo>
                  <a:lnTo>
                    <a:pt x="25" y="152"/>
                  </a:lnTo>
                  <a:lnTo>
                    <a:pt x="64" y="152"/>
                  </a:lnTo>
                  <a:lnTo>
                    <a:pt x="75" y="152"/>
                  </a:lnTo>
                  <a:lnTo>
                    <a:pt x="88" y="97"/>
                  </a:lnTo>
                  <a:lnTo>
                    <a:pt x="114" y="69"/>
                  </a:lnTo>
                  <a:lnTo>
                    <a:pt x="114" y="28"/>
                  </a:lnTo>
                  <a:lnTo>
                    <a:pt x="126" y="0"/>
                  </a:lnTo>
                </a:path>
              </a:pathLst>
            </a:custGeom>
            <a:solidFill>
              <a:srgbClr val="B2B2B2"/>
            </a:solidFill>
            <a:ln w="12700">
              <a:solidFill>
                <a:srgbClr val="000000"/>
              </a:solidFill>
              <a:round/>
              <a:headEnd/>
              <a:tailEnd/>
            </a:ln>
          </p:spPr>
          <p:txBody>
            <a:bodyPr wrap="none" anchor="ctr"/>
            <a:lstStyle/>
            <a:p>
              <a:endParaRPr lang="fr-FR" dirty="0"/>
            </a:p>
          </p:txBody>
        </p:sp>
        <p:sp>
          <p:nvSpPr>
            <p:cNvPr id="8333" name="Line 141"/>
            <p:cNvSpPr>
              <a:spLocks noChangeShapeType="1"/>
            </p:cNvSpPr>
            <p:nvPr/>
          </p:nvSpPr>
          <p:spPr bwMode="auto">
            <a:xfrm>
              <a:off x="3870" y="5422"/>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334" name="AutoShape 142"/>
            <p:cNvSpPr>
              <a:spLocks/>
            </p:cNvSpPr>
            <p:nvPr/>
          </p:nvSpPr>
          <p:spPr bwMode="auto">
            <a:xfrm>
              <a:off x="3934" y="5026"/>
              <a:ext cx="29" cy="35"/>
            </a:xfrm>
            <a:custGeom>
              <a:avLst/>
              <a:gdLst>
                <a:gd name="T0" fmla="*/ 0 w 64"/>
                <a:gd name="T1" fmla="*/ 0 h 83"/>
                <a:gd name="T2" fmla="*/ 0 w 64"/>
                <a:gd name="T3" fmla="*/ 0 h 83"/>
                <a:gd name="T4" fmla="*/ 0 w 64"/>
                <a:gd name="T5" fmla="*/ 0 h 83"/>
                <a:gd name="T6" fmla="*/ 0 w 64"/>
                <a:gd name="T7" fmla="*/ 0 h 83"/>
                <a:gd name="T8" fmla="*/ 0 w 64"/>
                <a:gd name="T9" fmla="*/ 0 h 83"/>
                <a:gd name="T10" fmla="*/ 0 w 64"/>
                <a:gd name="T11" fmla="*/ 0 h 83"/>
                <a:gd name="T12" fmla="*/ 0 w 64"/>
                <a:gd name="T13" fmla="*/ 0 h 83"/>
                <a:gd name="T14" fmla="*/ 0 w 64"/>
                <a:gd name="T15" fmla="*/ 0 h 83"/>
                <a:gd name="T16" fmla="*/ 0 w 64"/>
                <a:gd name="T17" fmla="*/ 0 h 83"/>
                <a:gd name="T18" fmla="*/ 0 w 64"/>
                <a:gd name="T19" fmla="*/ 0 h 83"/>
                <a:gd name="T20" fmla="*/ 0 w 64"/>
                <a:gd name="T21" fmla="*/ 0 h 83"/>
                <a:gd name="T22" fmla="*/ 0 w 64"/>
                <a:gd name="T23" fmla="*/ 0 h 83"/>
                <a:gd name="T24" fmla="*/ 0 w 64"/>
                <a:gd name="T25" fmla="*/ 0 h 83"/>
                <a:gd name="T26" fmla="*/ 0 w 64"/>
                <a:gd name="T27" fmla="*/ 0 h 83"/>
                <a:gd name="T28" fmla="*/ 0 w 64"/>
                <a:gd name="T29" fmla="*/ 0 h 83"/>
                <a:gd name="T30" fmla="*/ 0 w 64"/>
                <a:gd name="T31" fmla="*/ 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83"/>
                <a:gd name="T50" fmla="*/ 64 w 64"/>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83">
                  <a:moveTo>
                    <a:pt x="50" y="0"/>
                  </a:moveTo>
                  <a:lnTo>
                    <a:pt x="50" y="13"/>
                  </a:lnTo>
                  <a:lnTo>
                    <a:pt x="50" y="27"/>
                  </a:lnTo>
                  <a:lnTo>
                    <a:pt x="50" y="41"/>
                  </a:lnTo>
                  <a:lnTo>
                    <a:pt x="50" y="55"/>
                  </a:lnTo>
                  <a:lnTo>
                    <a:pt x="39" y="68"/>
                  </a:lnTo>
                  <a:lnTo>
                    <a:pt x="63" y="82"/>
                  </a:lnTo>
                  <a:lnTo>
                    <a:pt x="13" y="41"/>
                  </a:lnTo>
                  <a:lnTo>
                    <a:pt x="0" y="41"/>
                  </a:lnTo>
                  <a:lnTo>
                    <a:pt x="0" y="27"/>
                  </a:lnTo>
                  <a:lnTo>
                    <a:pt x="0" y="13"/>
                  </a:lnTo>
                  <a:lnTo>
                    <a:pt x="0" y="0"/>
                  </a:lnTo>
                  <a:lnTo>
                    <a:pt x="13" y="0"/>
                  </a:lnTo>
                  <a:lnTo>
                    <a:pt x="26" y="0"/>
                  </a:lnTo>
                  <a:lnTo>
                    <a:pt x="39" y="0"/>
                  </a:lnTo>
                  <a:lnTo>
                    <a:pt x="50" y="0"/>
                  </a:lnTo>
                </a:path>
              </a:pathLst>
            </a:custGeom>
            <a:solidFill>
              <a:srgbClr val="B2B2B2"/>
            </a:solidFill>
            <a:ln w="12700">
              <a:solidFill>
                <a:srgbClr val="000000"/>
              </a:solidFill>
              <a:round/>
              <a:headEnd/>
              <a:tailEnd/>
            </a:ln>
          </p:spPr>
          <p:txBody>
            <a:bodyPr wrap="none" anchor="ctr"/>
            <a:lstStyle/>
            <a:p>
              <a:endParaRPr lang="fr-FR" dirty="0"/>
            </a:p>
          </p:txBody>
        </p:sp>
        <p:sp>
          <p:nvSpPr>
            <p:cNvPr id="8335" name="AutoShape 143"/>
            <p:cNvSpPr>
              <a:spLocks/>
            </p:cNvSpPr>
            <p:nvPr/>
          </p:nvSpPr>
          <p:spPr bwMode="auto">
            <a:xfrm>
              <a:off x="3865" y="5008"/>
              <a:ext cx="92" cy="88"/>
            </a:xfrm>
            <a:custGeom>
              <a:avLst/>
              <a:gdLst>
                <a:gd name="T0" fmla="*/ 0 w 204"/>
                <a:gd name="T1" fmla="*/ 0 h 207"/>
                <a:gd name="T2" fmla="*/ 0 w 204"/>
                <a:gd name="T3" fmla="*/ 0 h 207"/>
                <a:gd name="T4" fmla="*/ 0 w 204"/>
                <a:gd name="T5" fmla="*/ 0 h 207"/>
                <a:gd name="T6" fmla="*/ 0 w 204"/>
                <a:gd name="T7" fmla="*/ 0 h 207"/>
                <a:gd name="T8" fmla="*/ 0 w 204"/>
                <a:gd name="T9" fmla="*/ 0 h 207"/>
                <a:gd name="T10" fmla="*/ 0 w 204"/>
                <a:gd name="T11" fmla="*/ 0 h 207"/>
                <a:gd name="T12" fmla="*/ 0 w 204"/>
                <a:gd name="T13" fmla="*/ 0 h 207"/>
                <a:gd name="T14" fmla="*/ 0 w 204"/>
                <a:gd name="T15" fmla="*/ 0 h 207"/>
                <a:gd name="T16" fmla="*/ 0 w 204"/>
                <a:gd name="T17" fmla="*/ 0 h 207"/>
                <a:gd name="T18" fmla="*/ 0 w 204"/>
                <a:gd name="T19" fmla="*/ 0 h 207"/>
                <a:gd name="T20" fmla="*/ 0 w 204"/>
                <a:gd name="T21" fmla="*/ 0 h 207"/>
                <a:gd name="T22" fmla="*/ 0 w 204"/>
                <a:gd name="T23" fmla="*/ 0 h 207"/>
                <a:gd name="T24" fmla="*/ 0 w 204"/>
                <a:gd name="T25" fmla="*/ 0 h 207"/>
                <a:gd name="T26" fmla="*/ 0 w 204"/>
                <a:gd name="T27" fmla="*/ 0 h 207"/>
                <a:gd name="T28" fmla="*/ 0 w 204"/>
                <a:gd name="T29" fmla="*/ 0 h 207"/>
                <a:gd name="T30" fmla="*/ 0 w 204"/>
                <a:gd name="T31" fmla="*/ 0 h 207"/>
                <a:gd name="T32" fmla="*/ 0 w 204"/>
                <a:gd name="T33" fmla="*/ 0 h 207"/>
                <a:gd name="T34" fmla="*/ 0 w 204"/>
                <a:gd name="T35" fmla="*/ 0 h 207"/>
                <a:gd name="T36" fmla="*/ 0 w 204"/>
                <a:gd name="T37" fmla="*/ 0 h 207"/>
                <a:gd name="T38" fmla="*/ 0 w 204"/>
                <a:gd name="T39" fmla="*/ 0 h 207"/>
                <a:gd name="T40" fmla="*/ 0 w 204"/>
                <a:gd name="T41" fmla="*/ 0 h 207"/>
                <a:gd name="T42" fmla="*/ 0 w 204"/>
                <a:gd name="T43" fmla="*/ 0 h 207"/>
                <a:gd name="T44" fmla="*/ 0 w 204"/>
                <a:gd name="T45" fmla="*/ 0 h 207"/>
                <a:gd name="T46" fmla="*/ 0 w 204"/>
                <a:gd name="T47" fmla="*/ 0 h 207"/>
                <a:gd name="T48" fmla="*/ 0 w 204"/>
                <a:gd name="T49" fmla="*/ 0 h 207"/>
                <a:gd name="T50" fmla="*/ 0 w 204"/>
                <a:gd name="T51" fmla="*/ 0 h 207"/>
                <a:gd name="T52" fmla="*/ 0 w 204"/>
                <a:gd name="T53" fmla="*/ 0 h 207"/>
                <a:gd name="T54" fmla="*/ 0 w 204"/>
                <a:gd name="T55" fmla="*/ 0 h 207"/>
                <a:gd name="T56" fmla="*/ 0 w 204"/>
                <a:gd name="T57" fmla="*/ 0 h 207"/>
                <a:gd name="T58" fmla="*/ 0 w 204"/>
                <a:gd name="T59" fmla="*/ 0 h 207"/>
                <a:gd name="T60" fmla="*/ 0 w 204"/>
                <a:gd name="T61" fmla="*/ 0 h 207"/>
                <a:gd name="T62" fmla="*/ 0 w 204"/>
                <a:gd name="T63" fmla="*/ 0 h 2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4"/>
                <a:gd name="T97" fmla="*/ 0 h 207"/>
                <a:gd name="T98" fmla="*/ 204 w 204"/>
                <a:gd name="T99" fmla="*/ 207 h 2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4" h="207">
                  <a:moveTo>
                    <a:pt x="13" y="83"/>
                  </a:moveTo>
                  <a:lnTo>
                    <a:pt x="39" y="69"/>
                  </a:lnTo>
                  <a:lnTo>
                    <a:pt x="51" y="69"/>
                  </a:lnTo>
                  <a:lnTo>
                    <a:pt x="64" y="97"/>
                  </a:lnTo>
                  <a:lnTo>
                    <a:pt x="102" y="137"/>
                  </a:lnTo>
                  <a:lnTo>
                    <a:pt x="115" y="137"/>
                  </a:lnTo>
                  <a:lnTo>
                    <a:pt x="152" y="164"/>
                  </a:lnTo>
                  <a:lnTo>
                    <a:pt x="152" y="178"/>
                  </a:lnTo>
                  <a:lnTo>
                    <a:pt x="152" y="206"/>
                  </a:lnTo>
                  <a:lnTo>
                    <a:pt x="165" y="206"/>
                  </a:lnTo>
                  <a:lnTo>
                    <a:pt x="178" y="178"/>
                  </a:lnTo>
                  <a:lnTo>
                    <a:pt x="165" y="164"/>
                  </a:lnTo>
                  <a:lnTo>
                    <a:pt x="178" y="164"/>
                  </a:lnTo>
                  <a:lnTo>
                    <a:pt x="203" y="164"/>
                  </a:lnTo>
                  <a:lnTo>
                    <a:pt x="152" y="137"/>
                  </a:lnTo>
                  <a:lnTo>
                    <a:pt x="152" y="123"/>
                  </a:lnTo>
                  <a:lnTo>
                    <a:pt x="128" y="109"/>
                  </a:lnTo>
                  <a:lnTo>
                    <a:pt x="115" y="83"/>
                  </a:lnTo>
                  <a:lnTo>
                    <a:pt x="90" y="69"/>
                  </a:lnTo>
                  <a:lnTo>
                    <a:pt x="102" y="42"/>
                  </a:lnTo>
                  <a:lnTo>
                    <a:pt x="115" y="42"/>
                  </a:lnTo>
                  <a:lnTo>
                    <a:pt x="115" y="28"/>
                  </a:lnTo>
                  <a:lnTo>
                    <a:pt x="115" y="14"/>
                  </a:lnTo>
                  <a:lnTo>
                    <a:pt x="102" y="14"/>
                  </a:lnTo>
                  <a:lnTo>
                    <a:pt x="90" y="0"/>
                  </a:lnTo>
                  <a:lnTo>
                    <a:pt x="51" y="14"/>
                  </a:lnTo>
                  <a:lnTo>
                    <a:pt x="39" y="28"/>
                  </a:lnTo>
                  <a:lnTo>
                    <a:pt x="26" y="28"/>
                  </a:lnTo>
                  <a:lnTo>
                    <a:pt x="13" y="42"/>
                  </a:lnTo>
                  <a:lnTo>
                    <a:pt x="0" y="28"/>
                  </a:lnTo>
                  <a:lnTo>
                    <a:pt x="0" y="42"/>
                  </a:lnTo>
                  <a:lnTo>
                    <a:pt x="13" y="83"/>
                  </a:lnTo>
                </a:path>
              </a:pathLst>
            </a:custGeom>
            <a:solidFill>
              <a:srgbClr val="B2B2B2"/>
            </a:solidFill>
            <a:ln w="12700">
              <a:solidFill>
                <a:srgbClr val="000000"/>
              </a:solidFill>
              <a:round/>
              <a:headEnd/>
              <a:tailEnd/>
            </a:ln>
          </p:spPr>
          <p:txBody>
            <a:bodyPr wrap="none" anchor="ctr"/>
            <a:lstStyle/>
            <a:p>
              <a:endParaRPr lang="fr-FR" dirty="0"/>
            </a:p>
          </p:txBody>
        </p:sp>
        <p:sp>
          <p:nvSpPr>
            <p:cNvPr id="8336" name="AutoShape 144"/>
            <p:cNvSpPr>
              <a:spLocks/>
            </p:cNvSpPr>
            <p:nvPr/>
          </p:nvSpPr>
          <p:spPr bwMode="auto">
            <a:xfrm>
              <a:off x="3911" y="5096"/>
              <a:ext cx="23" cy="12"/>
            </a:xfrm>
            <a:custGeom>
              <a:avLst/>
              <a:gdLst>
                <a:gd name="T0" fmla="*/ 0 w 54"/>
                <a:gd name="T1" fmla="*/ 0 h 29"/>
                <a:gd name="T2" fmla="*/ 0 w 54"/>
                <a:gd name="T3" fmla="*/ 0 h 29"/>
                <a:gd name="T4" fmla="*/ 0 w 54"/>
                <a:gd name="T5" fmla="*/ 0 h 29"/>
                <a:gd name="T6" fmla="*/ 0 w 54"/>
                <a:gd name="T7" fmla="*/ 0 h 29"/>
                <a:gd name="T8" fmla="*/ 0 w 54"/>
                <a:gd name="T9" fmla="*/ 0 h 29"/>
                <a:gd name="T10" fmla="*/ 0 w 54"/>
                <a:gd name="T11" fmla="*/ 0 h 29"/>
                <a:gd name="T12" fmla="*/ 0 w 54"/>
                <a:gd name="T13" fmla="*/ 0 h 29"/>
                <a:gd name="T14" fmla="*/ 0 w 54"/>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9"/>
                <a:gd name="T26" fmla="*/ 54 w 54"/>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9">
                  <a:moveTo>
                    <a:pt x="41" y="0"/>
                  </a:moveTo>
                  <a:lnTo>
                    <a:pt x="27" y="0"/>
                  </a:lnTo>
                  <a:lnTo>
                    <a:pt x="0" y="0"/>
                  </a:lnTo>
                  <a:lnTo>
                    <a:pt x="0" y="13"/>
                  </a:lnTo>
                  <a:lnTo>
                    <a:pt x="41" y="28"/>
                  </a:lnTo>
                  <a:lnTo>
                    <a:pt x="53" y="13"/>
                  </a:lnTo>
                  <a:lnTo>
                    <a:pt x="41" y="13"/>
                  </a:lnTo>
                  <a:lnTo>
                    <a:pt x="41" y="0"/>
                  </a:lnTo>
                </a:path>
              </a:pathLst>
            </a:custGeom>
            <a:solidFill>
              <a:srgbClr val="B2B2B2"/>
            </a:solidFill>
            <a:ln w="12700">
              <a:solidFill>
                <a:srgbClr val="000000"/>
              </a:solidFill>
              <a:round/>
              <a:headEnd/>
              <a:tailEnd/>
            </a:ln>
          </p:spPr>
          <p:txBody>
            <a:bodyPr wrap="none" anchor="ctr"/>
            <a:lstStyle/>
            <a:p>
              <a:endParaRPr lang="fr-FR" dirty="0"/>
            </a:p>
          </p:txBody>
        </p:sp>
        <p:sp>
          <p:nvSpPr>
            <p:cNvPr id="8337" name="AutoShape 145"/>
            <p:cNvSpPr>
              <a:spLocks/>
            </p:cNvSpPr>
            <p:nvPr/>
          </p:nvSpPr>
          <p:spPr bwMode="auto">
            <a:xfrm>
              <a:off x="3877" y="5073"/>
              <a:ext cx="11" cy="10"/>
            </a:xfrm>
            <a:custGeom>
              <a:avLst/>
              <a:gdLst>
                <a:gd name="T0" fmla="*/ 0 w 26"/>
                <a:gd name="T1" fmla="*/ 0 h 27"/>
                <a:gd name="T2" fmla="*/ 0 w 26"/>
                <a:gd name="T3" fmla="*/ 0 h 27"/>
                <a:gd name="T4" fmla="*/ 0 w 26"/>
                <a:gd name="T5" fmla="*/ 0 h 27"/>
                <a:gd name="T6" fmla="*/ 0 w 26"/>
                <a:gd name="T7" fmla="*/ 0 h 27"/>
                <a:gd name="T8" fmla="*/ 0 w 26"/>
                <a:gd name="T9" fmla="*/ 0 h 27"/>
                <a:gd name="T10" fmla="*/ 0 w 26"/>
                <a:gd name="T11" fmla="*/ 0 h 27"/>
                <a:gd name="T12" fmla="*/ 0 w 26"/>
                <a:gd name="T13" fmla="*/ 0 h 27"/>
                <a:gd name="T14" fmla="*/ 0 60000 65536"/>
                <a:gd name="T15" fmla="*/ 0 60000 65536"/>
                <a:gd name="T16" fmla="*/ 0 60000 65536"/>
                <a:gd name="T17" fmla="*/ 0 60000 65536"/>
                <a:gd name="T18" fmla="*/ 0 60000 65536"/>
                <a:gd name="T19" fmla="*/ 0 60000 65536"/>
                <a:gd name="T20" fmla="*/ 0 60000 65536"/>
                <a:gd name="T21" fmla="*/ 0 w 26"/>
                <a:gd name="T22" fmla="*/ 0 h 27"/>
                <a:gd name="T23" fmla="*/ 26 w 26"/>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7">
                  <a:moveTo>
                    <a:pt x="0" y="0"/>
                  </a:moveTo>
                  <a:lnTo>
                    <a:pt x="0" y="26"/>
                  </a:lnTo>
                  <a:lnTo>
                    <a:pt x="13" y="26"/>
                  </a:lnTo>
                  <a:lnTo>
                    <a:pt x="25" y="26"/>
                  </a:lnTo>
                  <a:lnTo>
                    <a:pt x="25" y="0"/>
                  </a:lnTo>
                  <a:lnTo>
                    <a:pt x="13"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338" name="AutoShape 146"/>
            <p:cNvSpPr>
              <a:spLocks/>
            </p:cNvSpPr>
            <p:nvPr/>
          </p:nvSpPr>
          <p:spPr bwMode="auto">
            <a:xfrm>
              <a:off x="3859" y="5001"/>
              <a:ext cx="29" cy="26"/>
            </a:xfrm>
            <a:custGeom>
              <a:avLst/>
              <a:gdLst>
                <a:gd name="T0" fmla="*/ 0 w 63"/>
                <a:gd name="T1" fmla="*/ 0 h 58"/>
                <a:gd name="T2" fmla="*/ 0 w 63"/>
                <a:gd name="T3" fmla="*/ 0 h 58"/>
                <a:gd name="T4" fmla="*/ 0 w 63"/>
                <a:gd name="T5" fmla="*/ 0 h 58"/>
                <a:gd name="T6" fmla="*/ 0 w 63"/>
                <a:gd name="T7" fmla="*/ 0 h 58"/>
                <a:gd name="T8" fmla="*/ 0 w 63"/>
                <a:gd name="T9" fmla="*/ 0 h 58"/>
                <a:gd name="T10" fmla="*/ 0 w 63"/>
                <a:gd name="T11" fmla="*/ 0 h 58"/>
                <a:gd name="T12" fmla="*/ 0 w 63"/>
                <a:gd name="T13" fmla="*/ 0 h 58"/>
                <a:gd name="T14" fmla="*/ 0 w 63"/>
                <a:gd name="T15" fmla="*/ 0 h 58"/>
                <a:gd name="T16" fmla="*/ 0 w 63"/>
                <a:gd name="T17" fmla="*/ 0 h 58"/>
                <a:gd name="T18" fmla="*/ 0 w 63"/>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8"/>
                <a:gd name="T32" fmla="*/ 63 w 63"/>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8">
                  <a:moveTo>
                    <a:pt x="50" y="13"/>
                  </a:moveTo>
                  <a:lnTo>
                    <a:pt x="25" y="0"/>
                  </a:lnTo>
                  <a:lnTo>
                    <a:pt x="12" y="28"/>
                  </a:lnTo>
                  <a:lnTo>
                    <a:pt x="0" y="42"/>
                  </a:lnTo>
                  <a:lnTo>
                    <a:pt x="12" y="42"/>
                  </a:lnTo>
                  <a:lnTo>
                    <a:pt x="25" y="57"/>
                  </a:lnTo>
                  <a:lnTo>
                    <a:pt x="37" y="42"/>
                  </a:lnTo>
                  <a:lnTo>
                    <a:pt x="50" y="42"/>
                  </a:lnTo>
                  <a:lnTo>
                    <a:pt x="62" y="28"/>
                  </a:lnTo>
                  <a:lnTo>
                    <a:pt x="50" y="13"/>
                  </a:lnTo>
                </a:path>
              </a:pathLst>
            </a:custGeom>
            <a:solidFill>
              <a:srgbClr val="B2B2B2"/>
            </a:solidFill>
            <a:ln w="12700">
              <a:solidFill>
                <a:srgbClr val="000000"/>
              </a:solidFill>
              <a:round/>
              <a:headEnd/>
              <a:tailEnd/>
            </a:ln>
          </p:spPr>
          <p:txBody>
            <a:bodyPr wrap="none" anchor="ctr"/>
            <a:lstStyle/>
            <a:p>
              <a:endParaRPr lang="fr-FR" dirty="0"/>
            </a:p>
          </p:txBody>
        </p:sp>
        <p:sp>
          <p:nvSpPr>
            <p:cNvPr id="8339" name="AutoShape 147"/>
            <p:cNvSpPr>
              <a:spLocks/>
            </p:cNvSpPr>
            <p:nvPr/>
          </p:nvSpPr>
          <p:spPr bwMode="auto">
            <a:xfrm>
              <a:off x="3922" y="5012"/>
              <a:ext cx="35" cy="31"/>
            </a:xfrm>
            <a:custGeom>
              <a:avLst/>
              <a:gdLst>
                <a:gd name="T0" fmla="*/ 0 w 76"/>
                <a:gd name="T1" fmla="*/ 0 h 72"/>
                <a:gd name="T2" fmla="*/ 0 w 76"/>
                <a:gd name="T3" fmla="*/ 0 h 72"/>
                <a:gd name="T4" fmla="*/ 0 w 76"/>
                <a:gd name="T5" fmla="*/ 0 h 72"/>
                <a:gd name="T6" fmla="*/ 0 w 76"/>
                <a:gd name="T7" fmla="*/ 0 h 72"/>
                <a:gd name="T8" fmla="*/ 0 w 76"/>
                <a:gd name="T9" fmla="*/ 0 h 72"/>
                <a:gd name="T10" fmla="*/ 0 w 76"/>
                <a:gd name="T11" fmla="*/ 0 h 72"/>
                <a:gd name="T12" fmla="*/ 0 w 76"/>
                <a:gd name="T13" fmla="*/ 0 h 72"/>
                <a:gd name="T14" fmla="*/ 0 w 76"/>
                <a:gd name="T15" fmla="*/ 0 h 72"/>
                <a:gd name="T16" fmla="*/ 0 w 76"/>
                <a:gd name="T17" fmla="*/ 0 h 72"/>
                <a:gd name="T18" fmla="*/ 0 w 76"/>
                <a:gd name="T19" fmla="*/ 0 h 72"/>
                <a:gd name="T20" fmla="*/ 0 w 76"/>
                <a:gd name="T21" fmla="*/ 0 h 72"/>
                <a:gd name="T22" fmla="*/ 0 w 76"/>
                <a:gd name="T23" fmla="*/ 0 h 72"/>
                <a:gd name="T24" fmla="*/ 0 w 76"/>
                <a:gd name="T25" fmla="*/ 0 h 72"/>
                <a:gd name="T26" fmla="*/ 0 w 76"/>
                <a:gd name="T27" fmla="*/ 0 h 72"/>
                <a:gd name="T28" fmla="*/ 0 w 76"/>
                <a:gd name="T29" fmla="*/ 0 h 72"/>
                <a:gd name="T30" fmla="*/ 0 w 76"/>
                <a:gd name="T31" fmla="*/ 0 h 72"/>
                <a:gd name="T32" fmla="*/ 0 w 76"/>
                <a:gd name="T33" fmla="*/ 0 h 72"/>
                <a:gd name="T34" fmla="*/ 0 w 76"/>
                <a:gd name="T35" fmla="*/ 0 h 72"/>
                <a:gd name="T36" fmla="*/ 0 w 76"/>
                <a:gd name="T37" fmla="*/ 0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
                <a:gd name="T58" fmla="*/ 0 h 72"/>
                <a:gd name="T59" fmla="*/ 76 w 7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 h="72">
                  <a:moveTo>
                    <a:pt x="38" y="71"/>
                  </a:moveTo>
                  <a:lnTo>
                    <a:pt x="25" y="71"/>
                  </a:lnTo>
                  <a:lnTo>
                    <a:pt x="25" y="57"/>
                  </a:lnTo>
                  <a:lnTo>
                    <a:pt x="25" y="42"/>
                  </a:lnTo>
                  <a:lnTo>
                    <a:pt x="25" y="29"/>
                  </a:lnTo>
                  <a:lnTo>
                    <a:pt x="38" y="29"/>
                  </a:lnTo>
                  <a:lnTo>
                    <a:pt x="50" y="29"/>
                  </a:lnTo>
                  <a:lnTo>
                    <a:pt x="63" y="29"/>
                  </a:lnTo>
                  <a:lnTo>
                    <a:pt x="75" y="29"/>
                  </a:lnTo>
                  <a:lnTo>
                    <a:pt x="75" y="14"/>
                  </a:lnTo>
                  <a:lnTo>
                    <a:pt x="50" y="14"/>
                  </a:lnTo>
                  <a:lnTo>
                    <a:pt x="25" y="0"/>
                  </a:lnTo>
                  <a:lnTo>
                    <a:pt x="13" y="0"/>
                  </a:lnTo>
                  <a:lnTo>
                    <a:pt x="13" y="14"/>
                  </a:lnTo>
                  <a:lnTo>
                    <a:pt x="0" y="14"/>
                  </a:lnTo>
                  <a:lnTo>
                    <a:pt x="0" y="29"/>
                  </a:lnTo>
                  <a:lnTo>
                    <a:pt x="13" y="57"/>
                  </a:lnTo>
                  <a:lnTo>
                    <a:pt x="25" y="71"/>
                  </a:lnTo>
                  <a:lnTo>
                    <a:pt x="38" y="71"/>
                  </a:lnTo>
                </a:path>
              </a:pathLst>
            </a:custGeom>
            <a:solidFill>
              <a:srgbClr val="B2B2B2"/>
            </a:solidFill>
            <a:ln w="12700">
              <a:solidFill>
                <a:srgbClr val="000000"/>
              </a:solidFill>
              <a:round/>
              <a:headEnd/>
              <a:tailEnd/>
            </a:ln>
          </p:spPr>
          <p:txBody>
            <a:bodyPr wrap="none" anchor="ctr"/>
            <a:lstStyle/>
            <a:p>
              <a:endParaRPr lang="fr-FR" dirty="0"/>
            </a:p>
          </p:txBody>
        </p:sp>
        <p:sp>
          <p:nvSpPr>
            <p:cNvPr id="8340" name="AutoShape 148"/>
            <p:cNvSpPr>
              <a:spLocks/>
            </p:cNvSpPr>
            <p:nvPr/>
          </p:nvSpPr>
          <p:spPr bwMode="auto">
            <a:xfrm>
              <a:off x="3968" y="4996"/>
              <a:ext cx="63" cy="47"/>
            </a:xfrm>
            <a:custGeom>
              <a:avLst/>
              <a:gdLst>
                <a:gd name="T0" fmla="*/ 0 w 141"/>
                <a:gd name="T1" fmla="*/ 0 h 112"/>
                <a:gd name="T2" fmla="*/ 0 w 141"/>
                <a:gd name="T3" fmla="*/ 0 h 112"/>
                <a:gd name="T4" fmla="*/ 0 w 141"/>
                <a:gd name="T5" fmla="*/ 0 h 112"/>
                <a:gd name="T6" fmla="*/ 0 w 141"/>
                <a:gd name="T7" fmla="*/ 0 h 112"/>
                <a:gd name="T8" fmla="*/ 0 w 141"/>
                <a:gd name="T9" fmla="*/ 0 h 112"/>
                <a:gd name="T10" fmla="*/ 0 w 141"/>
                <a:gd name="T11" fmla="*/ 0 h 112"/>
                <a:gd name="T12" fmla="*/ 0 w 141"/>
                <a:gd name="T13" fmla="*/ 0 h 112"/>
                <a:gd name="T14" fmla="*/ 0 w 141"/>
                <a:gd name="T15" fmla="*/ 0 h 112"/>
                <a:gd name="T16" fmla="*/ 0 w 141"/>
                <a:gd name="T17" fmla="*/ 0 h 112"/>
                <a:gd name="T18" fmla="*/ 0 w 141"/>
                <a:gd name="T19" fmla="*/ 0 h 112"/>
                <a:gd name="T20" fmla="*/ 0 w 141"/>
                <a:gd name="T21" fmla="*/ 0 h 112"/>
                <a:gd name="T22" fmla="*/ 0 w 141"/>
                <a:gd name="T23" fmla="*/ 0 h 112"/>
                <a:gd name="T24" fmla="*/ 0 w 141"/>
                <a:gd name="T25" fmla="*/ 0 h 112"/>
                <a:gd name="T26" fmla="*/ 0 w 141"/>
                <a:gd name="T27" fmla="*/ 0 h 112"/>
                <a:gd name="T28" fmla="*/ 0 w 141"/>
                <a:gd name="T29" fmla="*/ 0 h 112"/>
                <a:gd name="T30" fmla="*/ 0 w 141"/>
                <a:gd name="T31" fmla="*/ 0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1"/>
                <a:gd name="T49" fmla="*/ 0 h 112"/>
                <a:gd name="T50" fmla="*/ 141 w 141"/>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1" h="112">
                  <a:moveTo>
                    <a:pt x="25" y="14"/>
                  </a:moveTo>
                  <a:lnTo>
                    <a:pt x="13" y="27"/>
                  </a:lnTo>
                  <a:lnTo>
                    <a:pt x="0" y="56"/>
                  </a:lnTo>
                  <a:lnTo>
                    <a:pt x="13" y="70"/>
                  </a:lnTo>
                  <a:lnTo>
                    <a:pt x="25" y="97"/>
                  </a:lnTo>
                  <a:lnTo>
                    <a:pt x="38" y="97"/>
                  </a:lnTo>
                  <a:lnTo>
                    <a:pt x="89" y="111"/>
                  </a:lnTo>
                  <a:lnTo>
                    <a:pt x="102" y="97"/>
                  </a:lnTo>
                  <a:lnTo>
                    <a:pt x="115" y="111"/>
                  </a:lnTo>
                  <a:lnTo>
                    <a:pt x="127" y="83"/>
                  </a:lnTo>
                  <a:lnTo>
                    <a:pt x="140" y="70"/>
                  </a:lnTo>
                  <a:lnTo>
                    <a:pt x="115" y="56"/>
                  </a:lnTo>
                  <a:lnTo>
                    <a:pt x="115" y="27"/>
                  </a:lnTo>
                  <a:lnTo>
                    <a:pt x="89" y="0"/>
                  </a:lnTo>
                  <a:lnTo>
                    <a:pt x="76" y="14"/>
                  </a:lnTo>
                  <a:lnTo>
                    <a:pt x="25" y="14"/>
                  </a:lnTo>
                </a:path>
              </a:pathLst>
            </a:custGeom>
            <a:solidFill>
              <a:srgbClr val="B2B2B2"/>
            </a:solidFill>
            <a:ln w="12700">
              <a:solidFill>
                <a:srgbClr val="000000"/>
              </a:solidFill>
              <a:round/>
              <a:headEnd/>
              <a:tailEnd/>
            </a:ln>
          </p:spPr>
          <p:txBody>
            <a:bodyPr wrap="none" anchor="ctr"/>
            <a:lstStyle/>
            <a:p>
              <a:endParaRPr lang="fr-FR" dirty="0"/>
            </a:p>
          </p:txBody>
        </p:sp>
        <p:sp>
          <p:nvSpPr>
            <p:cNvPr id="8341" name="AutoShape 149"/>
            <p:cNvSpPr>
              <a:spLocks/>
            </p:cNvSpPr>
            <p:nvPr/>
          </p:nvSpPr>
          <p:spPr bwMode="auto">
            <a:xfrm>
              <a:off x="3978" y="5037"/>
              <a:ext cx="40" cy="24"/>
            </a:xfrm>
            <a:custGeom>
              <a:avLst/>
              <a:gdLst>
                <a:gd name="T0" fmla="*/ 0 w 91"/>
                <a:gd name="T1" fmla="*/ 0 h 57"/>
                <a:gd name="T2" fmla="*/ 0 w 91"/>
                <a:gd name="T3" fmla="*/ 0 h 57"/>
                <a:gd name="T4" fmla="*/ 0 w 91"/>
                <a:gd name="T5" fmla="*/ 0 h 57"/>
                <a:gd name="T6" fmla="*/ 0 w 91"/>
                <a:gd name="T7" fmla="*/ 0 h 57"/>
                <a:gd name="T8" fmla="*/ 0 w 91"/>
                <a:gd name="T9" fmla="*/ 0 h 57"/>
                <a:gd name="T10" fmla="*/ 0 w 91"/>
                <a:gd name="T11" fmla="*/ 0 h 57"/>
                <a:gd name="T12" fmla="*/ 0 w 91"/>
                <a:gd name="T13" fmla="*/ 0 h 57"/>
                <a:gd name="T14" fmla="*/ 0 w 91"/>
                <a:gd name="T15" fmla="*/ 0 h 57"/>
                <a:gd name="T16" fmla="*/ 0 w 91"/>
                <a:gd name="T17" fmla="*/ 0 h 57"/>
                <a:gd name="T18" fmla="*/ 0 w 91"/>
                <a:gd name="T19" fmla="*/ 0 h 57"/>
                <a:gd name="T20" fmla="*/ 0 w 91"/>
                <a:gd name="T21" fmla="*/ 0 h 57"/>
                <a:gd name="T22" fmla="*/ 0 w 91"/>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57"/>
                <a:gd name="T38" fmla="*/ 91 w 91"/>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57">
                  <a:moveTo>
                    <a:pt x="90" y="14"/>
                  </a:moveTo>
                  <a:lnTo>
                    <a:pt x="77" y="0"/>
                  </a:lnTo>
                  <a:lnTo>
                    <a:pt x="64" y="14"/>
                  </a:lnTo>
                  <a:lnTo>
                    <a:pt x="13" y="0"/>
                  </a:lnTo>
                  <a:lnTo>
                    <a:pt x="0" y="0"/>
                  </a:lnTo>
                  <a:lnTo>
                    <a:pt x="0" y="29"/>
                  </a:lnTo>
                  <a:lnTo>
                    <a:pt x="13" y="56"/>
                  </a:lnTo>
                  <a:lnTo>
                    <a:pt x="39" y="42"/>
                  </a:lnTo>
                  <a:lnTo>
                    <a:pt x="51" y="56"/>
                  </a:lnTo>
                  <a:lnTo>
                    <a:pt x="64" y="56"/>
                  </a:lnTo>
                  <a:lnTo>
                    <a:pt x="90" y="42"/>
                  </a:lnTo>
                  <a:lnTo>
                    <a:pt x="90" y="14"/>
                  </a:lnTo>
                </a:path>
              </a:pathLst>
            </a:custGeom>
            <a:solidFill>
              <a:srgbClr val="B2B2B2"/>
            </a:solidFill>
            <a:ln w="12700">
              <a:solidFill>
                <a:srgbClr val="000000"/>
              </a:solidFill>
              <a:round/>
              <a:headEnd/>
              <a:tailEnd/>
            </a:ln>
          </p:spPr>
          <p:txBody>
            <a:bodyPr wrap="none" anchor="ctr"/>
            <a:lstStyle/>
            <a:p>
              <a:endParaRPr lang="fr-FR" dirty="0"/>
            </a:p>
          </p:txBody>
        </p:sp>
        <p:sp>
          <p:nvSpPr>
            <p:cNvPr id="8342" name="AutoShape 150"/>
            <p:cNvSpPr>
              <a:spLocks/>
            </p:cNvSpPr>
            <p:nvPr/>
          </p:nvSpPr>
          <p:spPr bwMode="auto">
            <a:xfrm>
              <a:off x="3968" y="5054"/>
              <a:ext cx="40" cy="54"/>
            </a:xfrm>
            <a:custGeom>
              <a:avLst/>
              <a:gdLst>
                <a:gd name="T0" fmla="*/ 0 w 89"/>
                <a:gd name="T1" fmla="*/ 0 h 125"/>
                <a:gd name="T2" fmla="*/ 0 w 89"/>
                <a:gd name="T3" fmla="*/ 0 h 125"/>
                <a:gd name="T4" fmla="*/ 0 w 89"/>
                <a:gd name="T5" fmla="*/ 0 h 125"/>
                <a:gd name="T6" fmla="*/ 0 w 89"/>
                <a:gd name="T7" fmla="*/ 0 h 125"/>
                <a:gd name="T8" fmla="*/ 0 w 89"/>
                <a:gd name="T9" fmla="*/ 0 h 125"/>
                <a:gd name="T10" fmla="*/ 0 w 89"/>
                <a:gd name="T11" fmla="*/ 0 h 125"/>
                <a:gd name="T12" fmla="*/ 0 w 89"/>
                <a:gd name="T13" fmla="*/ 0 h 125"/>
                <a:gd name="T14" fmla="*/ 0 w 89"/>
                <a:gd name="T15" fmla="*/ 0 h 125"/>
                <a:gd name="T16" fmla="*/ 0 w 89"/>
                <a:gd name="T17" fmla="*/ 0 h 125"/>
                <a:gd name="T18" fmla="*/ 0 w 89"/>
                <a:gd name="T19" fmla="*/ 0 h 125"/>
                <a:gd name="T20" fmla="*/ 0 w 89"/>
                <a:gd name="T21" fmla="*/ 0 h 125"/>
                <a:gd name="T22" fmla="*/ 0 w 89"/>
                <a:gd name="T23" fmla="*/ 0 h 125"/>
                <a:gd name="T24" fmla="*/ 0 w 89"/>
                <a:gd name="T25" fmla="*/ 0 h 125"/>
                <a:gd name="T26" fmla="*/ 0 w 89"/>
                <a:gd name="T27" fmla="*/ 0 h 125"/>
                <a:gd name="T28" fmla="*/ 0 w 89"/>
                <a:gd name="T29" fmla="*/ 0 h 125"/>
                <a:gd name="T30" fmla="*/ 0 w 89"/>
                <a:gd name="T31" fmla="*/ 0 h 125"/>
                <a:gd name="T32" fmla="*/ 0 w 89"/>
                <a:gd name="T33" fmla="*/ 0 h 125"/>
                <a:gd name="T34" fmla="*/ 0 w 89"/>
                <a:gd name="T35" fmla="*/ 0 h 125"/>
                <a:gd name="T36" fmla="*/ 0 w 89"/>
                <a:gd name="T37" fmla="*/ 0 h 125"/>
                <a:gd name="T38" fmla="*/ 0 w 89"/>
                <a:gd name="T39" fmla="*/ 0 h 125"/>
                <a:gd name="T40" fmla="*/ 0 w 89"/>
                <a:gd name="T41" fmla="*/ 0 h 1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125"/>
                <a:gd name="T65" fmla="*/ 89 w 89"/>
                <a:gd name="T66" fmla="*/ 125 h 1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125">
                  <a:moveTo>
                    <a:pt x="0" y="69"/>
                  </a:moveTo>
                  <a:lnTo>
                    <a:pt x="13" y="83"/>
                  </a:lnTo>
                  <a:lnTo>
                    <a:pt x="25" y="83"/>
                  </a:lnTo>
                  <a:lnTo>
                    <a:pt x="38" y="83"/>
                  </a:lnTo>
                  <a:lnTo>
                    <a:pt x="13" y="97"/>
                  </a:lnTo>
                  <a:lnTo>
                    <a:pt x="38" y="124"/>
                  </a:lnTo>
                  <a:lnTo>
                    <a:pt x="50" y="124"/>
                  </a:lnTo>
                  <a:lnTo>
                    <a:pt x="50" y="97"/>
                  </a:lnTo>
                  <a:lnTo>
                    <a:pt x="63" y="110"/>
                  </a:lnTo>
                  <a:lnTo>
                    <a:pt x="63" y="83"/>
                  </a:lnTo>
                  <a:lnTo>
                    <a:pt x="50" y="69"/>
                  </a:lnTo>
                  <a:lnTo>
                    <a:pt x="38" y="42"/>
                  </a:lnTo>
                  <a:lnTo>
                    <a:pt x="63" y="42"/>
                  </a:lnTo>
                  <a:lnTo>
                    <a:pt x="63" y="28"/>
                  </a:lnTo>
                  <a:lnTo>
                    <a:pt x="88" y="28"/>
                  </a:lnTo>
                  <a:lnTo>
                    <a:pt x="88" y="14"/>
                  </a:lnTo>
                  <a:lnTo>
                    <a:pt x="75" y="14"/>
                  </a:lnTo>
                  <a:lnTo>
                    <a:pt x="63" y="0"/>
                  </a:lnTo>
                  <a:lnTo>
                    <a:pt x="38" y="14"/>
                  </a:lnTo>
                  <a:lnTo>
                    <a:pt x="13" y="42"/>
                  </a:lnTo>
                  <a:lnTo>
                    <a:pt x="0" y="69"/>
                  </a:lnTo>
                </a:path>
              </a:pathLst>
            </a:custGeom>
            <a:solidFill>
              <a:srgbClr val="B2B2B2"/>
            </a:solidFill>
            <a:ln w="12700">
              <a:solidFill>
                <a:srgbClr val="000000"/>
              </a:solidFill>
              <a:round/>
              <a:headEnd/>
              <a:tailEnd/>
            </a:ln>
          </p:spPr>
          <p:txBody>
            <a:bodyPr wrap="none" anchor="ctr"/>
            <a:lstStyle/>
            <a:p>
              <a:endParaRPr lang="fr-FR" dirty="0"/>
            </a:p>
          </p:txBody>
        </p:sp>
        <p:sp>
          <p:nvSpPr>
            <p:cNvPr id="8343" name="AutoShape 151"/>
            <p:cNvSpPr>
              <a:spLocks/>
            </p:cNvSpPr>
            <p:nvPr/>
          </p:nvSpPr>
          <p:spPr bwMode="auto">
            <a:xfrm>
              <a:off x="3916" y="5012"/>
              <a:ext cx="18" cy="19"/>
            </a:xfrm>
            <a:custGeom>
              <a:avLst/>
              <a:gdLst>
                <a:gd name="T0" fmla="*/ 0 w 41"/>
                <a:gd name="T1" fmla="*/ 0 h 43"/>
                <a:gd name="T2" fmla="*/ 0 w 41"/>
                <a:gd name="T3" fmla="*/ 0 h 43"/>
                <a:gd name="T4" fmla="*/ 0 w 41"/>
                <a:gd name="T5" fmla="*/ 0 h 43"/>
                <a:gd name="T6" fmla="*/ 0 w 41"/>
                <a:gd name="T7" fmla="*/ 0 h 43"/>
                <a:gd name="T8" fmla="*/ 0 w 41"/>
                <a:gd name="T9" fmla="*/ 0 h 43"/>
                <a:gd name="T10" fmla="*/ 0 w 41"/>
                <a:gd name="T11" fmla="*/ 0 h 43"/>
                <a:gd name="T12" fmla="*/ 0 w 41"/>
                <a:gd name="T13" fmla="*/ 0 h 43"/>
                <a:gd name="T14" fmla="*/ 0 w 41"/>
                <a:gd name="T15" fmla="*/ 0 h 43"/>
                <a:gd name="T16" fmla="*/ 0 w 41"/>
                <a:gd name="T17" fmla="*/ 0 h 43"/>
                <a:gd name="T18" fmla="*/ 0 w 41"/>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3"/>
                <a:gd name="T32" fmla="*/ 41 w 41"/>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3">
                  <a:moveTo>
                    <a:pt x="14" y="29"/>
                  </a:moveTo>
                  <a:lnTo>
                    <a:pt x="14" y="14"/>
                  </a:lnTo>
                  <a:lnTo>
                    <a:pt x="28" y="14"/>
                  </a:lnTo>
                  <a:lnTo>
                    <a:pt x="28" y="0"/>
                  </a:lnTo>
                  <a:lnTo>
                    <a:pt x="40" y="0"/>
                  </a:lnTo>
                  <a:lnTo>
                    <a:pt x="0" y="0"/>
                  </a:lnTo>
                  <a:lnTo>
                    <a:pt x="0" y="14"/>
                  </a:lnTo>
                  <a:lnTo>
                    <a:pt x="0" y="29"/>
                  </a:lnTo>
                  <a:lnTo>
                    <a:pt x="0" y="42"/>
                  </a:lnTo>
                  <a:lnTo>
                    <a:pt x="14" y="29"/>
                  </a:lnTo>
                </a:path>
              </a:pathLst>
            </a:custGeom>
            <a:solidFill>
              <a:srgbClr val="B2B2B2"/>
            </a:solidFill>
            <a:ln w="12700">
              <a:solidFill>
                <a:srgbClr val="000000"/>
              </a:solidFill>
              <a:round/>
              <a:headEnd/>
              <a:tailEnd/>
            </a:ln>
          </p:spPr>
          <p:txBody>
            <a:bodyPr wrap="none" anchor="ctr"/>
            <a:lstStyle/>
            <a:p>
              <a:endParaRPr lang="fr-FR" dirty="0"/>
            </a:p>
          </p:txBody>
        </p:sp>
        <p:sp>
          <p:nvSpPr>
            <p:cNvPr id="8344" name="AutoShape 152"/>
            <p:cNvSpPr>
              <a:spLocks/>
            </p:cNvSpPr>
            <p:nvPr/>
          </p:nvSpPr>
          <p:spPr bwMode="auto">
            <a:xfrm>
              <a:off x="3968" y="5049"/>
              <a:ext cx="18" cy="24"/>
            </a:xfrm>
            <a:custGeom>
              <a:avLst/>
              <a:gdLst>
                <a:gd name="T0" fmla="*/ 0 w 38"/>
                <a:gd name="T1" fmla="*/ 0 h 57"/>
                <a:gd name="T2" fmla="*/ 0 w 38"/>
                <a:gd name="T3" fmla="*/ 0 h 57"/>
                <a:gd name="T4" fmla="*/ 0 w 38"/>
                <a:gd name="T5" fmla="*/ 0 h 57"/>
                <a:gd name="T6" fmla="*/ 0 w 38"/>
                <a:gd name="T7" fmla="*/ 0 h 57"/>
                <a:gd name="T8" fmla="*/ 0 w 38"/>
                <a:gd name="T9" fmla="*/ 0 h 57"/>
                <a:gd name="T10" fmla="*/ 0 w 38"/>
                <a:gd name="T11" fmla="*/ 0 h 57"/>
                <a:gd name="T12" fmla="*/ 0 w 38"/>
                <a:gd name="T13" fmla="*/ 0 h 57"/>
                <a:gd name="T14" fmla="*/ 0 w 38"/>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57"/>
                <a:gd name="T26" fmla="*/ 38 w 38"/>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57">
                  <a:moveTo>
                    <a:pt x="13" y="56"/>
                  </a:moveTo>
                  <a:lnTo>
                    <a:pt x="13" y="42"/>
                  </a:lnTo>
                  <a:lnTo>
                    <a:pt x="0" y="27"/>
                  </a:lnTo>
                  <a:lnTo>
                    <a:pt x="13" y="27"/>
                  </a:lnTo>
                  <a:lnTo>
                    <a:pt x="13" y="13"/>
                  </a:lnTo>
                  <a:lnTo>
                    <a:pt x="24" y="0"/>
                  </a:lnTo>
                  <a:lnTo>
                    <a:pt x="37" y="27"/>
                  </a:lnTo>
                  <a:lnTo>
                    <a:pt x="13" y="56"/>
                  </a:lnTo>
                </a:path>
              </a:pathLst>
            </a:custGeom>
            <a:solidFill>
              <a:srgbClr val="B2B2B2"/>
            </a:solidFill>
            <a:ln w="12700">
              <a:solidFill>
                <a:srgbClr val="000000"/>
              </a:solidFill>
              <a:round/>
              <a:headEnd/>
              <a:tailEnd/>
            </a:ln>
          </p:spPr>
          <p:txBody>
            <a:bodyPr wrap="none" anchor="ctr"/>
            <a:lstStyle/>
            <a:p>
              <a:endParaRPr lang="fr-FR" dirty="0"/>
            </a:p>
          </p:txBody>
        </p:sp>
        <p:sp>
          <p:nvSpPr>
            <p:cNvPr id="8345" name="AutoShape 153"/>
            <p:cNvSpPr>
              <a:spLocks/>
            </p:cNvSpPr>
            <p:nvPr/>
          </p:nvSpPr>
          <p:spPr bwMode="auto">
            <a:xfrm>
              <a:off x="3883" y="5147"/>
              <a:ext cx="125" cy="119"/>
            </a:xfrm>
            <a:custGeom>
              <a:avLst/>
              <a:gdLst>
                <a:gd name="T0" fmla="*/ 0 w 280"/>
                <a:gd name="T1" fmla="*/ 0 h 278"/>
                <a:gd name="T2" fmla="*/ 0 w 280"/>
                <a:gd name="T3" fmla="*/ 0 h 278"/>
                <a:gd name="T4" fmla="*/ 0 w 280"/>
                <a:gd name="T5" fmla="*/ 0 h 278"/>
                <a:gd name="T6" fmla="*/ 0 w 280"/>
                <a:gd name="T7" fmla="*/ 0 h 278"/>
                <a:gd name="T8" fmla="*/ 0 w 280"/>
                <a:gd name="T9" fmla="*/ 0 h 278"/>
                <a:gd name="T10" fmla="*/ 0 w 280"/>
                <a:gd name="T11" fmla="*/ 0 h 278"/>
                <a:gd name="T12" fmla="*/ 0 w 280"/>
                <a:gd name="T13" fmla="*/ 0 h 278"/>
                <a:gd name="T14" fmla="*/ 0 w 280"/>
                <a:gd name="T15" fmla="*/ 0 h 278"/>
                <a:gd name="T16" fmla="*/ 0 w 280"/>
                <a:gd name="T17" fmla="*/ 0 h 278"/>
                <a:gd name="T18" fmla="*/ 0 w 280"/>
                <a:gd name="T19" fmla="*/ 0 h 278"/>
                <a:gd name="T20" fmla="*/ 0 w 280"/>
                <a:gd name="T21" fmla="*/ 0 h 278"/>
                <a:gd name="T22" fmla="*/ 0 w 280"/>
                <a:gd name="T23" fmla="*/ 0 h 278"/>
                <a:gd name="T24" fmla="*/ 0 w 280"/>
                <a:gd name="T25" fmla="*/ 0 h 278"/>
                <a:gd name="T26" fmla="*/ 0 w 280"/>
                <a:gd name="T27" fmla="*/ 0 h 278"/>
                <a:gd name="T28" fmla="*/ 0 w 280"/>
                <a:gd name="T29" fmla="*/ 0 h 278"/>
                <a:gd name="T30" fmla="*/ 0 w 280"/>
                <a:gd name="T31" fmla="*/ 0 h 278"/>
                <a:gd name="T32" fmla="*/ 0 w 280"/>
                <a:gd name="T33" fmla="*/ 0 h 278"/>
                <a:gd name="T34" fmla="*/ 0 w 280"/>
                <a:gd name="T35" fmla="*/ 0 h 278"/>
                <a:gd name="T36" fmla="*/ 0 w 280"/>
                <a:gd name="T37" fmla="*/ 0 h 278"/>
                <a:gd name="T38" fmla="*/ 0 w 280"/>
                <a:gd name="T39" fmla="*/ 0 h 278"/>
                <a:gd name="T40" fmla="*/ 0 w 280"/>
                <a:gd name="T41" fmla="*/ 0 h 278"/>
                <a:gd name="T42" fmla="*/ 0 w 280"/>
                <a:gd name="T43" fmla="*/ 0 h 278"/>
                <a:gd name="T44" fmla="*/ 0 w 280"/>
                <a:gd name="T45" fmla="*/ 0 h 278"/>
                <a:gd name="T46" fmla="*/ 0 w 280"/>
                <a:gd name="T47" fmla="*/ 0 h 2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0"/>
                <a:gd name="T73" fmla="*/ 0 h 278"/>
                <a:gd name="T74" fmla="*/ 280 w 280"/>
                <a:gd name="T75" fmla="*/ 278 h 2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0" h="278">
                  <a:moveTo>
                    <a:pt x="51" y="0"/>
                  </a:moveTo>
                  <a:lnTo>
                    <a:pt x="38" y="14"/>
                  </a:lnTo>
                  <a:lnTo>
                    <a:pt x="25" y="28"/>
                  </a:lnTo>
                  <a:lnTo>
                    <a:pt x="25" y="55"/>
                  </a:lnTo>
                  <a:lnTo>
                    <a:pt x="12" y="55"/>
                  </a:lnTo>
                  <a:lnTo>
                    <a:pt x="0" y="98"/>
                  </a:lnTo>
                  <a:lnTo>
                    <a:pt x="12" y="111"/>
                  </a:lnTo>
                  <a:lnTo>
                    <a:pt x="0" y="139"/>
                  </a:lnTo>
                  <a:lnTo>
                    <a:pt x="25" y="180"/>
                  </a:lnTo>
                  <a:lnTo>
                    <a:pt x="76" y="209"/>
                  </a:lnTo>
                  <a:lnTo>
                    <a:pt x="89" y="222"/>
                  </a:lnTo>
                  <a:lnTo>
                    <a:pt x="113" y="209"/>
                  </a:lnTo>
                  <a:lnTo>
                    <a:pt x="266" y="277"/>
                  </a:lnTo>
                  <a:lnTo>
                    <a:pt x="279" y="277"/>
                  </a:lnTo>
                  <a:lnTo>
                    <a:pt x="279" y="236"/>
                  </a:lnTo>
                  <a:lnTo>
                    <a:pt x="266" y="98"/>
                  </a:lnTo>
                  <a:lnTo>
                    <a:pt x="254" y="70"/>
                  </a:lnTo>
                  <a:lnTo>
                    <a:pt x="266" y="28"/>
                  </a:lnTo>
                  <a:lnTo>
                    <a:pt x="215" y="0"/>
                  </a:lnTo>
                  <a:lnTo>
                    <a:pt x="177" y="28"/>
                  </a:lnTo>
                  <a:lnTo>
                    <a:pt x="190" y="43"/>
                  </a:lnTo>
                  <a:lnTo>
                    <a:pt x="164" y="55"/>
                  </a:lnTo>
                  <a:lnTo>
                    <a:pt x="113" y="28"/>
                  </a:lnTo>
                  <a:lnTo>
                    <a:pt x="51" y="0"/>
                  </a:lnTo>
                </a:path>
              </a:pathLst>
            </a:custGeom>
            <a:solidFill>
              <a:srgbClr val="B2B2B2"/>
            </a:solidFill>
            <a:ln w="12700">
              <a:solidFill>
                <a:srgbClr val="000000"/>
              </a:solidFill>
              <a:round/>
              <a:headEnd/>
              <a:tailEnd/>
            </a:ln>
          </p:spPr>
          <p:txBody>
            <a:bodyPr wrap="none" anchor="ctr"/>
            <a:lstStyle/>
            <a:p>
              <a:endParaRPr lang="fr-FR" dirty="0"/>
            </a:p>
          </p:txBody>
        </p:sp>
        <p:sp>
          <p:nvSpPr>
            <p:cNvPr id="8346" name="AutoShape 154"/>
            <p:cNvSpPr>
              <a:spLocks/>
            </p:cNvSpPr>
            <p:nvPr/>
          </p:nvSpPr>
          <p:spPr bwMode="auto">
            <a:xfrm>
              <a:off x="3996" y="5120"/>
              <a:ext cx="17" cy="7"/>
            </a:xfrm>
            <a:custGeom>
              <a:avLst/>
              <a:gdLst>
                <a:gd name="T0" fmla="*/ 0 w 39"/>
                <a:gd name="T1" fmla="*/ 0 h 17"/>
                <a:gd name="T2" fmla="*/ 0 w 39"/>
                <a:gd name="T3" fmla="*/ 0 h 17"/>
                <a:gd name="T4" fmla="*/ 0 w 39"/>
                <a:gd name="T5" fmla="*/ 0 h 17"/>
                <a:gd name="T6" fmla="*/ 0 w 39"/>
                <a:gd name="T7" fmla="*/ 0 h 17"/>
                <a:gd name="T8" fmla="*/ 0 w 39"/>
                <a:gd name="T9" fmla="*/ 0 h 17"/>
                <a:gd name="T10" fmla="*/ 0 60000 65536"/>
                <a:gd name="T11" fmla="*/ 0 60000 65536"/>
                <a:gd name="T12" fmla="*/ 0 60000 65536"/>
                <a:gd name="T13" fmla="*/ 0 60000 65536"/>
                <a:gd name="T14" fmla="*/ 0 60000 65536"/>
                <a:gd name="T15" fmla="*/ 0 w 39"/>
                <a:gd name="T16" fmla="*/ 0 h 17"/>
                <a:gd name="T17" fmla="*/ 39 w 39"/>
                <a:gd name="T18" fmla="*/ 17 h 17"/>
              </a:gdLst>
              <a:ahLst/>
              <a:cxnLst>
                <a:cxn ang="T10">
                  <a:pos x="T0" y="T1"/>
                </a:cxn>
                <a:cxn ang="T11">
                  <a:pos x="T2" y="T3"/>
                </a:cxn>
                <a:cxn ang="T12">
                  <a:pos x="T4" y="T5"/>
                </a:cxn>
                <a:cxn ang="T13">
                  <a:pos x="T6" y="T7"/>
                </a:cxn>
                <a:cxn ang="T14">
                  <a:pos x="T8" y="T9"/>
                </a:cxn>
              </a:cxnLst>
              <a:rect l="T15" t="T16" r="T17" b="T18"/>
              <a:pathLst>
                <a:path w="39" h="17">
                  <a:moveTo>
                    <a:pt x="38" y="16"/>
                  </a:moveTo>
                  <a:lnTo>
                    <a:pt x="24" y="0"/>
                  </a:lnTo>
                  <a:lnTo>
                    <a:pt x="0" y="0"/>
                  </a:lnTo>
                  <a:lnTo>
                    <a:pt x="11" y="16"/>
                  </a:lnTo>
                  <a:lnTo>
                    <a:pt x="38" y="16"/>
                  </a:lnTo>
                </a:path>
              </a:pathLst>
            </a:custGeom>
            <a:solidFill>
              <a:srgbClr val="B2B2B2"/>
            </a:solidFill>
            <a:ln w="12700">
              <a:solidFill>
                <a:srgbClr val="000000"/>
              </a:solidFill>
              <a:round/>
              <a:headEnd/>
              <a:tailEnd/>
            </a:ln>
          </p:spPr>
          <p:txBody>
            <a:bodyPr wrap="none" anchor="ctr"/>
            <a:lstStyle/>
            <a:p>
              <a:endParaRPr lang="fr-FR" dirty="0"/>
            </a:p>
          </p:txBody>
        </p:sp>
        <p:sp>
          <p:nvSpPr>
            <p:cNvPr id="8347" name="Oval 155"/>
            <p:cNvSpPr>
              <a:spLocks noChangeArrowheads="1"/>
            </p:cNvSpPr>
            <p:nvPr/>
          </p:nvSpPr>
          <p:spPr bwMode="auto">
            <a:xfrm>
              <a:off x="3913" y="5108"/>
              <a:ext cx="5" cy="7"/>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348" name="AutoShape 156"/>
            <p:cNvSpPr>
              <a:spLocks/>
            </p:cNvSpPr>
            <p:nvPr/>
          </p:nvSpPr>
          <p:spPr bwMode="auto">
            <a:xfrm>
              <a:off x="3916" y="4910"/>
              <a:ext cx="70" cy="79"/>
            </a:xfrm>
            <a:custGeom>
              <a:avLst/>
              <a:gdLst>
                <a:gd name="T0" fmla="*/ 0 w 154"/>
                <a:gd name="T1" fmla="*/ 0 h 191"/>
                <a:gd name="T2" fmla="*/ 0 w 154"/>
                <a:gd name="T3" fmla="*/ 0 h 191"/>
                <a:gd name="T4" fmla="*/ 0 w 154"/>
                <a:gd name="T5" fmla="*/ 0 h 191"/>
                <a:gd name="T6" fmla="*/ 0 w 154"/>
                <a:gd name="T7" fmla="*/ 0 h 191"/>
                <a:gd name="T8" fmla="*/ 0 w 154"/>
                <a:gd name="T9" fmla="*/ 0 h 191"/>
                <a:gd name="T10" fmla="*/ 0 w 154"/>
                <a:gd name="T11" fmla="*/ 0 h 191"/>
                <a:gd name="T12" fmla="*/ 0 w 154"/>
                <a:gd name="T13" fmla="*/ 0 h 191"/>
                <a:gd name="T14" fmla="*/ 0 w 154"/>
                <a:gd name="T15" fmla="*/ 0 h 191"/>
                <a:gd name="T16" fmla="*/ 0 w 154"/>
                <a:gd name="T17" fmla="*/ 0 h 191"/>
                <a:gd name="T18" fmla="*/ 0 w 154"/>
                <a:gd name="T19" fmla="*/ 0 h 191"/>
                <a:gd name="T20" fmla="*/ 0 w 154"/>
                <a:gd name="T21" fmla="*/ 0 h 191"/>
                <a:gd name="T22" fmla="*/ 0 w 154"/>
                <a:gd name="T23" fmla="*/ 0 h 191"/>
                <a:gd name="T24" fmla="*/ 0 w 154"/>
                <a:gd name="T25" fmla="*/ 0 h 191"/>
                <a:gd name="T26" fmla="*/ 0 w 154"/>
                <a:gd name="T27" fmla="*/ 0 h 191"/>
                <a:gd name="T28" fmla="*/ 0 w 154"/>
                <a:gd name="T29" fmla="*/ 0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1"/>
                <a:gd name="T47" fmla="*/ 154 w 154"/>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1">
                  <a:moveTo>
                    <a:pt x="0" y="67"/>
                  </a:moveTo>
                  <a:lnTo>
                    <a:pt x="0" y="95"/>
                  </a:lnTo>
                  <a:lnTo>
                    <a:pt x="13" y="136"/>
                  </a:lnTo>
                  <a:lnTo>
                    <a:pt x="51" y="163"/>
                  </a:lnTo>
                  <a:lnTo>
                    <a:pt x="89" y="176"/>
                  </a:lnTo>
                  <a:lnTo>
                    <a:pt x="115" y="176"/>
                  </a:lnTo>
                  <a:lnTo>
                    <a:pt x="128" y="190"/>
                  </a:lnTo>
                  <a:lnTo>
                    <a:pt x="153" y="136"/>
                  </a:lnTo>
                  <a:lnTo>
                    <a:pt x="140" y="109"/>
                  </a:lnTo>
                  <a:lnTo>
                    <a:pt x="140" y="81"/>
                  </a:lnTo>
                  <a:lnTo>
                    <a:pt x="102" y="0"/>
                  </a:lnTo>
                  <a:lnTo>
                    <a:pt x="89" y="41"/>
                  </a:lnTo>
                  <a:lnTo>
                    <a:pt x="64" y="54"/>
                  </a:lnTo>
                  <a:lnTo>
                    <a:pt x="51" y="41"/>
                  </a:lnTo>
                  <a:lnTo>
                    <a:pt x="0" y="67"/>
                  </a:lnTo>
                </a:path>
              </a:pathLst>
            </a:custGeom>
            <a:solidFill>
              <a:srgbClr val="B2B2B2"/>
            </a:solidFill>
            <a:ln w="12700">
              <a:solidFill>
                <a:srgbClr val="000000"/>
              </a:solidFill>
              <a:round/>
              <a:headEnd/>
              <a:tailEnd/>
            </a:ln>
          </p:spPr>
          <p:txBody>
            <a:bodyPr wrap="none" anchor="ctr"/>
            <a:lstStyle/>
            <a:p>
              <a:endParaRPr lang="fr-FR" dirty="0"/>
            </a:p>
          </p:txBody>
        </p:sp>
        <p:sp>
          <p:nvSpPr>
            <p:cNvPr id="8349" name="AutoShape 157"/>
            <p:cNvSpPr>
              <a:spLocks/>
            </p:cNvSpPr>
            <p:nvPr/>
          </p:nvSpPr>
          <p:spPr bwMode="auto">
            <a:xfrm>
              <a:off x="3883" y="4985"/>
              <a:ext cx="56" cy="27"/>
            </a:xfrm>
            <a:custGeom>
              <a:avLst/>
              <a:gdLst>
                <a:gd name="T0" fmla="*/ 0 w 126"/>
                <a:gd name="T1" fmla="*/ 0 h 68"/>
                <a:gd name="T2" fmla="*/ 0 w 126"/>
                <a:gd name="T3" fmla="*/ 0 h 68"/>
                <a:gd name="T4" fmla="*/ 0 w 126"/>
                <a:gd name="T5" fmla="*/ 0 h 68"/>
                <a:gd name="T6" fmla="*/ 0 w 126"/>
                <a:gd name="T7" fmla="*/ 0 h 68"/>
                <a:gd name="T8" fmla="*/ 0 w 126"/>
                <a:gd name="T9" fmla="*/ 0 h 68"/>
                <a:gd name="T10" fmla="*/ 0 w 126"/>
                <a:gd name="T11" fmla="*/ 0 h 68"/>
                <a:gd name="T12" fmla="*/ 0 w 126"/>
                <a:gd name="T13" fmla="*/ 0 h 68"/>
                <a:gd name="T14" fmla="*/ 0 w 126"/>
                <a:gd name="T15" fmla="*/ 0 h 68"/>
                <a:gd name="T16" fmla="*/ 0 w 126"/>
                <a:gd name="T17" fmla="*/ 0 h 68"/>
                <a:gd name="T18" fmla="*/ 0 w 126"/>
                <a:gd name="T19" fmla="*/ 0 h 68"/>
                <a:gd name="T20" fmla="*/ 0 w 126"/>
                <a:gd name="T21" fmla="*/ 0 h 68"/>
                <a:gd name="T22" fmla="*/ 0 w 126"/>
                <a:gd name="T23" fmla="*/ 0 h 68"/>
                <a:gd name="T24" fmla="*/ 0 w 126"/>
                <a:gd name="T25" fmla="*/ 0 h 68"/>
                <a:gd name="T26" fmla="*/ 0 w 126"/>
                <a:gd name="T27" fmla="*/ 0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6"/>
                <a:gd name="T43" fmla="*/ 0 h 68"/>
                <a:gd name="T44" fmla="*/ 126 w 126"/>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6" h="68">
                  <a:moveTo>
                    <a:pt x="61" y="27"/>
                  </a:moveTo>
                  <a:lnTo>
                    <a:pt x="61" y="41"/>
                  </a:lnTo>
                  <a:lnTo>
                    <a:pt x="24" y="41"/>
                  </a:lnTo>
                  <a:lnTo>
                    <a:pt x="0" y="53"/>
                  </a:lnTo>
                  <a:lnTo>
                    <a:pt x="11" y="67"/>
                  </a:lnTo>
                  <a:lnTo>
                    <a:pt x="50" y="53"/>
                  </a:lnTo>
                  <a:lnTo>
                    <a:pt x="61" y="67"/>
                  </a:lnTo>
                  <a:lnTo>
                    <a:pt x="74" y="67"/>
                  </a:lnTo>
                  <a:lnTo>
                    <a:pt x="112" y="67"/>
                  </a:lnTo>
                  <a:lnTo>
                    <a:pt x="125" y="27"/>
                  </a:lnTo>
                  <a:lnTo>
                    <a:pt x="112" y="14"/>
                  </a:lnTo>
                  <a:lnTo>
                    <a:pt x="100" y="0"/>
                  </a:lnTo>
                  <a:lnTo>
                    <a:pt x="87" y="27"/>
                  </a:lnTo>
                  <a:lnTo>
                    <a:pt x="61" y="27"/>
                  </a:lnTo>
                </a:path>
              </a:pathLst>
            </a:custGeom>
            <a:solidFill>
              <a:srgbClr val="B2B2B2"/>
            </a:solidFill>
            <a:ln w="12700">
              <a:solidFill>
                <a:srgbClr val="000000"/>
              </a:solidFill>
              <a:round/>
              <a:headEnd/>
              <a:tailEnd/>
            </a:ln>
          </p:spPr>
          <p:txBody>
            <a:bodyPr wrap="none" anchor="ctr"/>
            <a:lstStyle/>
            <a:p>
              <a:endParaRPr lang="fr-FR" dirty="0"/>
            </a:p>
          </p:txBody>
        </p:sp>
        <p:sp>
          <p:nvSpPr>
            <p:cNvPr id="8350" name="AutoShape 158"/>
            <p:cNvSpPr>
              <a:spLocks/>
            </p:cNvSpPr>
            <p:nvPr/>
          </p:nvSpPr>
          <p:spPr bwMode="auto">
            <a:xfrm>
              <a:off x="3928" y="4980"/>
              <a:ext cx="47" cy="22"/>
            </a:xfrm>
            <a:custGeom>
              <a:avLst/>
              <a:gdLst>
                <a:gd name="T0" fmla="*/ 0 w 103"/>
                <a:gd name="T1" fmla="*/ 0 h 53"/>
                <a:gd name="T2" fmla="*/ 0 w 103"/>
                <a:gd name="T3" fmla="*/ 0 h 53"/>
                <a:gd name="T4" fmla="*/ 0 w 103"/>
                <a:gd name="T5" fmla="*/ 0 h 53"/>
                <a:gd name="T6" fmla="*/ 0 w 103"/>
                <a:gd name="T7" fmla="*/ 0 h 53"/>
                <a:gd name="T8" fmla="*/ 0 w 103"/>
                <a:gd name="T9" fmla="*/ 0 h 53"/>
                <a:gd name="T10" fmla="*/ 0 w 103"/>
                <a:gd name="T11" fmla="*/ 0 h 53"/>
                <a:gd name="T12" fmla="*/ 0 w 103"/>
                <a:gd name="T13" fmla="*/ 0 h 53"/>
                <a:gd name="T14" fmla="*/ 0 w 103"/>
                <a:gd name="T15" fmla="*/ 0 h 53"/>
                <a:gd name="T16" fmla="*/ 0 w 103"/>
                <a:gd name="T17" fmla="*/ 0 h 53"/>
                <a:gd name="T18" fmla="*/ 0 w 103"/>
                <a:gd name="T19" fmla="*/ 0 h 53"/>
                <a:gd name="T20" fmla="*/ 0 w 103"/>
                <a:gd name="T21" fmla="*/ 0 h 53"/>
                <a:gd name="T22" fmla="*/ 0 w 103"/>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53"/>
                <a:gd name="T38" fmla="*/ 103 w 103"/>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53">
                  <a:moveTo>
                    <a:pt x="0" y="12"/>
                  </a:moveTo>
                  <a:lnTo>
                    <a:pt x="25" y="0"/>
                  </a:lnTo>
                  <a:lnTo>
                    <a:pt x="63" y="12"/>
                  </a:lnTo>
                  <a:lnTo>
                    <a:pt x="89" y="12"/>
                  </a:lnTo>
                  <a:lnTo>
                    <a:pt x="102" y="25"/>
                  </a:lnTo>
                  <a:lnTo>
                    <a:pt x="102" y="39"/>
                  </a:lnTo>
                  <a:lnTo>
                    <a:pt x="89" y="39"/>
                  </a:lnTo>
                  <a:lnTo>
                    <a:pt x="63" y="39"/>
                  </a:lnTo>
                  <a:lnTo>
                    <a:pt x="51" y="52"/>
                  </a:lnTo>
                  <a:lnTo>
                    <a:pt x="25" y="39"/>
                  </a:lnTo>
                  <a:lnTo>
                    <a:pt x="12" y="25"/>
                  </a:lnTo>
                  <a:lnTo>
                    <a:pt x="0" y="12"/>
                  </a:lnTo>
                </a:path>
              </a:pathLst>
            </a:custGeom>
            <a:solidFill>
              <a:srgbClr val="B2B2B2"/>
            </a:solidFill>
            <a:ln w="12700">
              <a:solidFill>
                <a:srgbClr val="000000"/>
              </a:solidFill>
              <a:round/>
              <a:headEnd/>
              <a:tailEnd/>
            </a:ln>
          </p:spPr>
          <p:txBody>
            <a:bodyPr wrap="none" anchor="ctr"/>
            <a:lstStyle/>
            <a:p>
              <a:endParaRPr lang="fr-FR" dirty="0"/>
            </a:p>
          </p:txBody>
        </p:sp>
        <p:sp>
          <p:nvSpPr>
            <p:cNvPr id="8351" name="AutoShape 159"/>
            <p:cNvSpPr>
              <a:spLocks/>
            </p:cNvSpPr>
            <p:nvPr/>
          </p:nvSpPr>
          <p:spPr bwMode="auto">
            <a:xfrm>
              <a:off x="3934" y="4996"/>
              <a:ext cx="44" cy="24"/>
            </a:xfrm>
            <a:custGeom>
              <a:avLst/>
              <a:gdLst>
                <a:gd name="T0" fmla="*/ 0 w 101"/>
                <a:gd name="T1" fmla="*/ 0 h 56"/>
                <a:gd name="T2" fmla="*/ 0 w 101"/>
                <a:gd name="T3" fmla="*/ 0 h 56"/>
                <a:gd name="T4" fmla="*/ 0 w 101"/>
                <a:gd name="T5" fmla="*/ 0 h 56"/>
                <a:gd name="T6" fmla="*/ 0 w 101"/>
                <a:gd name="T7" fmla="*/ 0 h 56"/>
                <a:gd name="T8" fmla="*/ 0 w 101"/>
                <a:gd name="T9" fmla="*/ 0 h 56"/>
                <a:gd name="T10" fmla="*/ 0 w 101"/>
                <a:gd name="T11" fmla="*/ 0 h 56"/>
                <a:gd name="T12" fmla="*/ 0 w 101"/>
                <a:gd name="T13" fmla="*/ 0 h 56"/>
                <a:gd name="T14" fmla="*/ 0 w 101"/>
                <a:gd name="T15" fmla="*/ 0 h 56"/>
                <a:gd name="T16" fmla="*/ 0 w 101"/>
                <a:gd name="T17" fmla="*/ 0 h 56"/>
                <a:gd name="T18" fmla="*/ 0 w 101"/>
                <a:gd name="T19" fmla="*/ 0 h 56"/>
                <a:gd name="T20" fmla="*/ 0 w 101"/>
                <a:gd name="T21" fmla="*/ 0 h 56"/>
                <a:gd name="T22" fmla="*/ 0 w 101"/>
                <a:gd name="T23" fmla="*/ 0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56"/>
                <a:gd name="T38" fmla="*/ 101 w 101"/>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56">
                  <a:moveTo>
                    <a:pt x="88" y="0"/>
                  </a:moveTo>
                  <a:lnTo>
                    <a:pt x="76" y="0"/>
                  </a:lnTo>
                  <a:lnTo>
                    <a:pt x="50" y="0"/>
                  </a:lnTo>
                  <a:lnTo>
                    <a:pt x="38" y="14"/>
                  </a:lnTo>
                  <a:lnTo>
                    <a:pt x="13" y="0"/>
                  </a:lnTo>
                  <a:lnTo>
                    <a:pt x="0" y="41"/>
                  </a:lnTo>
                  <a:lnTo>
                    <a:pt x="26" y="55"/>
                  </a:lnTo>
                  <a:lnTo>
                    <a:pt x="50" y="55"/>
                  </a:lnTo>
                  <a:lnTo>
                    <a:pt x="76" y="55"/>
                  </a:lnTo>
                  <a:lnTo>
                    <a:pt x="88" y="27"/>
                  </a:lnTo>
                  <a:lnTo>
                    <a:pt x="100" y="14"/>
                  </a:lnTo>
                  <a:lnTo>
                    <a:pt x="88" y="0"/>
                  </a:lnTo>
                </a:path>
              </a:pathLst>
            </a:custGeom>
            <a:solidFill>
              <a:srgbClr val="B2B2B2"/>
            </a:solidFill>
            <a:ln w="12700">
              <a:solidFill>
                <a:srgbClr val="000000"/>
              </a:solidFill>
              <a:round/>
              <a:headEnd/>
              <a:tailEnd/>
            </a:ln>
          </p:spPr>
          <p:txBody>
            <a:bodyPr wrap="none" anchor="ctr"/>
            <a:lstStyle/>
            <a:p>
              <a:endParaRPr lang="fr-FR" dirty="0"/>
            </a:p>
          </p:txBody>
        </p:sp>
        <p:sp>
          <p:nvSpPr>
            <p:cNvPr id="8352" name="AutoShape 160"/>
            <p:cNvSpPr>
              <a:spLocks/>
            </p:cNvSpPr>
            <p:nvPr/>
          </p:nvSpPr>
          <p:spPr bwMode="auto">
            <a:xfrm>
              <a:off x="3962" y="4903"/>
              <a:ext cx="51" cy="41"/>
            </a:xfrm>
            <a:custGeom>
              <a:avLst/>
              <a:gdLst>
                <a:gd name="T0" fmla="*/ 0 w 116"/>
                <a:gd name="T1" fmla="*/ 0 h 99"/>
                <a:gd name="T2" fmla="*/ 0 w 116"/>
                <a:gd name="T3" fmla="*/ 0 h 99"/>
                <a:gd name="T4" fmla="*/ 0 w 116"/>
                <a:gd name="T5" fmla="*/ 0 h 99"/>
                <a:gd name="T6" fmla="*/ 0 w 116"/>
                <a:gd name="T7" fmla="*/ 0 h 99"/>
                <a:gd name="T8" fmla="*/ 0 w 116"/>
                <a:gd name="T9" fmla="*/ 0 h 99"/>
                <a:gd name="T10" fmla="*/ 0 w 116"/>
                <a:gd name="T11" fmla="*/ 0 h 99"/>
                <a:gd name="T12" fmla="*/ 0 w 116"/>
                <a:gd name="T13" fmla="*/ 0 h 99"/>
                <a:gd name="T14" fmla="*/ 0 w 116"/>
                <a:gd name="T15" fmla="*/ 0 h 99"/>
                <a:gd name="T16" fmla="*/ 0 w 116"/>
                <a:gd name="T17" fmla="*/ 0 h 99"/>
                <a:gd name="T18" fmla="*/ 0 w 116"/>
                <a:gd name="T19" fmla="*/ 0 h 99"/>
                <a:gd name="T20" fmla="*/ 0 w 116"/>
                <a:gd name="T21" fmla="*/ 0 h 99"/>
                <a:gd name="T22" fmla="*/ 0 w 116"/>
                <a:gd name="T23" fmla="*/ 0 h 99"/>
                <a:gd name="T24" fmla="*/ 0 w 116"/>
                <a:gd name="T25" fmla="*/ 0 h 99"/>
                <a:gd name="T26" fmla="*/ 0 w 116"/>
                <a:gd name="T27" fmla="*/ 0 h 99"/>
                <a:gd name="T28" fmla="*/ 0 w 116"/>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99"/>
                <a:gd name="T47" fmla="*/ 116 w 116"/>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99">
                  <a:moveTo>
                    <a:pt x="0" y="0"/>
                  </a:moveTo>
                  <a:lnTo>
                    <a:pt x="0" y="14"/>
                  </a:lnTo>
                  <a:lnTo>
                    <a:pt x="13" y="14"/>
                  </a:lnTo>
                  <a:lnTo>
                    <a:pt x="13" y="27"/>
                  </a:lnTo>
                  <a:lnTo>
                    <a:pt x="13" y="42"/>
                  </a:lnTo>
                  <a:lnTo>
                    <a:pt x="26" y="56"/>
                  </a:lnTo>
                  <a:lnTo>
                    <a:pt x="38" y="98"/>
                  </a:lnTo>
                  <a:lnTo>
                    <a:pt x="64" y="84"/>
                  </a:lnTo>
                  <a:lnTo>
                    <a:pt x="77" y="71"/>
                  </a:lnTo>
                  <a:lnTo>
                    <a:pt x="89" y="42"/>
                  </a:lnTo>
                  <a:lnTo>
                    <a:pt x="115" y="27"/>
                  </a:lnTo>
                  <a:lnTo>
                    <a:pt x="89" y="14"/>
                  </a:lnTo>
                  <a:lnTo>
                    <a:pt x="51" y="14"/>
                  </a:lnTo>
                  <a:lnTo>
                    <a:pt x="13" y="14"/>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353" name="AutoShape 161"/>
            <p:cNvSpPr>
              <a:spLocks/>
            </p:cNvSpPr>
            <p:nvPr/>
          </p:nvSpPr>
          <p:spPr bwMode="auto">
            <a:xfrm>
              <a:off x="3973" y="4910"/>
              <a:ext cx="62" cy="64"/>
            </a:xfrm>
            <a:custGeom>
              <a:avLst/>
              <a:gdLst>
                <a:gd name="T0" fmla="*/ 0 w 141"/>
                <a:gd name="T1" fmla="*/ 0 h 152"/>
                <a:gd name="T2" fmla="*/ 0 w 141"/>
                <a:gd name="T3" fmla="*/ 0 h 152"/>
                <a:gd name="T4" fmla="*/ 0 w 141"/>
                <a:gd name="T5" fmla="*/ 0 h 152"/>
                <a:gd name="T6" fmla="*/ 0 w 141"/>
                <a:gd name="T7" fmla="*/ 0 h 152"/>
                <a:gd name="T8" fmla="*/ 0 w 141"/>
                <a:gd name="T9" fmla="*/ 0 h 152"/>
                <a:gd name="T10" fmla="*/ 0 w 141"/>
                <a:gd name="T11" fmla="*/ 0 h 152"/>
                <a:gd name="T12" fmla="*/ 0 w 141"/>
                <a:gd name="T13" fmla="*/ 0 h 152"/>
                <a:gd name="T14" fmla="*/ 0 w 141"/>
                <a:gd name="T15" fmla="*/ 0 h 152"/>
                <a:gd name="T16" fmla="*/ 0 w 141"/>
                <a:gd name="T17" fmla="*/ 0 h 152"/>
                <a:gd name="T18" fmla="*/ 0 w 141"/>
                <a:gd name="T19" fmla="*/ 0 h 152"/>
                <a:gd name="T20" fmla="*/ 0 w 141"/>
                <a:gd name="T21" fmla="*/ 0 h 152"/>
                <a:gd name="T22" fmla="*/ 0 w 141"/>
                <a:gd name="T23" fmla="*/ 0 h 152"/>
                <a:gd name="T24" fmla="*/ 0 w 141"/>
                <a:gd name="T25" fmla="*/ 0 h 152"/>
                <a:gd name="T26" fmla="*/ 0 w 141"/>
                <a:gd name="T27" fmla="*/ 0 h 152"/>
                <a:gd name="T28" fmla="*/ 0 w 141"/>
                <a:gd name="T29" fmla="*/ 0 h 152"/>
                <a:gd name="T30" fmla="*/ 0 w 141"/>
                <a:gd name="T31" fmla="*/ 0 h 152"/>
                <a:gd name="T32" fmla="*/ 0 w 141"/>
                <a:gd name="T33" fmla="*/ 0 h 152"/>
                <a:gd name="T34" fmla="*/ 0 w 141"/>
                <a:gd name="T35" fmla="*/ 0 h 152"/>
                <a:gd name="T36" fmla="*/ 0 w 141"/>
                <a:gd name="T37" fmla="*/ 0 h 152"/>
                <a:gd name="T38" fmla="*/ 0 w 141"/>
                <a:gd name="T39" fmla="*/ 0 h 152"/>
                <a:gd name="T40" fmla="*/ 0 w 141"/>
                <a:gd name="T41" fmla="*/ 0 h 152"/>
                <a:gd name="T42" fmla="*/ 0 w 141"/>
                <a:gd name="T43" fmla="*/ 0 h 1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1"/>
                <a:gd name="T67" fmla="*/ 0 h 152"/>
                <a:gd name="T68" fmla="*/ 141 w 141"/>
                <a:gd name="T69" fmla="*/ 152 h 1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1" h="152">
                  <a:moveTo>
                    <a:pt x="114" y="0"/>
                  </a:moveTo>
                  <a:lnTo>
                    <a:pt x="127" y="27"/>
                  </a:lnTo>
                  <a:lnTo>
                    <a:pt x="127" y="41"/>
                  </a:lnTo>
                  <a:lnTo>
                    <a:pt x="140" y="55"/>
                  </a:lnTo>
                  <a:lnTo>
                    <a:pt x="140" y="68"/>
                  </a:lnTo>
                  <a:lnTo>
                    <a:pt x="140" y="82"/>
                  </a:lnTo>
                  <a:lnTo>
                    <a:pt x="127" y="82"/>
                  </a:lnTo>
                  <a:lnTo>
                    <a:pt x="127" y="123"/>
                  </a:lnTo>
                  <a:lnTo>
                    <a:pt x="102" y="123"/>
                  </a:lnTo>
                  <a:lnTo>
                    <a:pt x="76" y="137"/>
                  </a:lnTo>
                  <a:lnTo>
                    <a:pt x="76" y="151"/>
                  </a:lnTo>
                  <a:lnTo>
                    <a:pt x="38" y="137"/>
                  </a:lnTo>
                  <a:lnTo>
                    <a:pt x="25" y="137"/>
                  </a:lnTo>
                  <a:lnTo>
                    <a:pt x="12" y="110"/>
                  </a:lnTo>
                  <a:lnTo>
                    <a:pt x="12" y="82"/>
                  </a:lnTo>
                  <a:lnTo>
                    <a:pt x="0" y="41"/>
                  </a:lnTo>
                  <a:lnTo>
                    <a:pt x="12" y="82"/>
                  </a:lnTo>
                  <a:lnTo>
                    <a:pt x="38" y="68"/>
                  </a:lnTo>
                  <a:lnTo>
                    <a:pt x="51" y="55"/>
                  </a:lnTo>
                  <a:lnTo>
                    <a:pt x="63" y="27"/>
                  </a:lnTo>
                  <a:lnTo>
                    <a:pt x="89" y="13"/>
                  </a:lnTo>
                  <a:lnTo>
                    <a:pt x="114" y="0"/>
                  </a:lnTo>
                </a:path>
              </a:pathLst>
            </a:custGeom>
            <a:solidFill>
              <a:srgbClr val="B2B2B2"/>
            </a:solidFill>
            <a:ln w="12700">
              <a:solidFill>
                <a:srgbClr val="000000"/>
              </a:solidFill>
              <a:round/>
              <a:headEnd/>
              <a:tailEnd/>
            </a:ln>
          </p:spPr>
          <p:txBody>
            <a:bodyPr wrap="none" anchor="ctr"/>
            <a:lstStyle/>
            <a:p>
              <a:endParaRPr lang="fr-FR" dirty="0"/>
            </a:p>
          </p:txBody>
        </p:sp>
        <p:sp>
          <p:nvSpPr>
            <p:cNvPr id="8354" name="AutoShape 162"/>
            <p:cNvSpPr>
              <a:spLocks/>
            </p:cNvSpPr>
            <p:nvPr/>
          </p:nvSpPr>
          <p:spPr bwMode="auto">
            <a:xfrm>
              <a:off x="3973" y="4950"/>
              <a:ext cx="121" cy="81"/>
            </a:xfrm>
            <a:custGeom>
              <a:avLst/>
              <a:gdLst>
                <a:gd name="T0" fmla="*/ 0 w 269"/>
                <a:gd name="T1" fmla="*/ 0 h 192"/>
                <a:gd name="T2" fmla="*/ 0 w 269"/>
                <a:gd name="T3" fmla="*/ 0 h 192"/>
                <a:gd name="T4" fmla="*/ 0 w 269"/>
                <a:gd name="T5" fmla="*/ 0 h 192"/>
                <a:gd name="T6" fmla="*/ 0 w 269"/>
                <a:gd name="T7" fmla="*/ 0 h 192"/>
                <a:gd name="T8" fmla="*/ 0 w 269"/>
                <a:gd name="T9" fmla="*/ 0 h 192"/>
                <a:gd name="T10" fmla="*/ 0 w 269"/>
                <a:gd name="T11" fmla="*/ 0 h 192"/>
                <a:gd name="T12" fmla="*/ 0 w 269"/>
                <a:gd name="T13" fmla="*/ 0 h 192"/>
                <a:gd name="T14" fmla="*/ 0 w 269"/>
                <a:gd name="T15" fmla="*/ 0 h 192"/>
                <a:gd name="T16" fmla="*/ 0 w 269"/>
                <a:gd name="T17" fmla="*/ 0 h 192"/>
                <a:gd name="T18" fmla="*/ 0 w 269"/>
                <a:gd name="T19" fmla="*/ 0 h 192"/>
                <a:gd name="T20" fmla="*/ 0 w 269"/>
                <a:gd name="T21" fmla="*/ 0 h 192"/>
                <a:gd name="T22" fmla="*/ 0 w 269"/>
                <a:gd name="T23" fmla="*/ 0 h 192"/>
                <a:gd name="T24" fmla="*/ 0 w 269"/>
                <a:gd name="T25" fmla="*/ 0 h 192"/>
                <a:gd name="T26" fmla="*/ 0 w 269"/>
                <a:gd name="T27" fmla="*/ 0 h 192"/>
                <a:gd name="T28" fmla="*/ 0 w 269"/>
                <a:gd name="T29" fmla="*/ 0 h 192"/>
                <a:gd name="T30" fmla="*/ 0 w 269"/>
                <a:gd name="T31" fmla="*/ 0 h 192"/>
                <a:gd name="T32" fmla="*/ 0 w 269"/>
                <a:gd name="T33" fmla="*/ 0 h 192"/>
                <a:gd name="T34" fmla="*/ 0 w 269"/>
                <a:gd name="T35" fmla="*/ 0 h 192"/>
                <a:gd name="T36" fmla="*/ 0 w 269"/>
                <a:gd name="T37" fmla="*/ 0 h 192"/>
                <a:gd name="T38" fmla="*/ 0 w 269"/>
                <a:gd name="T39" fmla="*/ 0 h 192"/>
                <a:gd name="T40" fmla="*/ 0 w 269"/>
                <a:gd name="T41" fmla="*/ 0 h 192"/>
                <a:gd name="T42" fmla="*/ 0 w 269"/>
                <a:gd name="T43" fmla="*/ 0 h 192"/>
                <a:gd name="T44" fmla="*/ 0 w 269"/>
                <a:gd name="T45" fmla="*/ 0 h 192"/>
                <a:gd name="T46" fmla="*/ 0 w 269"/>
                <a:gd name="T47" fmla="*/ 0 h 192"/>
                <a:gd name="T48" fmla="*/ 0 w 269"/>
                <a:gd name="T49" fmla="*/ 0 h 192"/>
                <a:gd name="T50" fmla="*/ 0 w 269"/>
                <a:gd name="T51" fmla="*/ 0 h 192"/>
                <a:gd name="T52" fmla="*/ 0 w 269"/>
                <a:gd name="T53" fmla="*/ 0 h 192"/>
                <a:gd name="T54" fmla="*/ 0 w 269"/>
                <a:gd name="T55" fmla="*/ 0 h 192"/>
                <a:gd name="T56" fmla="*/ 0 w 269"/>
                <a:gd name="T57" fmla="*/ 0 h 192"/>
                <a:gd name="T58" fmla="*/ 0 w 269"/>
                <a:gd name="T59" fmla="*/ 0 h 192"/>
                <a:gd name="T60" fmla="*/ 0 w 269"/>
                <a:gd name="T61" fmla="*/ 0 h 192"/>
                <a:gd name="T62" fmla="*/ 0 w 269"/>
                <a:gd name="T63" fmla="*/ 0 h 192"/>
                <a:gd name="T64" fmla="*/ 0 w 269"/>
                <a:gd name="T65" fmla="*/ 0 h 192"/>
                <a:gd name="T66" fmla="*/ 0 w 269"/>
                <a:gd name="T67" fmla="*/ 0 h 192"/>
                <a:gd name="T68" fmla="*/ 0 w 269"/>
                <a:gd name="T69" fmla="*/ 0 h 192"/>
                <a:gd name="T70" fmla="*/ 0 w 269"/>
                <a:gd name="T71" fmla="*/ 0 h 192"/>
                <a:gd name="T72" fmla="*/ 0 w 269"/>
                <a:gd name="T73" fmla="*/ 0 h 192"/>
                <a:gd name="T74" fmla="*/ 0 w 269"/>
                <a:gd name="T75" fmla="*/ 0 h 192"/>
                <a:gd name="T76" fmla="*/ 0 w 269"/>
                <a:gd name="T77" fmla="*/ 0 h 192"/>
                <a:gd name="T78" fmla="*/ 0 w 269"/>
                <a:gd name="T79" fmla="*/ 0 h 192"/>
                <a:gd name="T80" fmla="*/ 0 w 269"/>
                <a:gd name="T81" fmla="*/ 0 h 1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9"/>
                <a:gd name="T124" fmla="*/ 0 h 192"/>
                <a:gd name="T125" fmla="*/ 269 w 269"/>
                <a:gd name="T126" fmla="*/ 192 h 1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9" h="192">
                  <a:moveTo>
                    <a:pt x="76" y="110"/>
                  </a:moveTo>
                  <a:lnTo>
                    <a:pt x="76" y="96"/>
                  </a:lnTo>
                  <a:lnTo>
                    <a:pt x="89" y="81"/>
                  </a:lnTo>
                  <a:lnTo>
                    <a:pt x="102" y="81"/>
                  </a:lnTo>
                  <a:lnTo>
                    <a:pt x="114" y="96"/>
                  </a:lnTo>
                  <a:lnTo>
                    <a:pt x="114" y="124"/>
                  </a:lnTo>
                  <a:lnTo>
                    <a:pt x="127" y="136"/>
                  </a:lnTo>
                  <a:lnTo>
                    <a:pt x="114" y="164"/>
                  </a:lnTo>
                  <a:lnTo>
                    <a:pt x="102" y="164"/>
                  </a:lnTo>
                  <a:lnTo>
                    <a:pt x="127" y="178"/>
                  </a:lnTo>
                  <a:lnTo>
                    <a:pt x="127" y="150"/>
                  </a:lnTo>
                  <a:lnTo>
                    <a:pt x="166" y="150"/>
                  </a:lnTo>
                  <a:lnTo>
                    <a:pt x="179" y="191"/>
                  </a:lnTo>
                  <a:lnTo>
                    <a:pt x="230" y="164"/>
                  </a:lnTo>
                  <a:lnTo>
                    <a:pt x="192" y="150"/>
                  </a:lnTo>
                  <a:lnTo>
                    <a:pt x="230" y="136"/>
                  </a:lnTo>
                  <a:lnTo>
                    <a:pt x="256" y="124"/>
                  </a:lnTo>
                  <a:lnTo>
                    <a:pt x="268" y="81"/>
                  </a:lnTo>
                  <a:lnTo>
                    <a:pt x="256" y="55"/>
                  </a:lnTo>
                  <a:lnTo>
                    <a:pt x="243" y="69"/>
                  </a:lnTo>
                  <a:lnTo>
                    <a:pt x="243" y="55"/>
                  </a:lnTo>
                  <a:lnTo>
                    <a:pt x="230" y="41"/>
                  </a:lnTo>
                  <a:lnTo>
                    <a:pt x="217" y="41"/>
                  </a:lnTo>
                  <a:lnTo>
                    <a:pt x="205" y="41"/>
                  </a:lnTo>
                  <a:lnTo>
                    <a:pt x="192" y="27"/>
                  </a:lnTo>
                  <a:lnTo>
                    <a:pt x="192" y="14"/>
                  </a:lnTo>
                  <a:lnTo>
                    <a:pt x="179" y="0"/>
                  </a:lnTo>
                  <a:lnTo>
                    <a:pt x="166" y="0"/>
                  </a:lnTo>
                  <a:lnTo>
                    <a:pt x="166" y="14"/>
                  </a:lnTo>
                  <a:lnTo>
                    <a:pt x="154" y="14"/>
                  </a:lnTo>
                  <a:lnTo>
                    <a:pt x="127" y="27"/>
                  </a:lnTo>
                  <a:lnTo>
                    <a:pt x="102" y="27"/>
                  </a:lnTo>
                  <a:lnTo>
                    <a:pt x="76" y="41"/>
                  </a:lnTo>
                  <a:lnTo>
                    <a:pt x="76" y="55"/>
                  </a:lnTo>
                  <a:lnTo>
                    <a:pt x="38" y="41"/>
                  </a:lnTo>
                  <a:lnTo>
                    <a:pt x="25" y="41"/>
                  </a:lnTo>
                  <a:lnTo>
                    <a:pt x="0" y="96"/>
                  </a:lnTo>
                  <a:lnTo>
                    <a:pt x="0" y="110"/>
                  </a:lnTo>
                  <a:lnTo>
                    <a:pt x="12" y="124"/>
                  </a:lnTo>
                  <a:lnTo>
                    <a:pt x="63" y="124"/>
                  </a:lnTo>
                  <a:lnTo>
                    <a:pt x="76" y="110"/>
                  </a:lnTo>
                </a:path>
              </a:pathLst>
            </a:custGeom>
            <a:solidFill>
              <a:srgbClr val="B2B2B2"/>
            </a:solidFill>
            <a:ln w="12700">
              <a:solidFill>
                <a:srgbClr val="000000"/>
              </a:solidFill>
              <a:round/>
              <a:headEnd/>
              <a:tailEnd/>
            </a:ln>
          </p:spPr>
          <p:txBody>
            <a:bodyPr wrap="none" anchor="ctr"/>
            <a:lstStyle/>
            <a:p>
              <a:endParaRPr lang="fr-FR" dirty="0"/>
            </a:p>
          </p:txBody>
        </p:sp>
        <p:sp>
          <p:nvSpPr>
            <p:cNvPr id="8355" name="AutoShape 163"/>
            <p:cNvSpPr>
              <a:spLocks/>
            </p:cNvSpPr>
            <p:nvPr/>
          </p:nvSpPr>
          <p:spPr bwMode="auto">
            <a:xfrm>
              <a:off x="3855" y="4933"/>
              <a:ext cx="68" cy="75"/>
            </a:xfrm>
            <a:custGeom>
              <a:avLst/>
              <a:gdLst>
                <a:gd name="T0" fmla="*/ 0 w 154"/>
                <a:gd name="T1" fmla="*/ 0 h 179"/>
                <a:gd name="T2" fmla="*/ 0 w 154"/>
                <a:gd name="T3" fmla="*/ 0 h 179"/>
                <a:gd name="T4" fmla="*/ 0 w 154"/>
                <a:gd name="T5" fmla="*/ 0 h 179"/>
                <a:gd name="T6" fmla="*/ 0 w 154"/>
                <a:gd name="T7" fmla="*/ 0 h 179"/>
                <a:gd name="T8" fmla="*/ 0 w 154"/>
                <a:gd name="T9" fmla="*/ 0 h 179"/>
                <a:gd name="T10" fmla="*/ 0 w 154"/>
                <a:gd name="T11" fmla="*/ 0 h 179"/>
                <a:gd name="T12" fmla="*/ 0 w 154"/>
                <a:gd name="T13" fmla="*/ 0 h 179"/>
                <a:gd name="T14" fmla="*/ 0 w 154"/>
                <a:gd name="T15" fmla="*/ 0 h 179"/>
                <a:gd name="T16" fmla="*/ 0 w 154"/>
                <a:gd name="T17" fmla="*/ 0 h 179"/>
                <a:gd name="T18" fmla="*/ 0 w 154"/>
                <a:gd name="T19" fmla="*/ 0 h 179"/>
                <a:gd name="T20" fmla="*/ 0 w 154"/>
                <a:gd name="T21" fmla="*/ 0 h 179"/>
                <a:gd name="T22" fmla="*/ 0 w 154"/>
                <a:gd name="T23" fmla="*/ 0 h 179"/>
                <a:gd name="T24" fmla="*/ 0 w 154"/>
                <a:gd name="T25" fmla="*/ 0 h 179"/>
                <a:gd name="T26" fmla="*/ 0 w 154"/>
                <a:gd name="T27" fmla="*/ 0 h 179"/>
                <a:gd name="T28" fmla="*/ 0 w 154"/>
                <a:gd name="T29" fmla="*/ 0 h 179"/>
                <a:gd name="T30" fmla="*/ 0 w 154"/>
                <a:gd name="T31" fmla="*/ 0 h 179"/>
                <a:gd name="T32" fmla="*/ 0 w 154"/>
                <a:gd name="T33" fmla="*/ 0 h 179"/>
                <a:gd name="T34" fmla="*/ 0 w 154"/>
                <a:gd name="T35" fmla="*/ 0 h 179"/>
                <a:gd name="T36" fmla="*/ 0 w 154"/>
                <a:gd name="T37" fmla="*/ 0 h 179"/>
                <a:gd name="T38" fmla="*/ 0 w 154"/>
                <a:gd name="T39" fmla="*/ 0 h 179"/>
                <a:gd name="T40" fmla="*/ 0 w 154"/>
                <a:gd name="T41" fmla="*/ 0 h 179"/>
                <a:gd name="T42" fmla="*/ 0 w 154"/>
                <a:gd name="T43" fmla="*/ 0 h 179"/>
                <a:gd name="T44" fmla="*/ 0 w 154"/>
                <a:gd name="T45" fmla="*/ 0 h 1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79"/>
                <a:gd name="T71" fmla="*/ 154 w 154"/>
                <a:gd name="T72" fmla="*/ 179 h 1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79">
                  <a:moveTo>
                    <a:pt x="64" y="178"/>
                  </a:moveTo>
                  <a:lnTo>
                    <a:pt x="38" y="165"/>
                  </a:lnTo>
                  <a:lnTo>
                    <a:pt x="38" y="137"/>
                  </a:lnTo>
                  <a:lnTo>
                    <a:pt x="13" y="123"/>
                  </a:lnTo>
                  <a:lnTo>
                    <a:pt x="0" y="110"/>
                  </a:lnTo>
                  <a:lnTo>
                    <a:pt x="13" y="110"/>
                  </a:lnTo>
                  <a:lnTo>
                    <a:pt x="13" y="82"/>
                  </a:lnTo>
                  <a:lnTo>
                    <a:pt x="25" y="55"/>
                  </a:lnTo>
                  <a:lnTo>
                    <a:pt x="25" y="27"/>
                  </a:lnTo>
                  <a:lnTo>
                    <a:pt x="51" y="13"/>
                  </a:lnTo>
                  <a:lnTo>
                    <a:pt x="51" y="0"/>
                  </a:lnTo>
                  <a:lnTo>
                    <a:pt x="64" y="0"/>
                  </a:lnTo>
                  <a:lnTo>
                    <a:pt x="89" y="13"/>
                  </a:lnTo>
                  <a:lnTo>
                    <a:pt x="115" y="13"/>
                  </a:lnTo>
                  <a:lnTo>
                    <a:pt x="140" y="13"/>
                  </a:lnTo>
                  <a:lnTo>
                    <a:pt x="140" y="41"/>
                  </a:lnTo>
                  <a:lnTo>
                    <a:pt x="153" y="82"/>
                  </a:lnTo>
                  <a:lnTo>
                    <a:pt x="127" y="110"/>
                  </a:lnTo>
                  <a:lnTo>
                    <a:pt x="115" y="110"/>
                  </a:lnTo>
                  <a:lnTo>
                    <a:pt x="127" y="151"/>
                  </a:lnTo>
                  <a:lnTo>
                    <a:pt x="127" y="165"/>
                  </a:lnTo>
                  <a:lnTo>
                    <a:pt x="89" y="165"/>
                  </a:lnTo>
                  <a:lnTo>
                    <a:pt x="64" y="178"/>
                  </a:lnTo>
                </a:path>
              </a:pathLst>
            </a:custGeom>
            <a:solidFill>
              <a:srgbClr val="B2B2B2"/>
            </a:solidFill>
            <a:ln w="12700">
              <a:solidFill>
                <a:srgbClr val="000000"/>
              </a:solidFill>
              <a:round/>
              <a:headEnd/>
              <a:tailEnd/>
            </a:ln>
          </p:spPr>
          <p:txBody>
            <a:bodyPr wrap="none" anchor="ctr"/>
            <a:lstStyle/>
            <a:p>
              <a:endParaRPr lang="fr-FR" dirty="0"/>
            </a:p>
          </p:txBody>
        </p:sp>
        <p:sp>
          <p:nvSpPr>
            <p:cNvPr id="8356" name="AutoShape 164"/>
            <p:cNvSpPr>
              <a:spLocks/>
            </p:cNvSpPr>
            <p:nvPr/>
          </p:nvSpPr>
          <p:spPr bwMode="auto">
            <a:xfrm>
              <a:off x="3904" y="4967"/>
              <a:ext cx="35" cy="29"/>
            </a:xfrm>
            <a:custGeom>
              <a:avLst/>
              <a:gdLst>
                <a:gd name="T0" fmla="*/ 0 w 77"/>
                <a:gd name="T1" fmla="*/ 0 h 69"/>
                <a:gd name="T2" fmla="*/ 0 w 77"/>
                <a:gd name="T3" fmla="*/ 0 h 69"/>
                <a:gd name="T4" fmla="*/ 0 w 77"/>
                <a:gd name="T5" fmla="*/ 0 h 69"/>
                <a:gd name="T6" fmla="*/ 0 w 77"/>
                <a:gd name="T7" fmla="*/ 0 h 69"/>
                <a:gd name="T8" fmla="*/ 0 w 77"/>
                <a:gd name="T9" fmla="*/ 0 h 69"/>
                <a:gd name="T10" fmla="*/ 0 w 77"/>
                <a:gd name="T11" fmla="*/ 0 h 69"/>
                <a:gd name="T12" fmla="*/ 0 w 77"/>
                <a:gd name="T13" fmla="*/ 0 h 69"/>
                <a:gd name="T14" fmla="*/ 0 w 77"/>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69"/>
                <a:gd name="T26" fmla="*/ 77 w 77"/>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69">
                  <a:moveTo>
                    <a:pt x="51" y="40"/>
                  </a:moveTo>
                  <a:lnTo>
                    <a:pt x="76" y="28"/>
                  </a:lnTo>
                  <a:lnTo>
                    <a:pt x="38" y="0"/>
                  </a:lnTo>
                  <a:lnTo>
                    <a:pt x="11" y="28"/>
                  </a:lnTo>
                  <a:lnTo>
                    <a:pt x="0" y="28"/>
                  </a:lnTo>
                  <a:lnTo>
                    <a:pt x="11" y="68"/>
                  </a:lnTo>
                  <a:lnTo>
                    <a:pt x="38" y="68"/>
                  </a:lnTo>
                  <a:lnTo>
                    <a:pt x="51" y="40"/>
                  </a:lnTo>
                </a:path>
              </a:pathLst>
            </a:custGeom>
            <a:solidFill>
              <a:srgbClr val="B2B2B2"/>
            </a:solidFill>
            <a:ln w="12700">
              <a:solidFill>
                <a:srgbClr val="000000"/>
              </a:solidFill>
              <a:round/>
              <a:headEnd/>
              <a:tailEnd/>
            </a:ln>
          </p:spPr>
          <p:txBody>
            <a:bodyPr wrap="none" anchor="ctr"/>
            <a:lstStyle/>
            <a:p>
              <a:endParaRPr lang="fr-FR" dirty="0"/>
            </a:p>
          </p:txBody>
        </p:sp>
        <p:sp>
          <p:nvSpPr>
            <p:cNvPr id="8357" name="AutoShape 165"/>
            <p:cNvSpPr>
              <a:spLocks/>
            </p:cNvSpPr>
            <p:nvPr/>
          </p:nvSpPr>
          <p:spPr bwMode="auto">
            <a:xfrm>
              <a:off x="3962" y="4903"/>
              <a:ext cx="16" cy="41"/>
            </a:xfrm>
            <a:custGeom>
              <a:avLst/>
              <a:gdLst>
                <a:gd name="T0" fmla="*/ 0 w 38"/>
                <a:gd name="T1" fmla="*/ 0 h 99"/>
                <a:gd name="T2" fmla="*/ 0 w 38"/>
                <a:gd name="T3" fmla="*/ 0 h 99"/>
                <a:gd name="T4" fmla="*/ 0 w 38"/>
                <a:gd name="T5" fmla="*/ 0 h 99"/>
                <a:gd name="T6" fmla="*/ 0 w 38"/>
                <a:gd name="T7" fmla="*/ 0 h 99"/>
                <a:gd name="T8" fmla="*/ 0 w 38"/>
                <a:gd name="T9" fmla="*/ 0 h 99"/>
                <a:gd name="T10" fmla="*/ 0 w 38"/>
                <a:gd name="T11" fmla="*/ 0 h 99"/>
                <a:gd name="T12" fmla="*/ 0 w 38"/>
                <a:gd name="T13" fmla="*/ 0 h 99"/>
                <a:gd name="T14" fmla="*/ 0 w 38"/>
                <a:gd name="T15" fmla="*/ 0 h 99"/>
                <a:gd name="T16" fmla="*/ 0 w 38"/>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99"/>
                <a:gd name="T29" fmla="*/ 38 w 38"/>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99">
                  <a:moveTo>
                    <a:pt x="0" y="0"/>
                  </a:moveTo>
                  <a:lnTo>
                    <a:pt x="0" y="14"/>
                  </a:lnTo>
                  <a:lnTo>
                    <a:pt x="13" y="14"/>
                  </a:lnTo>
                  <a:lnTo>
                    <a:pt x="13" y="27"/>
                  </a:lnTo>
                  <a:lnTo>
                    <a:pt x="13" y="42"/>
                  </a:lnTo>
                  <a:lnTo>
                    <a:pt x="26" y="56"/>
                  </a:lnTo>
                  <a:lnTo>
                    <a:pt x="37" y="98"/>
                  </a:lnTo>
                  <a:lnTo>
                    <a:pt x="0" y="14"/>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358" name="AutoShape 166"/>
            <p:cNvSpPr>
              <a:spLocks/>
            </p:cNvSpPr>
            <p:nvPr/>
          </p:nvSpPr>
          <p:spPr bwMode="auto">
            <a:xfrm>
              <a:off x="4064" y="5510"/>
              <a:ext cx="30" cy="70"/>
            </a:xfrm>
            <a:custGeom>
              <a:avLst/>
              <a:gdLst>
                <a:gd name="T0" fmla="*/ 0 w 64"/>
                <a:gd name="T1" fmla="*/ 0 h 167"/>
                <a:gd name="T2" fmla="*/ 0 w 64"/>
                <a:gd name="T3" fmla="*/ 0 h 167"/>
                <a:gd name="T4" fmla="*/ 0 w 64"/>
                <a:gd name="T5" fmla="*/ 0 h 167"/>
                <a:gd name="T6" fmla="*/ 0 w 64"/>
                <a:gd name="T7" fmla="*/ 0 h 167"/>
                <a:gd name="T8" fmla="*/ 0 w 64"/>
                <a:gd name="T9" fmla="*/ 0 h 167"/>
                <a:gd name="T10" fmla="*/ 0 w 64"/>
                <a:gd name="T11" fmla="*/ 0 h 167"/>
                <a:gd name="T12" fmla="*/ 0 w 64"/>
                <a:gd name="T13" fmla="*/ 0 h 167"/>
                <a:gd name="T14" fmla="*/ 0 w 64"/>
                <a:gd name="T15" fmla="*/ 0 h 167"/>
                <a:gd name="T16" fmla="*/ 0 w 64"/>
                <a:gd name="T17" fmla="*/ 0 h 167"/>
                <a:gd name="T18" fmla="*/ 0 w 64"/>
                <a:gd name="T19" fmla="*/ 0 h 167"/>
                <a:gd name="T20" fmla="*/ 0 w 64"/>
                <a:gd name="T21" fmla="*/ 0 h 167"/>
                <a:gd name="T22" fmla="*/ 0 w 64"/>
                <a:gd name="T23" fmla="*/ 0 h 167"/>
                <a:gd name="T24" fmla="*/ 0 w 64"/>
                <a:gd name="T25" fmla="*/ 0 h 167"/>
                <a:gd name="T26" fmla="*/ 0 w 64"/>
                <a:gd name="T27" fmla="*/ 0 h 167"/>
                <a:gd name="T28" fmla="*/ 0 w 64"/>
                <a:gd name="T29" fmla="*/ 0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167"/>
                <a:gd name="T47" fmla="*/ 64 w 64"/>
                <a:gd name="T48" fmla="*/ 167 h 1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167">
                  <a:moveTo>
                    <a:pt x="12" y="0"/>
                  </a:moveTo>
                  <a:lnTo>
                    <a:pt x="12" y="27"/>
                  </a:lnTo>
                  <a:lnTo>
                    <a:pt x="12" y="70"/>
                  </a:lnTo>
                  <a:lnTo>
                    <a:pt x="0" y="96"/>
                  </a:lnTo>
                  <a:lnTo>
                    <a:pt x="25" y="111"/>
                  </a:lnTo>
                  <a:lnTo>
                    <a:pt x="25" y="152"/>
                  </a:lnTo>
                  <a:lnTo>
                    <a:pt x="38" y="166"/>
                  </a:lnTo>
                  <a:lnTo>
                    <a:pt x="51" y="152"/>
                  </a:lnTo>
                  <a:lnTo>
                    <a:pt x="63" y="152"/>
                  </a:lnTo>
                  <a:lnTo>
                    <a:pt x="51" y="96"/>
                  </a:lnTo>
                  <a:lnTo>
                    <a:pt x="38" y="96"/>
                  </a:lnTo>
                  <a:lnTo>
                    <a:pt x="25" y="70"/>
                  </a:lnTo>
                  <a:lnTo>
                    <a:pt x="25" y="41"/>
                  </a:lnTo>
                  <a:lnTo>
                    <a:pt x="25" y="14"/>
                  </a:lnTo>
                  <a:lnTo>
                    <a:pt x="12" y="0"/>
                  </a:lnTo>
                </a:path>
              </a:pathLst>
            </a:custGeom>
            <a:solidFill>
              <a:srgbClr val="B2B2B2"/>
            </a:solidFill>
            <a:ln w="12700">
              <a:solidFill>
                <a:srgbClr val="000000"/>
              </a:solidFill>
              <a:round/>
              <a:headEnd/>
              <a:tailEnd/>
            </a:ln>
          </p:spPr>
          <p:txBody>
            <a:bodyPr wrap="none" anchor="ctr"/>
            <a:lstStyle/>
            <a:p>
              <a:endParaRPr lang="fr-FR" dirty="0"/>
            </a:p>
          </p:txBody>
        </p:sp>
        <p:sp>
          <p:nvSpPr>
            <p:cNvPr id="8359" name="AutoShape 167"/>
            <p:cNvSpPr>
              <a:spLocks/>
            </p:cNvSpPr>
            <p:nvPr/>
          </p:nvSpPr>
          <p:spPr bwMode="auto">
            <a:xfrm>
              <a:off x="4043" y="5440"/>
              <a:ext cx="11" cy="13"/>
            </a:xfrm>
            <a:custGeom>
              <a:avLst/>
              <a:gdLst>
                <a:gd name="T0" fmla="*/ 0 w 25"/>
                <a:gd name="T1" fmla="*/ 0 h 28"/>
                <a:gd name="T2" fmla="*/ 0 w 25"/>
                <a:gd name="T3" fmla="*/ 0 h 28"/>
                <a:gd name="T4" fmla="*/ 0 w 25"/>
                <a:gd name="T5" fmla="*/ 0 h 28"/>
                <a:gd name="T6" fmla="*/ 0 w 25"/>
                <a:gd name="T7" fmla="*/ 0 h 28"/>
                <a:gd name="T8" fmla="*/ 0 w 25"/>
                <a:gd name="T9" fmla="*/ 0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0" y="0"/>
                  </a:moveTo>
                  <a:lnTo>
                    <a:pt x="0" y="27"/>
                  </a:lnTo>
                  <a:lnTo>
                    <a:pt x="24" y="27"/>
                  </a:lnTo>
                  <a:lnTo>
                    <a:pt x="24"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360" name="AutoShape 168"/>
            <p:cNvSpPr>
              <a:spLocks/>
            </p:cNvSpPr>
            <p:nvPr/>
          </p:nvSpPr>
          <p:spPr bwMode="auto">
            <a:xfrm>
              <a:off x="3922" y="5340"/>
              <a:ext cx="103" cy="77"/>
            </a:xfrm>
            <a:custGeom>
              <a:avLst/>
              <a:gdLst>
                <a:gd name="T0" fmla="*/ 0 w 230"/>
                <a:gd name="T1" fmla="*/ 0 h 180"/>
                <a:gd name="T2" fmla="*/ 0 w 230"/>
                <a:gd name="T3" fmla="*/ 0 h 180"/>
                <a:gd name="T4" fmla="*/ 0 w 230"/>
                <a:gd name="T5" fmla="*/ 0 h 180"/>
                <a:gd name="T6" fmla="*/ 0 w 230"/>
                <a:gd name="T7" fmla="*/ 0 h 180"/>
                <a:gd name="T8" fmla="*/ 0 w 230"/>
                <a:gd name="T9" fmla="*/ 0 h 180"/>
                <a:gd name="T10" fmla="*/ 0 w 230"/>
                <a:gd name="T11" fmla="*/ 0 h 180"/>
                <a:gd name="T12" fmla="*/ 0 w 230"/>
                <a:gd name="T13" fmla="*/ 0 h 180"/>
                <a:gd name="T14" fmla="*/ 0 w 230"/>
                <a:gd name="T15" fmla="*/ 0 h 180"/>
                <a:gd name="T16" fmla="*/ 0 w 230"/>
                <a:gd name="T17" fmla="*/ 0 h 180"/>
                <a:gd name="T18" fmla="*/ 0 w 230"/>
                <a:gd name="T19" fmla="*/ 0 h 180"/>
                <a:gd name="T20" fmla="*/ 0 w 230"/>
                <a:gd name="T21" fmla="*/ 0 h 180"/>
                <a:gd name="T22" fmla="*/ 0 w 230"/>
                <a:gd name="T23" fmla="*/ 0 h 180"/>
                <a:gd name="T24" fmla="*/ 0 w 230"/>
                <a:gd name="T25" fmla="*/ 0 h 180"/>
                <a:gd name="T26" fmla="*/ 0 w 230"/>
                <a:gd name="T27" fmla="*/ 0 h 180"/>
                <a:gd name="T28" fmla="*/ 0 w 230"/>
                <a:gd name="T29" fmla="*/ 0 h 180"/>
                <a:gd name="T30" fmla="*/ 0 w 230"/>
                <a:gd name="T31" fmla="*/ 0 h 180"/>
                <a:gd name="T32" fmla="*/ 0 w 230"/>
                <a:gd name="T33" fmla="*/ 0 h 180"/>
                <a:gd name="T34" fmla="*/ 0 w 230"/>
                <a:gd name="T35" fmla="*/ 0 h 180"/>
                <a:gd name="T36" fmla="*/ 0 w 230"/>
                <a:gd name="T37" fmla="*/ 0 h 180"/>
                <a:gd name="T38" fmla="*/ 0 w 230"/>
                <a:gd name="T39" fmla="*/ 0 h 1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0"/>
                <a:gd name="T61" fmla="*/ 0 h 180"/>
                <a:gd name="T62" fmla="*/ 230 w 230"/>
                <a:gd name="T63" fmla="*/ 180 h 1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0" h="180">
                  <a:moveTo>
                    <a:pt x="229" y="110"/>
                  </a:moveTo>
                  <a:lnTo>
                    <a:pt x="191" y="55"/>
                  </a:lnTo>
                  <a:lnTo>
                    <a:pt x="178" y="55"/>
                  </a:lnTo>
                  <a:lnTo>
                    <a:pt x="166" y="14"/>
                  </a:lnTo>
                  <a:lnTo>
                    <a:pt x="153" y="0"/>
                  </a:lnTo>
                  <a:lnTo>
                    <a:pt x="127" y="0"/>
                  </a:lnTo>
                  <a:lnTo>
                    <a:pt x="115" y="28"/>
                  </a:lnTo>
                  <a:lnTo>
                    <a:pt x="25" y="69"/>
                  </a:lnTo>
                  <a:lnTo>
                    <a:pt x="0" y="96"/>
                  </a:lnTo>
                  <a:lnTo>
                    <a:pt x="25" y="151"/>
                  </a:lnTo>
                  <a:lnTo>
                    <a:pt x="38" y="179"/>
                  </a:lnTo>
                  <a:lnTo>
                    <a:pt x="51" y="151"/>
                  </a:lnTo>
                  <a:lnTo>
                    <a:pt x="76" y="151"/>
                  </a:lnTo>
                  <a:lnTo>
                    <a:pt x="89" y="124"/>
                  </a:lnTo>
                  <a:lnTo>
                    <a:pt x="102" y="110"/>
                  </a:lnTo>
                  <a:lnTo>
                    <a:pt x="140" y="138"/>
                  </a:lnTo>
                  <a:lnTo>
                    <a:pt x="153" y="124"/>
                  </a:lnTo>
                  <a:lnTo>
                    <a:pt x="191" y="124"/>
                  </a:lnTo>
                  <a:lnTo>
                    <a:pt x="204" y="110"/>
                  </a:lnTo>
                  <a:lnTo>
                    <a:pt x="229" y="110"/>
                  </a:lnTo>
                </a:path>
              </a:pathLst>
            </a:custGeom>
            <a:solidFill>
              <a:srgbClr val="B2B2B2"/>
            </a:solidFill>
            <a:ln w="12700">
              <a:solidFill>
                <a:srgbClr val="000000"/>
              </a:solidFill>
              <a:round/>
              <a:headEnd/>
              <a:tailEnd/>
            </a:ln>
          </p:spPr>
          <p:txBody>
            <a:bodyPr wrap="none" anchor="ctr"/>
            <a:lstStyle/>
            <a:p>
              <a:endParaRPr lang="fr-FR" dirty="0"/>
            </a:p>
          </p:txBody>
        </p:sp>
        <p:sp>
          <p:nvSpPr>
            <p:cNvPr id="8361" name="AutoShape 169"/>
            <p:cNvSpPr>
              <a:spLocks/>
            </p:cNvSpPr>
            <p:nvPr/>
          </p:nvSpPr>
          <p:spPr bwMode="auto">
            <a:xfrm>
              <a:off x="4098" y="5283"/>
              <a:ext cx="53" cy="47"/>
            </a:xfrm>
            <a:custGeom>
              <a:avLst/>
              <a:gdLst>
                <a:gd name="T0" fmla="*/ 0 w 116"/>
                <a:gd name="T1" fmla="*/ 0 h 110"/>
                <a:gd name="T2" fmla="*/ 0 w 116"/>
                <a:gd name="T3" fmla="*/ 0 h 110"/>
                <a:gd name="T4" fmla="*/ 0 w 116"/>
                <a:gd name="T5" fmla="*/ 0 h 110"/>
                <a:gd name="T6" fmla="*/ 0 w 116"/>
                <a:gd name="T7" fmla="*/ 0 h 110"/>
                <a:gd name="T8" fmla="*/ 0 w 116"/>
                <a:gd name="T9" fmla="*/ 0 h 110"/>
                <a:gd name="T10" fmla="*/ 0 w 116"/>
                <a:gd name="T11" fmla="*/ 0 h 110"/>
                <a:gd name="T12" fmla="*/ 0 w 116"/>
                <a:gd name="T13" fmla="*/ 0 h 110"/>
                <a:gd name="T14" fmla="*/ 0 w 116"/>
                <a:gd name="T15" fmla="*/ 0 h 110"/>
                <a:gd name="T16" fmla="*/ 0 w 116"/>
                <a:gd name="T17" fmla="*/ 0 h 110"/>
                <a:gd name="T18" fmla="*/ 0 w 116"/>
                <a:gd name="T19" fmla="*/ 0 h 110"/>
                <a:gd name="T20" fmla="*/ 0 w 116"/>
                <a:gd name="T21" fmla="*/ 0 h 110"/>
                <a:gd name="T22" fmla="*/ 0 w 116"/>
                <a:gd name="T23" fmla="*/ 0 h 110"/>
                <a:gd name="T24" fmla="*/ 0 w 116"/>
                <a:gd name="T25" fmla="*/ 0 h 110"/>
                <a:gd name="T26" fmla="*/ 0 w 116"/>
                <a:gd name="T27" fmla="*/ 0 h 110"/>
                <a:gd name="T28" fmla="*/ 0 w 116"/>
                <a:gd name="T29" fmla="*/ 0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110"/>
                <a:gd name="T47" fmla="*/ 116 w 116"/>
                <a:gd name="T48" fmla="*/ 110 h 1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110">
                  <a:moveTo>
                    <a:pt x="0" y="95"/>
                  </a:moveTo>
                  <a:lnTo>
                    <a:pt x="13" y="81"/>
                  </a:lnTo>
                  <a:lnTo>
                    <a:pt x="26" y="81"/>
                  </a:lnTo>
                  <a:lnTo>
                    <a:pt x="38" y="81"/>
                  </a:lnTo>
                  <a:lnTo>
                    <a:pt x="51" y="95"/>
                  </a:lnTo>
                  <a:lnTo>
                    <a:pt x="77" y="95"/>
                  </a:lnTo>
                  <a:lnTo>
                    <a:pt x="89" y="95"/>
                  </a:lnTo>
                  <a:lnTo>
                    <a:pt x="102" y="109"/>
                  </a:lnTo>
                  <a:lnTo>
                    <a:pt x="115" y="109"/>
                  </a:lnTo>
                  <a:lnTo>
                    <a:pt x="77" y="55"/>
                  </a:lnTo>
                  <a:lnTo>
                    <a:pt x="64" y="55"/>
                  </a:lnTo>
                  <a:lnTo>
                    <a:pt x="38" y="0"/>
                  </a:lnTo>
                  <a:lnTo>
                    <a:pt x="13" y="13"/>
                  </a:lnTo>
                  <a:lnTo>
                    <a:pt x="0" y="41"/>
                  </a:lnTo>
                  <a:lnTo>
                    <a:pt x="0" y="95"/>
                  </a:lnTo>
                </a:path>
              </a:pathLst>
            </a:custGeom>
            <a:solidFill>
              <a:srgbClr val="B2B2B2"/>
            </a:solidFill>
            <a:ln w="12700">
              <a:solidFill>
                <a:srgbClr val="000000"/>
              </a:solidFill>
              <a:round/>
              <a:headEnd/>
              <a:tailEnd/>
            </a:ln>
          </p:spPr>
          <p:txBody>
            <a:bodyPr wrap="none" anchor="ctr"/>
            <a:lstStyle/>
            <a:p>
              <a:endParaRPr lang="fr-FR" dirty="0"/>
            </a:p>
          </p:txBody>
        </p:sp>
        <p:sp>
          <p:nvSpPr>
            <p:cNvPr id="8362" name="AutoShape 170"/>
            <p:cNvSpPr>
              <a:spLocks/>
            </p:cNvSpPr>
            <p:nvPr/>
          </p:nvSpPr>
          <p:spPr bwMode="auto">
            <a:xfrm>
              <a:off x="4150" y="5533"/>
              <a:ext cx="56" cy="123"/>
            </a:xfrm>
            <a:custGeom>
              <a:avLst/>
              <a:gdLst>
                <a:gd name="T0" fmla="*/ 0 w 128"/>
                <a:gd name="T1" fmla="*/ 0 h 290"/>
                <a:gd name="T2" fmla="*/ 0 w 128"/>
                <a:gd name="T3" fmla="*/ 0 h 290"/>
                <a:gd name="T4" fmla="*/ 0 w 128"/>
                <a:gd name="T5" fmla="*/ 0 h 290"/>
                <a:gd name="T6" fmla="*/ 0 w 128"/>
                <a:gd name="T7" fmla="*/ 0 h 290"/>
                <a:gd name="T8" fmla="*/ 0 w 128"/>
                <a:gd name="T9" fmla="*/ 0 h 290"/>
                <a:gd name="T10" fmla="*/ 0 w 128"/>
                <a:gd name="T11" fmla="*/ 0 h 290"/>
                <a:gd name="T12" fmla="*/ 0 w 128"/>
                <a:gd name="T13" fmla="*/ 0 h 290"/>
                <a:gd name="T14" fmla="*/ 0 w 128"/>
                <a:gd name="T15" fmla="*/ 0 h 290"/>
                <a:gd name="T16" fmla="*/ 0 w 128"/>
                <a:gd name="T17" fmla="*/ 0 h 290"/>
                <a:gd name="T18" fmla="*/ 0 w 128"/>
                <a:gd name="T19" fmla="*/ 0 h 290"/>
                <a:gd name="T20" fmla="*/ 0 w 128"/>
                <a:gd name="T21" fmla="*/ 0 h 290"/>
                <a:gd name="T22" fmla="*/ 0 w 128"/>
                <a:gd name="T23" fmla="*/ 0 h 290"/>
                <a:gd name="T24" fmla="*/ 0 w 128"/>
                <a:gd name="T25" fmla="*/ 0 h 290"/>
                <a:gd name="T26" fmla="*/ 0 w 128"/>
                <a:gd name="T27" fmla="*/ 0 h 290"/>
                <a:gd name="T28" fmla="*/ 0 w 128"/>
                <a:gd name="T29" fmla="*/ 0 h 290"/>
                <a:gd name="T30" fmla="*/ 0 w 128"/>
                <a:gd name="T31" fmla="*/ 0 h 2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290"/>
                <a:gd name="T50" fmla="*/ 128 w 128"/>
                <a:gd name="T51" fmla="*/ 290 h 2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290">
                  <a:moveTo>
                    <a:pt x="102" y="0"/>
                  </a:moveTo>
                  <a:lnTo>
                    <a:pt x="89" y="27"/>
                  </a:lnTo>
                  <a:lnTo>
                    <a:pt x="89" y="41"/>
                  </a:lnTo>
                  <a:lnTo>
                    <a:pt x="64" y="69"/>
                  </a:lnTo>
                  <a:lnTo>
                    <a:pt x="25" y="96"/>
                  </a:lnTo>
                  <a:lnTo>
                    <a:pt x="0" y="124"/>
                  </a:lnTo>
                  <a:lnTo>
                    <a:pt x="13" y="179"/>
                  </a:lnTo>
                  <a:lnTo>
                    <a:pt x="0" y="192"/>
                  </a:lnTo>
                  <a:lnTo>
                    <a:pt x="0" y="206"/>
                  </a:lnTo>
                  <a:lnTo>
                    <a:pt x="0" y="261"/>
                  </a:lnTo>
                  <a:lnTo>
                    <a:pt x="13" y="289"/>
                  </a:lnTo>
                  <a:lnTo>
                    <a:pt x="51" y="275"/>
                  </a:lnTo>
                  <a:lnTo>
                    <a:pt x="89" y="192"/>
                  </a:lnTo>
                  <a:lnTo>
                    <a:pt x="115" y="96"/>
                  </a:lnTo>
                  <a:lnTo>
                    <a:pt x="127" y="69"/>
                  </a:lnTo>
                  <a:lnTo>
                    <a:pt x="102" y="0"/>
                  </a:lnTo>
                </a:path>
              </a:pathLst>
            </a:custGeom>
            <a:solidFill>
              <a:srgbClr val="B2B2B2"/>
            </a:solidFill>
            <a:ln w="12700">
              <a:solidFill>
                <a:srgbClr val="000000"/>
              </a:solidFill>
              <a:round/>
              <a:headEnd/>
              <a:tailEnd/>
            </a:ln>
          </p:spPr>
          <p:txBody>
            <a:bodyPr wrap="none" anchor="ctr"/>
            <a:lstStyle/>
            <a:p>
              <a:endParaRPr lang="fr-FR" dirty="0"/>
            </a:p>
          </p:txBody>
        </p:sp>
        <p:sp>
          <p:nvSpPr>
            <p:cNvPr id="8363" name="AutoShape 171"/>
            <p:cNvSpPr>
              <a:spLocks/>
            </p:cNvSpPr>
            <p:nvPr/>
          </p:nvSpPr>
          <p:spPr bwMode="auto">
            <a:xfrm>
              <a:off x="3904" y="5574"/>
              <a:ext cx="98" cy="105"/>
            </a:xfrm>
            <a:custGeom>
              <a:avLst/>
              <a:gdLst>
                <a:gd name="T0" fmla="*/ 0 w 220"/>
                <a:gd name="T1" fmla="*/ 0 h 249"/>
                <a:gd name="T2" fmla="*/ 0 w 220"/>
                <a:gd name="T3" fmla="*/ 0 h 249"/>
                <a:gd name="T4" fmla="*/ 0 w 220"/>
                <a:gd name="T5" fmla="*/ 0 h 249"/>
                <a:gd name="T6" fmla="*/ 0 w 220"/>
                <a:gd name="T7" fmla="*/ 0 h 249"/>
                <a:gd name="T8" fmla="*/ 0 w 220"/>
                <a:gd name="T9" fmla="*/ 0 h 249"/>
                <a:gd name="T10" fmla="*/ 0 w 220"/>
                <a:gd name="T11" fmla="*/ 0 h 249"/>
                <a:gd name="T12" fmla="*/ 0 w 220"/>
                <a:gd name="T13" fmla="*/ 0 h 249"/>
                <a:gd name="T14" fmla="*/ 0 w 220"/>
                <a:gd name="T15" fmla="*/ 0 h 249"/>
                <a:gd name="T16" fmla="*/ 0 w 220"/>
                <a:gd name="T17" fmla="*/ 0 h 249"/>
                <a:gd name="T18" fmla="*/ 0 w 220"/>
                <a:gd name="T19" fmla="*/ 0 h 249"/>
                <a:gd name="T20" fmla="*/ 0 w 220"/>
                <a:gd name="T21" fmla="*/ 0 h 249"/>
                <a:gd name="T22" fmla="*/ 0 w 220"/>
                <a:gd name="T23" fmla="*/ 0 h 249"/>
                <a:gd name="T24" fmla="*/ 0 w 220"/>
                <a:gd name="T25" fmla="*/ 0 h 249"/>
                <a:gd name="T26" fmla="*/ 0 w 220"/>
                <a:gd name="T27" fmla="*/ 0 h 249"/>
                <a:gd name="T28" fmla="*/ 0 w 220"/>
                <a:gd name="T29" fmla="*/ 0 h 249"/>
                <a:gd name="T30" fmla="*/ 0 w 220"/>
                <a:gd name="T31" fmla="*/ 0 h 249"/>
                <a:gd name="T32" fmla="*/ 0 w 220"/>
                <a:gd name="T33" fmla="*/ 0 h 249"/>
                <a:gd name="T34" fmla="*/ 0 w 220"/>
                <a:gd name="T35" fmla="*/ 0 h 249"/>
                <a:gd name="T36" fmla="*/ 0 w 220"/>
                <a:gd name="T37" fmla="*/ 0 h 249"/>
                <a:gd name="T38" fmla="*/ 0 w 220"/>
                <a:gd name="T39" fmla="*/ 0 h 249"/>
                <a:gd name="T40" fmla="*/ 0 w 220"/>
                <a:gd name="T41" fmla="*/ 0 h 249"/>
                <a:gd name="T42" fmla="*/ 0 w 220"/>
                <a:gd name="T43" fmla="*/ 0 h 2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
                <a:gd name="T67" fmla="*/ 0 h 249"/>
                <a:gd name="T68" fmla="*/ 220 w 220"/>
                <a:gd name="T69" fmla="*/ 249 h 2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 h="249">
                  <a:moveTo>
                    <a:pt x="0" y="0"/>
                  </a:moveTo>
                  <a:lnTo>
                    <a:pt x="0" y="14"/>
                  </a:lnTo>
                  <a:lnTo>
                    <a:pt x="12" y="41"/>
                  </a:lnTo>
                  <a:lnTo>
                    <a:pt x="38" y="110"/>
                  </a:lnTo>
                  <a:lnTo>
                    <a:pt x="38" y="193"/>
                  </a:lnTo>
                  <a:lnTo>
                    <a:pt x="77" y="248"/>
                  </a:lnTo>
                  <a:lnTo>
                    <a:pt x="90" y="234"/>
                  </a:lnTo>
                  <a:lnTo>
                    <a:pt x="90" y="248"/>
                  </a:lnTo>
                  <a:lnTo>
                    <a:pt x="129" y="234"/>
                  </a:lnTo>
                  <a:lnTo>
                    <a:pt x="129" y="165"/>
                  </a:lnTo>
                  <a:lnTo>
                    <a:pt x="129" y="96"/>
                  </a:lnTo>
                  <a:lnTo>
                    <a:pt x="155" y="96"/>
                  </a:lnTo>
                  <a:lnTo>
                    <a:pt x="155" y="28"/>
                  </a:lnTo>
                  <a:lnTo>
                    <a:pt x="181" y="28"/>
                  </a:lnTo>
                  <a:lnTo>
                    <a:pt x="219" y="28"/>
                  </a:lnTo>
                  <a:lnTo>
                    <a:pt x="219" y="14"/>
                  </a:lnTo>
                  <a:lnTo>
                    <a:pt x="194" y="14"/>
                  </a:lnTo>
                  <a:lnTo>
                    <a:pt x="167" y="28"/>
                  </a:lnTo>
                  <a:lnTo>
                    <a:pt x="115" y="14"/>
                  </a:lnTo>
                  <a:lnTo>
                    <a:pt x="38" y="14"/>
                  </a:lnTo>
                  <a:lnTo>
                    <a:pt x="25"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364" name="AutoShape 172"/>
            <p:cNvSpPr>
              <a:spLocks/>
            </p:cNvSpPr>
            <p:nvPr/>
          </p:nvSpPr>
          <p:spPr bwMode="auto">
            <a:xfrm>
              <a:off x="3939" y="5620"/>
              <a:ext cx="126" cy="112"/>
            </a:xfrm>
            <a:custGeom>
              <a:avLst/>
              <a:gdLst>
                <a:gd name="T0" fmla="*/ 0 w 285"/>
                <a:gd name="T1" fmla="*/ 0 h 262"/>
                <a:gd name="T2" fmla="*/ 0 w 285"/>
                <a:gd name="T3" fmla="*/ 0 h 262"/>
                <a:gd name="T4" fmla="*/ 0 w 285"/>
                <a:gd name="T5" fmla="*/ 0 h 262"/>
                <a:gd name="T6" fmla="*/ 0 w 285"/>
                <a:gd name="T7" fmla="*/ 0 h 262"/>
                <a:gd name="T8" fmla="*/ 0 w 285"/>
                <a:gd name="T9" fmla="*/ 0 h 262"/>
                <a:gd name="T10" fmla="*/ 0 w 285"/>
                <a:gd name="T11" fmla="*/ 0 h 262"/>
                <a:gd name="T12" fmla="*/ 0 w 285"/>
                <a:gd name="T13" fmla="*/ 0 h 262"/>
                <a:gd name="T14" fmla="*/ 0 w 285"/>
                <a:gd name="T15" fmla="*/ 0 h 262"/>
                <a:gd name="T16" fmla="*/ 0 w 285"/>
                <a:gd name="T17" fmla="*/ 0 h 262"/>
                <a:gd name="T18" fmla="*/ 0 w 285"/>
                <a:gd name="T19" fmla="*/ 0 h 262"/>
                <a:gd name="T20" fmla="*/ 0 w 285"/>
                <a:gd name="T21" fmla="*/ 0 h 262"/>
                <a:gd name="T22" fmla="*/ 0 w 285"/>
                <a:gd name="T23" fmla="*/ 0 h 262"/>
                <a:gd name="T24" fmla="*/ 0 w 285"/>
                <a:gd name="T25" fmla="*/ 0 h 262"/>
                <a:gd name="T26" fmla="*/ 0 w 285"/>
                <a:gd name="T27" fmla="*/ 0 h 262"/>
                <a:gd name="T28" fmla="*/ 0 w 285"/>
                <a:gd name="T29" fmla="*/ 0 h 262"/>
                <a:gd name="T30" fmla="*/ 0 w 285"/>
                <a:gd name="T31" fmla="*/ 0 h 262"/>
                <a:gd name="T32" fmla="*/ 0 w 285"/>
                <a:gd name="T33" fmla="*/ 0 h 262"/>
                <a:gd name="T34" fmla="*/ 0 w 285"/>
                <a:gd name="T35" fmla="*/ 0 h 262"/>
                <a:gd name="T36" fmla="*/ 0 w 285"/>
                <a:gd name="T37" fmla="*/ 0 h 262"/>
                <a:gd name="T38" fmla="*/ 0 w 285"/>
                <a:gd name="T39" fmla="*/ 0 h 262"/>
                <a:gd name="T40" fmla="*/ 0 w 285"/>
                <a:gd name="T41" fmla="*/ 0 h 262"/>
                <a:gd name="T42" fmla="*/ 0 w 285"/>
                <a:gd name="T43" fmla="*/ 0 h 262"/>
                <a:gd name="T44" fmla="*/ 0 w 285"/>
                <a:gd name="T45" fmla="*/ 0 h 262"/>
                <a:gd name="T46" fmla="*/ 0 w 285"/>
                <a:gd name="T47" fmla="*/ 0 h 262"/>
                <a:gd name="T48" fmla="*/ 0 w 285"/>
                <a:gd name="T49" fmla="*/ 0 h 262"/>
                <a:gd name="T50" fmla="*/ 0 w 285"/>
                <a:gd name="T51" fmla="*/ 0 h 262"/>
                <a:gd name="T52" fmla="*/ 0 w 285"/>
                <a:gd name="T53" fmla="*/ 0 h 262"/>
                <a:gd name="T54" fmla="*/ 0 w 285"/>
                <a:gd name="T55" fmla="*/ 0 h 262"/>
                <a:gd name="T56" fmla="*/ 0 w 285"/>
                <a:gd name="T57" fmla="*/ 0 h 262"/>
                <a:gd name="T58" fmla="*/ 0 w 285"/>
                <a:gd name="T59" fmla="*/ 0 h 262"/>
                <a:gd name="T60" fmla="*/ 0 w 285"/>
                <a:gd name="T61" fmla="*/ 0 h 262"/>
                <a:gd name="T62" fmla="*/ 0 w 285"/>
                <a:gd name="T63" fmla="*/ 0 h 262"/>
                <a:gd name="T64" fmla="*/ 0 w 285"/>
                <a:gd name="T65" fmla="*/ 0 h 262"/>
                <a:gd name="T66" fmla="*/ 0 w 285"/>
                <a:gd name="T67" fmla="*/ 0 h 262"/>
                <a:gd name="T68" fmla="*/ 0 w 285"/>
                <a:gd name="T69" fmla="*/ 0 h 262"/>
                <a:gd name="T70" fmla="*/ 0 w 285"/>
                <a:gd name="T71" fmla="*/ 0 h 262"/>
                <a:gd name="T72" fmla="*/ 0 w 285"/>
                <a:gd name="T73" fmla="*/ 0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262"/>
                <a:gd name="T113" fmla="*/ 285 w 285"/>
                <a:gd name="T114" fmla="*/ 262 h 2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262">
                  <a:moveTo>
                    <a:pt x="0" y="138"/>
                  </a:moveTo>
                  <a:lnTo>
                    <a:pt x="0" y="165"/>
                  </a:lnTo>
                  <a:lnTo>
                    <a:pt x="26" y="206"/>
                  </a:lnTo>
                  <a:lnTo>
                    <a:pt x="13" y="220"/>
                  </a:lnTo>
                  <a:lnTo>
                    <a:pt x="13" y="248"/>
                  </a:lnTo>
                  <a:lnTo>
                    <a:pt x="38" y="261"/>
                  </a:lnTo>
                  <a:lnTo>
                    <a:pt x="90" y="248"/>
                  </a:lnTo>
                  <a:lnTo>
                    <a:pt x="103" y="261"/>
                  </a:lnTo>
                  <a:lnTo>
                    <a:pt x="116" y="248"/>
                  </a:lnTo>
                  <a:lnTo>
                    <a:pt x="129" y="248"/>
                  </a:lnTo>
                  <a:lnTo>
                    <a:pt x="141" y="248"/>
                  </a:lnTo>
                  <a:lnTo>
                    <a:pt x="167" y="248"/>
                  </a:lnTo>
                  <a:lnTo>
                    <a:pt x="219" y="193"/>
                  </a:lnTo>
                  <a:lnTo>
                    <a:pt x="244" y="151"/>
                  </a:lnTo>
                  <a:lnTo>
                    <a:pt x="270" y="138"/>
                  </a:lnTo>
                  <a:lnTo>
                    <a:pt x="284" y="110"/>
                  </a:lnTo>
                  <a:lnTo>
                    <a:pt x="284" y="96"/>
                  </a:lnTo>
                  <a:lnTo>
                    <a:pt x="270" y="96"/>
                  </a:lnTo>
                  <a:lnTo>
                    <a:pt x="257" y="110"/>
                  </a:lnTo>
                  <a:lnTo>
                    <a:pt x="244" y="96"/>
                  </a:lnTo>
                  <a:lnTo>
                    <a:pt x="244" y="83"/>
                  </a:lnTo>
                  <a:lnTo>
                    <a:pt x="257" y="69"/>
                  </a:lnTo>
                  <a:lnTo>
                    <a:pt x="257" y="28"/>
                  </a:lnTo>
                  <a:lnTo>
                    <a:pt x="270" y="14"/>
                  </a:lnTo>
                  <a:lnTo>
                    <a:pt x="232" y="0"/>
                  </a:lnTo>
                  <a:lnTo>
                    <a:pt x="219" y="0"/>
                  </a:lnTo>
                  <a:lnTo>
                    <a:pt x="180" y="28"/>
                  </a:lnTo>
                  <a:lnTo>
                    <a:pt x="180" y="55"/>
                  </a:lnTo>
                  <a:lnTo>
                    <a:pt x="141" y="69"/>
                  </a:lnTo>
                  <a:lnTo>
                    <a:pt x="103" y="69"/>
                  </a:lnTo>
                  <a:lnTo>
                    <a:pt x="64" y="96"/>
                  </a:lnTo>
                  <a:lnTo>
                    <a:pt x="64" y="69"/>
                  </a:lnTo>
                  <a:lnTo>
                    <a:pt x="51" y="55"/>
                  </a:lnTo>
                  <a:lnTo>
                    <a:pt x="51" y="124"/>
                  </a:lnTo>
                  <a:lnTo>
                    <a:pt x="13" y="138"/>
                  </a:lnTo>
                  <a:lnTo>
                    <a:pt x="13" y="124"/>
                  </a:lnTo>
                  <a:lnTo>
                    <a:pt x="0" y="138"/>
                  </a:lnTo>
                </a:path>
              </a:pathLst>
            </a:custGeom>
            <a:solidFill>
              <a:srgbClr val="B2B2B2"/>
            </a:solidFill>
            <a:ln w="12700">
              <a:solidFill>
                <a:srgbClr val="000000"/>
              </a:solidFill>
              <a:round/>
              <a:headEnd/>
              <a:tailEnd/>
            </a:ln>
          </p:spPr>
          <p:txBody>
            <a:bodyPr wrap="none" anchor="ctr"/>
            <a:lstStyle/>
            <a:p>
              <a:endParaRPr lang="fr-FR" dirty="0"/>
            </a:p>
          </p:txBody>
        </p:sp>
        <p:sp>
          <p:nvSpPr>
            <p:cNvPr id="8365" name="AutoShape 173"/>
            <p:cNvSpPr>
              <a:spLocks/>
            </p:cNvSpPr>
            <p:nvPr/>
          </p:nvSpPr>
          <p:spPr bwMode="auto">
            <a:xfrm>
              <a:off x="4013" y="5678"/>
              <a:ext cx="22" cy="13"/>
            </a:xfrm>
            <a:custGeom>
              <a:avLst/>
              <a:gdLst>
                <a:gd name="T0" fmla="*/ 0 w 52"/>
                <a:gd name="T1" fmla="*/ 0 h 28"/>
                <a:gd name="T2" fmla="*/ 0 w 52"/>
                <a:gd name="T3" fmla="*/ 0 h 28"/>
                <a:gd name="T4" fmla="*/ 0 w 52"/>
                <a:gd name="T5" fmla="*/ 0 h 28"/>
                <a:gd name="T6" fmla="*/ 0 w 52"/>
                <a:gd name="T7" fmla="*/ 0 h 28"/>
                <a:gd name="T8" fmla="*/ 0 w 52"/>
                <a:gd name="T9" fmla="*/ 0 h 28"/>
                <a:gd name="T10" fmla="*/ 0 w 52"/>
                <a:gd name="T11" fmla="*/ 0 h 28"/>
                <a:gd name="T12" fmla="*/ 0 w 52"/>
                <a:gd name="T13" fmla="*/ 0 h 28"/>
                <a:gd name="T14" fmla="*/ 0 w 52"/>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28"/>
                <a:gd name="T26" fmla="*/ 52 w 5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28">
                  <a:moveTo>
                    <a:pt x="38" y="0"/>
                  </a:moveTo>
                  <a:lnTo>
                    <a:pt x="13" y="0"/>
                  </a:lnTo>
                  <a:lnTo>
                    <a:pt x="0" y="13"/>
                  </a:lnTo>
                  <a:lnTo>
                    <a:pt x="13" y="27"/>
                  </a:lnTo>
                  <a:lnTo>
                    <a:pt x="25" y="27"/>
                  </a:lnTo>
                  <a:lnTo>
                    <a:pt x="38" y="27"/>
                  </a:lnTo>
                  <a:lnTo>
                    <a:pt x="51" y="13"/>
                  </a:lnTo>
                  <a:lnTo>
                    <a:pt x="38" y="0"/>
                  </a:lnTo>
                </a:path>
              </a:pathLst>
            </a:custGeom>
            <a:solidFill>
              <a:srgbClr val="B2B2B2"/>
            </a:solidFill>
            <a:ln w="12700">
              <a:solidFill>
                <a:srgbClr val="000000"/>
              </a:solidFill>
              <a:round/>
              <a:headEnd/>
              <a:tailEnd/>
            </a:ln>
          </p:spPr>
          <p:txBody>
            <a:bodyPr wrap="none" anchor="ctr"/>
            <a:lstStyle/>
            <a:p>
              <a:endParaRPr lang="fr-FR" dirty="0"/>
            </a:p>
          </p:txBody>
        </p:sp>
        <p:sp>
          <p:nvSpPr>
            <p:cNvPr id="8366" name="AutoShape 174"/>
            <p:cNvSpPr>
              <a:spLocks/>
            </p:cNvSpPr>
            <p:nvPr/>
          </p:nvSpPr>
          <p:spPr bwMode="auto">
            <a:xfrm>
              <a:off x="4047" y="5650"/>
              <a:ext cx="12" cy="18"/>
            </a:xfrm>
            <a:custGeom>
              <a:avLst/>
              <a:gdLst>
                <a:gd name="T0" fmla="*/ 0 w 28"/>
                <a:gd name="T1" fmla="*/ 0 h 42"/>
                <a:gd name="T2" fmla="*/ 0 w 28"/>
                <a:gd name="T3" fmla="*/ 0 h 42"/>
                <a:gd name="T4" fmla="*/ 0 w 28"/>
                <a:gd name="T5" fmla="*/ 0 h 42"/>
                <a:gd name="T6" fmla="*/ 0 w 28"/>
                <a:gd name="T7" fmla="*/ 0 h 42"/>
                <a:gd name="T8" fmla="*/ 0 w 28"/>
                <a:gd name="T9" fmla="*/ 0 h 42"/>
                <a:gd name="T10" fmla="*/ 0 w 28"/>
                <a:gd name="T11" fmla="*/ 0 h 42"/>
                <a:gd name="T12" fmla="*/ 0 60000 65536"/>
                <a:gd name="T13" fmla="*/ 0 60000 65536"/>
                <a:gd name="T14" fmla="*/ 0 60000 65536"/>
                <a:gd name="T15" fmla="*/ 0 60000 65536"/>
                <a:gd name="T16" fmla="*/ 0 60000 65536"/>
                <a:gd name="T17" fmla="*/ 0 60000 65536"/>
                <a:gd name="T18" fmla="*/ 0 w 28"/>
                <a:gd name="T19" fmla="*/ 0 h 42"/>
                <a:gd name="T20" fmla="*/ 28 w 28"/>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8" h="42">
                  <a:moveTo>
                    <a:pt x="27" y="27"/>
                  </a:moveTo>
                  <a:lnTo>
                    <a:pt x="13" y="0"/>
                  </a:lnTo>
                  <a:lnTo>
                    <a:pt x="0" y="14"/>
                  </a:lnTo>
                  <a:lnTo>
                    <a:pt x="0" y="27"/>
                  </a:lnTo>
                  <a:lnTo>
                    <a:pt x="13" y="41"/>
                  </a:lnTo>
                  <a:lnTo>
                    <a:pt x="27" y="27"/>
                  </a:lnTo>
                </a:path>
              </a:pathLst>
            </a:custGeom>
            <a:solidFill>
              <a:srgbClr val="B2B2B2"/>
            </a:solidFill>
            <a:ln w="12700">
              <a:solidFill>
                <a:srgbClr val="000000"/>
              </a:solidFill>
              <a:round/>
              <a:headEnd/>
              <a:tailEnd/>
            </a:ln>
          </p:spPr>
          <p:txBody>
            <a:bodyPr wrap="none" anchor="ctr"/>
            <a:lstStyle/>
            <a:p>
              <a:endParaRPr lang="fr-FR" dirty="0"/>
            </a:p>
          </p:txBody>
        </p:sp>
        <p:sp>
          <p:nvSpPr>
            <p:cNvPr id="8367" name="AutoShape 175"/>
            <p:cNvSpPr>
              <a:spLocks/>
            </p:cNvSpPr>
            <p:nvPr/>
          </p:nvSpPr>
          <p:spPr bwMode="auto">
            <a:xfrm>
              <a:off x="3962" y="5586"/>
              <a:ext cx="73" cy="75"/>
            </a:xfrm>
            <a:custGeom>
              <a:avLst/>
              <a:gdLst>
                <a:gd name="T0" fmla="*/ 0 w 167"/>
                <a:gd name="T1" fmla="*/ 0 h 177"/>
                <a:gd name="T2" fmla="*/ 0 w 167"/>
                <a:gd name="T3" fmla="*/ 0 h 177"/>
                <a:gd name="T4" fmla="*/ 0 w 167"/>
                <a:gd name="T5" fmla="*/ 0 h 177"/>
                <a:gd name="T6" fmla="*/ 0 w 167"/>
                <a:gd name="T7" fmla="*/ 0 h 177"/>
                <a:gd name="T8" fmla="*/ 0 w 167"/>
                <a:gd name="T9" fmla="*/ 0 h 177"/>
                <a:gd name="T10" fmla="*/ 0 w 167"/>
                <a:gd name="T11" fmla="*/ 0 h 177"/>
                <a:gd name="T12" fmla="*/ 0 w 167"/>
                <a:gd name="T13" fmla="*/ 0 h 177"/>
                <a:gd name="T14" fmla="*/ 0 w 167"/>
                <a:gd name="T15" fmla="*/ 0 h 177"/>
                <a:gd name="T16" fmla="*/ 0 w 167"/>
                <a:gd name="T17" fmla="*/ 0 h 177"/>
                <a:gd name="T18" fmla="*/ 0 w 167"/>
                <a:gd name="T19" fmla="*/ 0 h 177"/>
                <a:gd name="T20" fmla="*/ 0 w 167"/>
                <a:gd name="T21" fmla="*/ 0 h 177"/>
                <a:gd name="T22" fmla="*/ 0 w 167"/>
                <a:gd name="T23" fmla="*/ 0 h 177"/>
                <a:gd name="T24" fmla="*/ 0 w 167"/>
                <a:gd name="T25" fmla="*/ 0 h 177"/>
                <a:gd name="T26" fmla="*/ 0 w 167"/>
                <a:gd name="T27" fmla="*/ 0 h 177"/>
                <a:gd name="T28" fmla="*/ 0 w 167"/>
                <a:gd name="T29" fmla="*/ 0 h 177"/>
                <a:gd name="T30" fmla="*/ 0 w 167"/>
                <a:gd name="T31" fmla="*/ 0 h 177"/>
                <a:gd name="T32" fmla="*/ 0 w 167"/>
                <a:gd name="T33" fmla="*/ 0 h 177"/>
                <a:gd name="T34" fmla="*/ 0 w 167"/>
                <a:gd name="T35" fmla="*/ 0 h 1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7"/>
                <a:gd name="T55" fmla="*/ 0 h 177"/>
                <a:gd name="T56" fmla="*/ 167 w 167"/>
                <a:gd name="T57" fmla="*/ 177 h 1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7" h="177">
                  <a:moveTo>
                    <a:pt x="166" y="81"/>
                  </a:moveTo>
                  <a:lnTo>
                    <a:pt x="140" y="54"/>
                  </a:lnTo>
                  <a:lnTo>
                    <a:pt x="140" y="41"/>
                  </a:lnTo>
                  <a:lnTo>
                    <a:pt x="128" y="41"/>
                  </a:lnTo>
                  <a:lnTo>
                    <a:pt x="115" y="27"/>
                  </a:lnTo>
                  <a:lnTo>
                    <a:pt x="89" y="0"/>
                  </a:lnTo>
                  <a:lnTo>
                    <a:pt x="51" y="0"/>
                  </a:lnTo>
                  <a:lnTo>
                    <a:pt x="26" y="0"/>
                  </a:lnTo>
                  <a:lnTo>
                    <a:pt x="26" y="67"/>
                  </a:lnTo>
                  <a:lnTo>
                    <a:pt x="0" y="67"/>
                  </a:lnTo>
                  <a:lnTo>
                    <a:pt x="0" y="135"/>
                  </a:lnTo>
                  <a:lnTo>
                    <a:pt x="13" y="149"/>
                  </a:lnTo>
                  <a:lnTo>
                    <a:pt x="13" y="176"/>
                  </a:lnTo>
                  <a:lnTo>
                    <a:pt x="51" y="149"/>
                  </a:lnTo>
                  <a:lnTo>
                    <a:pt x="89" y="149"/>
                  </a:lnTo>
                  <a:lnTo>
                    <a:pt x="128" y="135"/>
                  </a:lnTo>
                  <a:lnTo>
                    <a:pt x="128" y="109"/>
                  </a:lnTo>
                  <a:lnTo>
                    <a:pt x="166" y="81"/>
                  </a:lnTo>
                </a:path>
              </a:pathLst>
            </a:custGeom>
            <a:solidFill>
              <a:srgbClr val="B2B2B2"/>
            </a:solidFill>
            <a:ln w="12700">
              <a:solidFill>
                <a:srgbClr val="000000"/>
              </a:solidFill>
              <a:round/>
              <a:headEnd/>
              <a:tailEnd/>
            </a:ln>
          </p:spPr>
          <p:txBody>
            <a:bodyPr wrap="none" anchor="ctr"/>
            <a:lstStyle/>
            <a:p>
              <a:endParaRPr lang="fr-FR" dirty="0"/>
            </a:p>
          </p:txBody>
        </p:sp>
        <p:sp>
          <p:nvSpPr>
            <p:cNvPr id="8368" name="AutoShape 176"/>
            <p:cNvSpPr>
              <a:spLocks/>
            </p:cNvSpPr>
            <p:nvPr/>
          </p:nvSpPr>
          <p:spPr bwMode="auto">
            <a:xfrm>
              <a:off x="4047" y="5522"/>
              <a:ext cx="82" cy="139"/>
            </a:xfrm>
            <a:custGeom>
              <a:avLst/>
              <a:gdLst>
                <a:gd name="T0" fmla="*/ 0 w 181"/>
                <a:gd name="T1" fmla="*/ 0 h 330"/>
                <a:gd name="T2" fmla="*/ 0 w 181"/>
                <a:gd name="T3" fmla="*/ 0 h 330"/>
                <a:gd name="T4" fmla="*/ 0 w 181"/>
                <a:gd name="T5" fmla="*/ 0 h 330"/>
                <a:gd name="T6" fmla="*/ 0 w 181"/>
                <a:gd name="T7" fmla="*/ 0 h 330"/>
                <a:gd name="T8" fmla="*/ 0 w 181"/>
                <a:gd name="T9" fmla="*/ 0 h 330"/>
                <a:gd name="T10" fmla="*/ 0 w 181"/>
                <a:gd name="T11" fmla="*/ 0 h 330"/>
                <a:gd name="T12" fmla="*/ 0 w 181"/>
                <a:gd name="T13" fmla="*/ 0 h 330"/>
                <a:gd name="T14" fmla="*/ 0 w 181"/>
                <a:gd name="T15" fmla="*/ 0 h 330"/>
                <a:gd name="T16" fmla="*/ 0 w 181"/>
                <a:gd name="T17" fmla="*/ 0 h 330"/>
                <a:gd name="T18" fmla="*/ 0 w 181"/>
                <a:gd name="T19" fmla="*/ 0 h 330"/>
                <a:gd name="T20" fmla="*/ 0 w 181"/>
                <a:gd name="T21" fmla="*/ 0 h 330"/>
                <a:gd name="T22" fmla="*/ 0 w 181"/>
                <a:gd name="T23" fmla="*/ 0 h 330"/>
                <a:gd name="T24" fmla="*/ 0 w 181"/>
                <a:gd name="T25" fmla="*/ 0 h 330"/>
                <a:gd name="T26" fmla="*/ 0 w 181"/>
                <a:gd name="T27" fmla="*/ 0 h 330"/>
                <a:gd name="T28" fmla="*/ 0 w 181"/>
                <a:gd name="T29" fmla="*/ 0 h 330"/>
                <a:gd name="T30" fmla="*/ 0 w 181"/>
                <a:gd name="T31" fmla="*/ 0 h 330"/>
                <a:gd name="T32" fmla="*/ 0 w 181"/>
                <a:gd name="T33" fmla="*/ 0 h 330"/>
                <a:gd name="T34" fmla="*/ 0 w 181"/>
                <a:gd name="T35" fmla="*/ 0 h 330"/>
                <a:gd name="T36" fmla="*/ 0 w 181"/>
                <a:gd name="T37" fmla="*/ 0 h 330"/>
                <a:gd name="T38" fmla="*/ 0 w 181"/>
                <a:gd name="T39" fmla="*/ 0 h 330"/>
                <a:gd name="T40" fmla="*/ 0 w 181"/>
                <a:gd name="T41" fmla="*/ 0 h 330"/>
                <a:gd name="T42" fmla="*/ 0 w 181"/>
                <a:gd name="T43" fmla="*/ 0 h 330"/>
                <a:gd name="T44" fmla="*/ 0 w 181"/>
                <a:gd name="T45" fmla="*/ 0 h 330"/>
                <a:gd name="T46" fmla="*/ 0 w 181"/>
                <a:gd name="T47" fmla="*/ 0 h 330"/>
                <a:gd name="T48" fmla="*/ 0 w 181"/>
                <a:gd name="T49" fmla="*/ 0 h 330"/>
                <a:gd name="T50" fmla="*/ 0 w 181"/>
                <a:gd name="T51" fmla="*/ 0 h 330"/>
                <a:gd name="T52" fmla="*/ 0 w 181"/>
                <a:gd name="T53" fmla="*/ 0 h 330"/>
                <a:gd name="T54" fmla="*/ 0 w 181"/>
                <a:gd name="T55" fmla="*/ 0 h 330"/>
                <a:gd name="T56" fmla="*/ 0 w 181"/>
                <a:gd name="T57" fmla="*/ 0 h 330"/>
                <a:gd name="T58" fmla="*/ 0 w 181"/>
                <a:gd name="T59" fmla="*/ 0 h 330"/>
                <a:gd name="T60" fmla="*/ 0 w 181"/>
                <a:gd name="T61" fmla="*/ 0 h 330"/>
                <a:gd name="T62" fmla="*/ 0 w 181"/>
                <a:gd name="T63" fmla="*/ 0 h 330"/>
                <a:gd name="T64" fmla="*/ 0 w 181"/>
                <a:gd name="T65" fmla="*/ 0 h 3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330"/>
                <a:gd name="T101" fmla="*/ 181 w 181"/>
                <a:gd name="T102" fmla="*/ 330 h 3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330">
                  <a:moveTo>
                    <a:pt x="180" y="0"/>
                  </a:moveTo>
                  <a:lnTo>
                    <a:pt x="115" y="14"/>
                  </a:lnTo>
                  <a:lnTo>
                    <a:pt x="102" y="14"/>
                  </a:lnTo>
                  <a:lnTo>
                    <a:pt x="77" y="28"/>
                  </a:lnTo>
                  <a:lnTo>
                    <a:pt x="77" y="42"/>
                  </a:lnTo>
                  <a:lnTo>
                    <a:pt x="77" y="55"/>
                  </a:lnTo>
                  <a:lnTo>
                    <a:pt x="77" y="69"/>
                  </a:lnTo>
                  <a:lnTo>
                    <a:pt x="90" y="69"/>
                  </a:lnTo>
                  <a:lnTo>
                    <a:pt x="102" y="124"/>
                  </a:lnTo>
                  <a:lnTo>
                    <a:pt x="90" y="124"/>
                  </a:lnTo>
                  <a:lnTo>
                    <a:pt x="77" y="138"/>
                  </a:lnTo>
                  <a:lnTo>
                    <a:pt x="64" y="124"/>
                  </a:lnTo>
                  <a:lnTo>
                    <a:pt x="64" y="83"/>
                  </a:lnTo>
                  <a:lnTo>
                    <a:pt x="39" y="69"/>
                  </a:lnTo>
                  <a:lnTo>
                    <a:pt x="0" y="97"/>
                  </a:lnTo>
                  <a:lnTo>
                    <a:pt x="13" y="110"/>
                  </a:lnTo>
                  <a:lnTo>
                    <a:pt x="39" y="138"/>
                  </a:lnTo>
                  <a:lnTo>
                    <a:pt x="39" y="193"/>
                  </a:lnTo>
                  <a:lnTo>
                    <a:pt x="39" y="207"/>
                  </a:lnTo>
                  <a:lnTo>
                    <a:pt x="26" y="247"/>
                  </a:lnTo>
                  <a:lnTo>
                    <a:pt x="13" y="262"/>
                  </a:lnTo>
                  <a:lnTo>
                    <a:pt x="13" y="302"/>
                  </a:lnTo>
                  <a:lnTo>
                    <a:pt x="26" y="329"/>
                  </a:lnTo>
                  <a:lnTo>
                    <a:pt x="39" y="329"/>
                  </a:lnTo>
                  <a:lnTo>
                    <a:pt x="26" y="302"/>
                  </a:lnTo>
                  <a:lnTo>
                    <a:pt x="77" y="288"/>
                  </a:lnTo>
                  <a:lnTo>
                    <a:pt x="77" y="274"/>
                  </a:lnTo>
                  <a:lnTo>
                    <a:pt x="90" y="247"/>
                  </a:lnTo>
                  <a:lnTo>
                    <a:pt x="77" y="233"/>
                  </a:lnTo>
                  <a:lnTo>
                    <a:pt x="64" y="193"/>
                  </a:lnTo>
                  <a:lnTo>
                    <a:pt x="128" y="138"/>
                  </a:lnTo>
                  <a:lnTo>
                    <a:pt x="153" y="138"/>
                  </a:lnTo>
                  <a:lnTo>
                    <a:pt x="180" y="0"/>
                  </a:lnTo>
                </a:path>
              </a:pathLst>
            </a:custGeom>
            <a:solidFill>
              <a:srgbClr val="B2B2B2"/>
            </a:solidFill>
            <a:ln w="12700">
              <a:solidFill>
                <a:srgbClr val="000000"/>
              </a:solidFill>
              <a:round/>
              <a:headEnd/>
              <a:tailEnd/>
            </a:ln>
          </p:spPr>
          <p:txBody>
            <a:bodyPr wrap="none" anchor="ctr"/>
            <a:lstStyle/>
            <a:p>
              <a:endParaRPr lang="fr-FR" dirty="0"/>
            </a:p>
          </p:txBody>
        </p:sp>
        <p:sp>
          <p:nvSpPr>
            <p:cNvPr id="8369" name="AutoShape 177"/>
            <p:cNvSpPr>
              <a:spLocks/>
            </p:cNvSpPr>
            <p:nvPr/>
          </p:nvSpPr>
          <p:spPr bwMode="auto">
            <a:xfrm>
              <a:off x="4002" y="5562"/>
              <a:ext cx="63" cy="65"/>
            </a:xfrm>
            <a:custGeom>
              <a:avLst/>
              <a:gdLst>
                <a:gd name="T0" fmla="*/ 0 w 142"/>
                <a:gd name="T1" fmla="*/ 0 h 151"/>
                <a:gd name="T2" fmla="*/ 0 w 142"/>
                <a:gd name="T3" fmla="*/ 0 h 151"/>
                <a:gd name="T4" fmla="*/ 0 w 142"/>
                <a:gd name="T5" fmla="*/ 0 h 151"/>
                <a:gd name="T6" fmla="*/ 0 w 142"/>
                <a:gd name="T7" fmla="*/ 0 h 151"/>
                <a:gd name="T8" fmla="*/ 0 w 142"/>
                <a:gd name="T9" fmla="*/ 0 h 151"/>
                <a:gd name="T10" fmla="*/ 0 w 142"/>
                <a:gd name="T11" fmla="*/ 0 h 151"/>
                <a:gd name="T12" fmla="*/ 0 w 142"/>
                <a:gd name="T13" fmla="*/ 0 h 151"/>
                <a:gd name="T14" fmla="*/ 0 w 142"/>
                <a:gd name="T15" fmla="*/ 0 h 151"/>
                <a:gd name="T16" fmla="*/ 0 w 142"/>
                <a:gd name="T17" fmla="*/ 0 h 151"/>
                <a:gd name="T18" fmla="*/ 0 w 142"/>
                <a:gd name="T19" fmla="*/ 0 h 151"/>
                <a:gd name="T20" fmla="*/ 0 w 142"/>
                <a:gd name="T21" fmla="*/ 0 h 151"/>
                <a:gd name="T22" fmla="*/ 0 w 142"/>
                <a:gd name="T23" fmla="*/ 0 h 151"/>
                <a:gd name="T24" fmla="*/ 0 w 142"/>
                <a:gd name="T25" fmla="*/ 0 h 151"/>
                <a:gd name="T26" fmla="*/ 0 w 142"/>
                <a:gd name="T27" fmla="*/ 0 h 151"/>
                <a:gd name="T28" fmla="*/ 0 w 142"/>
                <a:gd name="T29" fmla="*/ 0 h 151"/>
                <a:gd name="T30" fmla="*/ 0 w 142"/>
                <a:gd name="T31" fmla="*/ 0 h 151"/>
                <a:gd name="T32" fmla="*/ 0 w 142"/>
                <a:gd name="T33" fmla="*/ 0 h 151"/>
                <a:gd name="T34" fmla="*/ 0 w 142"/>
                <a:gd name="T35" fmla="*/ 0 h 1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1"/>
                <a:gd name="T56" fmla="*/ 142 w 142"/>
                <a:gd name="T57" fmla="*/ 151 h 1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1">
                  <a:moveTo>
                    <a:pt x="102" y="0"/>
                  </a:moveTo>
                  <a:lnTo>
                    <a:pt x="90" y="0"/>
                  </a:lnTo>
                  <a:lnTo>
                    <a:pt x="77" y="13"/>
                  </a:lnTo>
                  <a:lnTo>
                    <a:pt x="64" y="13"/>
                  </a:lnTo>
                  <a:lnTo>
                    <a:pt x="39" y="55"/>
                  </a:lnTo>
                  <a:lnTo>
                    <a:pt x="0" y="55"/>
                  </a:lnTo>
                  <a:lnTo>
                    <a:pt x="26" y="81"/>
                  </a:lnTo>
                  <a:lnTo>
                    <a:pt x="39" y="95"/>
                  </a:lnTo>
                  <a:lnTo>
                    <a:pt x="51" y="95"/>
                  </a:lnTo>
                  <a:lnTo>
                    <a:pt x="51" y="109"/>
                  </a:lnTo>
                  <a:lnTo>
                    <a:pt x="77" y="136"/>
                  </a:lnTo>
                  <a:lnTo>
                    <a:pt x="90" y="136"/>
                  </a:lnTo>
                  <a:lnTo>
                    <a:pt x="128" y="150"/>
                  </a:lnTo>
                  <a:lnTo>
                    <a:pt x="141" y="109"/>
                  </a:lnTo>
                  <a:lnTo>
                    <a:pt x="141" y="95"/>
                  </a:lnTo>
                  <a:lnTo>
                    <a:pt x="141" y="41"/>
                  </a:lnTo>
                  <a:lnTo>
                    <a:pt x="115" y="13"/>
                  </a:lnTo>
                  <a:lnTo>
                    <a:pt x="102" y="0"/>
                  </a:lnTo>
                </a:path>
              </a:pathLst>
            </a:custGeom>
            <a:solidFill>
              <a:srgbClr val="B2B2B2"/>
            </a:solidFill>
            <a:ln w="12700">
              <a:solidFill>
                <a:srgbClr val="000000"/>
              </a:solidFill>
              <a:round/>
              <a:headEnd/>
              <a:tailEnd/>
            </a:ln>
          </p:spPr>
          <p:txBody>
            <a:bodyPr wrap="none" anchor="ctr"/>
            <a:lstStyle/>
            <a:p>
              <a:endParaRPr lang="fr-FR" dirty="0"/>
            </a:p>
          </p:txBody>
        </p:sp>
        <p:sp>
          <p:nvSpPr>
            <p:cNvPr id="8370" name="Oval 178"/>
            <p:cNvSpPr>
              <a:spLocks noChangeArrowheads="1"/>
            </p:cNvSpPr>
            <p:nvPr/>
          </p:nvSpPr>
          <p:spPr bwMode="auto">
            <a:xfrm>
              <a:off x="4224" y="5581"/>
              <a:ext cx="4" cy="6"/>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371" name="Oval 179"/>
            <p:cNvSpPr>
              <a:spLocks noChangeArrowheads="1"/>
            </p:cNvSpPr>
            <p:nvPr/>
          </p:nvSpPr>
          <p:spPr bwMode="auto">
            <a:xfrm>
              <a:off x="4214" y="5597"/>
              <a:ext cx="7" cy="8"/>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372" name="Line 180"/>
            <p:cNvSpPr>
              <a:spLocks noChangeShapeType="1"/>
            </p:cNvSpPr>
            <p:nvPr/>
          </p:nvSpPr>
          <p:spPr bwMode="auto">
            <a:xfrm>
              <a:off x="4087" y="5143"/>
              <a:ext cx="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373" name="Line 181"/>
            <p:cNvSpPr>
              <a:spLocks noChangeShapeType="1"/>
            </p:cNvSpPr>
            <p:nvPr/>
          </p:nvSpPr>
          <p:spPr bwMode="auto">
            <a:xfrm>
              <a:off x="4083" y="5176"/>
              <a:ext cx="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374" name="AutoShape 182"/>
            <p:cNvSpPr>
              <a:spLocks/>
            </p:cNvSpPr>
            <p:nvPr/>
          </p:nvSpPr>
          <p:spPr bwMode="auto">
            <a:xfrm>
              <a:off x="4071" y="5136"/>
              <a:ext cx="17" cy="40"/>
            </a:xfrm>
            <a:custGeom>
              <a:avLst/>
              <a:gdLst>
                <a:gd name="T0" fmla="*/ 0 w 41"/>
                <a:gd name="T1" fmla="*/ 0 h 95"/>
                <a:gd name="T2" fmla="*/ 0 w 41"/>
                <a:gd name="T3" fmla="*/ 0 h 95"/>
                <a:gd name="T4" fmla="*/ 0 w 41"/>
                <a:gd name="T5" fmla="*/ 0 h 95"/>
                <a:gd name="T6" fmla="*/ 0 w 41"/>
                <a:gd name="T7" fmla="*/ 0 h 95"/>
                <a:gd name="T8" fmla="*/ 0 w 41"/>
                <a:gd name="T9" fmla="*/ 0 h 95"/>
                <a:gd name="T10" fmla="*/ 0 w 41"/>
                <a:gd name="T11" fmla="*/ 0 h 95"/>
                <a:gd name="T12" fmla="*/ 0 w 41"/>
                <a:gd name="T13" fmla="*/ 0 h 95"/>
                <a:gd name="T14" fmla="*/ 0 60000 65536"/>
                <a:gd name="T15" fmla="*/ 0 60000 65536"/>
                <a:gd name="T16" fmla="*/ 0 60000 65536"/>
                <a:gd name="T17" fmla="*/ 0 60000 65536"/>
                <a:gd name="T18" fmla="*/ 0 60000 65536"/>
                <a:gd name="T19" fmla="*/ 0 60000 65536"/>
                <a:gd name="T20" fmla="*/ 0 60000 65536"/>
                <a:gd name="T21" fmla="*/ 0 w 41"/>
                <a:gd name="T22" fmla="*/ 0 h 95"/>
                <a:gd name="T23" fmla="*/ 41 w 41"/>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95">
                  <a:moveTo>
                    <a:pt x="0" y="54"/>
                  </a:moveTo>
                  <a:lnTo>
                    <a:pt x="27" y="94"/>
                  </a:lnTo>
                  <a:lnTo>
                    <a:pt x="27" y="40"/>
                  </a:lnTo>
                  <a:lnTo>
                    <a:pt x="27" y="26"/>
                  </a:lnTo>
                  <a:lnTo>
                    <a:pt x="40" y="0"/>
                  </a:lnTo>
                  <a:lnTo>
                    <a:pt x="27" y="0"/>
                  </a:lnTo>
                  <a:lnTo>
                    <a:pt x="0" y="54"/>
                  </a:lnTo>
                </a:path>
              </a:pathLst>
            </a:custGeom>
            <a:solidFill>
              <a:srgbClr val="B2B2B2"/>
            </a:solidFill>
            <a:ln w="12700">
              <a:solidFill>
                <a:srgbClr val="000000"/>
              </a:solidFill>
              <a:round/>
              <a:headEnd/>
              <a:tailEnd/>
            </a:ln>
          </p:spPr>
          <p:txBody>
            <a:bodyPr wrap="none" anchor="ctr"/>
            <a:lstStyle/>
            <a:p>
              <a:endParaRPr lang="fr-FR" dirty="0"/>
            </a:p>
          </p:txBody>
        </p:sp>
        <p:sp>
          <p:nvSpPr>
            <p:cNvPr id="8375" name="AutoShape 183"/>
            <p:cNvSpPr>
              <a:spLocks/>
            </p:cNvSpPr>
            <p:nvPr/>
          </p:nvSpPr>
          <p:spPr bwMode="auto">
            <a:xfrm>
              <a:off x="4083" y="5124"/>
              <a:ext cx="11" cy="12"/>
            </a:xfrm>
            <a:custGeom>
              <a:avLst/>
              <a:gdLst>
                <a:gd name="T0" fmla="*/ 0 w 27"/>
                <a:gd name="T1" fmla="*/ 0 h 30"/>
                <a:gd name="T2" fmla="*/ 0 w 27"/>
                <a:gd name="T3" fmla="*/ 0 h 30"/>
                <a:gd name="T4" fmla="*/ 0 w 27"/>
                <a:gd name="T5" fmla="*/ 0 h 30"/>
                <a:gd name="T6" fmla="*/ 0 w 27"/>
                <a:gd name="T7" fmla="*/ 0 h 30"/>
                <a:gd name="T8" fmla="*/ 0 w 27"/>
                <a:gd name="T9" fmla="*/ 0 h 30"/>
                <a:gd name="T10" fmla="*/ 0 60000 65536"/>
                <a:gd name="T11" fmla="*/ 0 60000 65536"/>
                <a:gd name="T12" fmla="*/ 0 60000 65536"/>
                <a:gd name="T13" fmla="*/ 0 60000 65536"/>
                <a:gd name="T14" fmla="*/ 0 60000 65536"/>
                <a:gd name="T15" fmla="*/ 0 w 27"/>
                <a:gd name="T16" fmla="*/ 0 h 30"/>
                <a:gd name="T17" fmla="*/ 27 w 27"/>
                <a:gd name="T18" fmla="*/ 30 h 30"/>
              </a:gdLst>
              <a:ahLst/>
              <a:cxnLst>
                <a:cxn ang="T10">
                  <a:pos x="T0" y="T1"/>
                </a:cxn>
                <a:cxn ang="T11">
                  <a:pos x="T2" y="T3"/>
                </a:cxn>
                <a:cxn ang="T12">
                  <a:pos x="T4" y="T5"/>
                </a:cxn>
                <a:cxn ang="T13">
                  <a:pos x="T6" y="T7"/>
                </a:cxn>
                <a:cxn ang="T14">
                  <a:pos x="T8" y="T9"/>
                </a:cxn>
              </a:cxnLst>
              <a:rect l="T15" t="T16" r="T17" b="T18"/>
              <a:pathLst>
                <a:path w="27" h="30">
                  <a:moveTo>
                    <a:pt x="0" y="29"/>
                  </a:moveTo>
                  <a:lnTo>
                    <a:pt x="14" y="29"/>
                  </a:lnTo>
                  <a:lnTo>
                    <a:pt x="26" y="15"/>
                  </a:lnTo>
                  <a:lnTo>
                    <a:pt x="14" y="0"/>
                  </a:lnTo>
                  <a:lnTo>
                    <a:pt x="0" y="29"/>
                  </a:lnTo>
                </a:path>
              </a:pathLst>
            </a:custGeom>
            <a:solidFill>
              <a:srgbClr val="B2B2B2"/>
            </a:solidFill>
            <a:ln w="12700">
              <a:solidFill>
                <a:srgbClr val="000000"/>
              </a:solidFill>
              <a:round/>
              <a:headEnd/>
              <a:tailEnd/>
            </a:ln>
          </p:spPr>
          <p:txBody>
            <a:bodyPr wrap="none" anchor="ctr"/>
            <a:lstStyle/>
            <a:p>
              <a:endParaRPr lang="fr-FR" dirty="0"/>
            </a:p>
          </p:txBody>
        </p:sp>
        <p:sp>
          <p:nvSpPr>
            <p:cNvPr id="8376" name="Line 184"/>
            <p:cNvSpPr>
              <a:spLocks noChangeShapeType="1"/>
            </p:cNvSpPr>
            <p:nvPr/>
          </p:nvSpPr>
          <p:spPr bwMode="auto">
            <a:xfrm>
              <a:off x="4071" y="5166"/>
              <a:ext cx="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377" name="Line 185"/>
            <p:cNvSpPr>
              <a:spLocks noChangeShapeType="1"/>
            </p:cNvSpPr>
            <p:nvPr/>
          </p:nvSpPr>
          <p:spPr bwMode="auto">
            <a:xfrm>
              <a:off x="4071" y="5166"/>
              <a:ext cx="4"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378" name="Line 186"/>
            <p:cNvSpPr>
              <a:spLocks noChangeShapeType="1"/>
            </p:cNvSpPr>
            <p:nvPr/>
          </p:nvSpPr>
          <p:spPr bwMode="auto">
            <a:xfrm>
              <a:off x="4075" y="5171"/>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379" name="Line 187"/>
            <p:cNvSpPr>
              <a:spLocks noChangeShapeType="1"/>
            </p:cNvSpPr>
            <p:nvPr/>
          </p:nvSpPr>
          <p:spPr bwMode="auto">
            <a:xfrm>
              <a:off x="4075" y="5176"/>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380" name="Line 188"/>
            <p:cNvSpPr>
              <a:spLocks noChangeShapeType="1"/>
            </p:cNvSpPr>
            <p:nvPr/>
          </p:nvSpPr>
          <p:spPr bwMode="auto">
            <a:xfrm>
              <a:off x="4083" y="5171"/>
              <a:ext cx="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381" name="Line 189"/>
            <p:cNvSpPr>
              <a:spLocks noChangeShapeType="1"/>
            </p:cNvSpPr>
            <p:nvPr/>
          </p:nvSpPr>
          <p:spPr bwMode="auto">
            <a:xfrm>
              <a:off x="4083" y="5166"/>
              <a:ext cx="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382" name="Line 190"/>
            <p:cNvSpPr>
              <a:spLocks noChangeShapeType="1"/>
            </p:cNvSpPr>
            <p:nvPr/>
          </p:nvSpPr>
          <p:spPr bwMode="auto">
            <a:xfrm>
              <a:off x="4083" y="5160"/>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383" name="Line 191"/>
            <p:cNvSpPr>
              <a:spLocks noChangeShapeType="1"/>
            </p:cNvSpPr>
            <p:nvPr/>
          </p:nvSpPr>
          <p:spPr bwMode="auto">
            <a:xfrm>
              <a:off x="4083" y="5154"/>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384" name="Line 192"/>
            <p:cNvSpPr>
              <a:spLocks noChangeShapeType="1"/>
            </p:cNvSpPr>
            <p:nvPr/>
          </p:nvSpPr>
          <p:spPr bwMode="auto">
            <a:xfrm flipV="1">
              <a:off x="4083" y="5147"/>
              <a:ext cx="0"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385" name="AutoShape 193"/>
            <p:cNvSpPr>
              <a:spLocks/>
            </p:cNvSpPr>
            <p:nvPr/>
          </p:nvSpPr>
          <p:spPr bwMode="auto">
            <a:xfrm>
              <a:off x="4145" y="5043"/>
              <a:ext cx="39" cy="40"/>
            </a:xfrm>
            <a:custGeom>
              <a:avLst/>
              <a:gdLst>
                <a:gd name="T0" fmla="*/ 0 w 89"/>
                <a:gd name="T1" fmla="*/ 0 h 96"/>
                <a:gd name="T2" fmla="*/ 0 w 89"/>
                <a:gd name="T3" fmla="*/ 0 h 96"/>
                <a:gd name="T4" fmla="*/ 0 w 89"/>
                <a:gd name="T5" fmla="*/ 0 h 96"/>
                <a:gd name="T6" fmla="*/ 0 w 89"/>
                <a:gd name="T7" fmla="*/ 0 h 96"/>
                <a:gd name="T8" fmla="*/ 0 w 89"/>
                <a:gd name="T9" fmla="*/ 0 h 96"/>
                <a:gd name="T10" fmla="*/ 0 w 89"/>
                <a:gd name="T11" fmla="*/ 0 h 96"/>
                <a:gd name="T12" fmla="*/ 0 w 89"/>
                <a:gd name="T13" fmla="*/ 0 h 96"/>
                <a:gd name="T14" fmla="*/ 0 w 89"/>
                <a:gd name="T15" fmla="*/ 0 h 96"/>
                <a:gd name="T16" fmla="*/ 0 w 89"/>
                <a:gd name="T17" fmla="*/ 0 h 96"/>
                <a:gd name="T18" fmla="*/ 0 w 89"/>
                <a:gd name="T19" fmla="*/ 0 h 96"/>
                <a:gd name="T20" fmla="*/ 0 w 89"/>
                <a:gd name="T21" fmla="*/ 0 h 96"/>
                <a:gd name="T22" fmla="*/ 0 w 89"/>
                <a:gd name="T23" fmla="*/ 0 h 96"/>
                <a:gd name="T24" fmla="*/ 0 w 89"/>
                <a:gd name="T25" fmla="*/ 0 h 96"/>
                <a:gd name="T26" fmla="*/ 0 w 89"/>
                <a:gd name="T27" fmla="*/ 0 h 96"/>
                <a:gd name="T28" fmla="*/ 0 w 89"/>
                <a:gd name="T29" fmla="*/ 0 h 96"/>
                <a:gd name="T30" fmla="*/ 0 w 89"/>
                <a:gd name="T31" fmla="*/ 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96"/>
                <a:gd name="T50" fmla="*/ 89 w 89"/>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96">
                  <a:moveTo>
                    <a:pt x="26" y="14"/>
                  </a:moveTo>
                  <a:lnTo>
                    <a:pt x="13" y="0"/>
                  </a:lnTo>
                  <a:lnTo>
                    <a:pt x="13" y="14"/>
                  </a:lnTo>
                  <a:lnTo>
                    <a:pt x="0" y="14"/>
                  </a:lnTo>
                  <a:lnTo>
                    <a:pt x="13" y="41"/>
                  </a:lnTo>
                  <a:lnTo>
                    <a:pt x="26" y="41"/>
                  </a:lnTo>
                  <a:lnTo>
                    <a:pt x="38" y="68"/>
                  </a:lnTo>
                  <a:lnTo>
                    <a:pt x="50" y="81"/>
                  </a:lnTo>
                  <a:lnTo>
                    <a:pt x="63" y="68"/>
                  </a:lnTo>
                  <a:lnTo>
                    <a:pt x="88" y="95"/>
                  </a:lnTo>
                  <a:lnTo>
                    <a:pt x="88" y="41"/>
                  </a:lnTo>
                  <a:lnTo>
                    <a:pt x="63" y="14"/>
                  </a:lnTo>
                  <a:lnTo>
                    <a:pt x="50" y="27"/>
                  </a:lnTo>
                  <a:lnTo>
                    <a:pt x="50" y="14"/>
                  </a:lnTo>
                  <a:lnTo>
                    <a:pt x="38" y="14"/>
                  </a:lnTo>
                  <a:lnTo>
                    <a:pt x="26" y="14"/>
                  </a:lnTo>
                </a:path>
              </a:pathLst>
            </a:custGeom>
            <a:solidFill>
              <a:srgbClr val="B2B2B2"/>
            </a:solidFill>
            <a:ln w="12700">
              <a:solidFill>
                <a:srgbClr val="000000"/>
              </a:solidFill>
              <a:round/>
              <a:headEnd/>
              <a:tailEnd/>
            </a:ln>
          </p:spPr>
          <p:txBody>
            <a:bodyPr wrap="none" anchor="ctr"/>
            <a:lstStyle/>
            <a:p>
              <a:endParaRPr lang="fr-FR" dirty="0"/>
            </a:p>
          </p:txBody>
        </p:sp>
        <p:sp>
          <p:nvSpPr>
            <p:cNvPr id="8386" name="AutoShape 194"/>
            <p:cNvSpPr>
              <a:spLocks/>
            </p:cNvSpPr>
            <p:nvPr/>
          </p:nvSpPr>
          <p:spPr bwMode="auto">
            <a:xfrm>
              <a:off x="4007" y="4985"/>
              <a:ext cx="24" cy="35"/>
            </a:xfrm>
            <a:custGeom>
              <a:avLst/>
              <a:gdLst>
                <a:gd name="T0" fmla="*/ 0 w 53"/>
                <a:gd name="T1" fmla="*/ 0 h 83"/>
                <a:gd name="T2" fmla="*/ 0 w 53"/>
                <a:gd name="T3" fmla="*/ 0 h 83"/>
                <a:gd name="T4" fmla="*/ 0 w 53"/>
                <a:gd name="T5" fmla="*/ 0 h 83"/>
                <a:gd name="T6" fmla="*/ 0 w 53"/>
                <a:gd name="T7" fmla="*/ 0 h 83"/>
                <a:gd name="T8" fmla="*/ 0 w 53"/>
                <a:gd name="T9" fmla="*/ 0 h 83"/>
                <a:gd name="T10" fmla="*/ 0 w 53"/>
                <a:gd name="T11" fmla="*/ 0 h 83"/>
                <a:gd name="T12" fmla="*/ 0 w 53"/>
                <a:gd name="T13" fmla="*/ 0 h 83"/>
                <a:gd name="T14" fmla="*/ 0 w 53"/>
                <a:gd name="T15" fmla="*/ 0 h 83"/>
                <a:gd name="T16" fmla="*/ 0 w 53"/>
                <a:gd name="T17" fmla="*/ 0 h 83"/>
                <a:gd name="T18" fmla="*/ 0 w 53"/>
                <a:gd name="T19" fmla="*/ 0 h 83"/>
                <a:gd name="T20" fmla="*/ 0 w 53"/>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83"/>
                <a:gd name="T35" fmla="*/ 53 w 53"/>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83">
                  <a:moveTo>
                    <a:pt x="0" y="28"/>
                  </a:moveTo>
                  <a:lnTo>
                    <a:pt x="0" y="14"/>
                  </a:lnTo>
                  <a:lnTo>
                    <a:pt x="13" y="0"/>
                  </a:lnTo>
                  <a:lnTo>
                    <a:pt x="27" y="0"/>
                  </a:lnTo>
                  <a:lnTo>
                    <a:pt x="39" y="14"/>
                  </a:lnTo>
                  <a:lnTo>
                    <a:pt x="39" y="42"/>
                  </a:lnTo>
                  <a:lnTo>
                    <a:pt x="52" y="54"/>
                  </a:lnTo>
                  <a:lnTo>
                    <a:pt x="39" y="82"/>
                  </a:lnTo>
                  <a:lnTo>
                    <a:pt x="27" y="82"/>
                  </a:lnTo>
                  <a:lnTo>
                    <a:pt x="27" y="54"/>
                  </a:lnTo>
                  <a:lnTo>
                    <a:pt x="0" y="28"/>
                  </a:lnTo>
                </a:path>
              </a:pathLst>
            </a:custGeom>
            <a:solidFill>
              <a:srgbClr val="B2B2B2"/>
            </a:solidFill>
            <a:ln w="12700">
              <a:solidFill>
                <a:srgbClr val="000000"/>
              </a:solidFill>
              <a:round/>
              <a:headEnd/>
              <a:tailEnd/>
            </a:ln>
          </p:spPr>
          <p:txBody>
            <a:bodyPr wrap="none" anchor="ctr"/>
            <a:lstStyle/>
            <a:p>
              <a:endParaRPr lang="fr-FR" dirty="0"/>
            </a:p>
          </p:txBody>
        </p:sp>
        <p:sp>
          <p:nvSpPr>
            <p:cNvPr id="8387" name="AutoShape 195"/>
            <p:cNvSpPr>
              <a:spLocks/>
            </p:cNvSpPr>
            <p:nvPr/>
          </p:nvSpPr>
          <p:spPr bwMode="auto">
            <a:xfrm>
              <a:off x="4105" y="5026"/>
              <a:ext cx="50" cy="30"/>
            </a:xfrm>
            <a:custGeom>
              <a:avLst/>
              <a:gdLst>
                <a:gd name="T0" fmla="*/ 0 w 115"/>
                <a:gd name="T1" fmla="*/ 0 h 69"/>
                <a:gd name="T2" fmla="*/ 0 w 115"/>
                <a:gd name="T3" fmla="*/ 0 h 69"/>
                <a:gd name="T4" fmla="*/ 0 w 115"/>
                <a:gd name="T5" fmla="*/ 0 h 69"/>
                <a:gd name="T6" fmla="*/ 0 w 115"/>
                <a:gd name="T7" fmla="*/ 0 h 69"/>
                <a:gd name="T8" fmla="*/ 0 w 115"/>
                <a:gd name="T9" fmla="*/ 0 h 69"/>
                <a:gd name="T10" fmla="*/ 0 w 115"/>
                <a:gd name="T11" fmla="*/ 0 h 69"/>
                <a:gd name="T12" fmla="*/ 0 w 115"/>
                <a:gd name="T13" fmla="*/ 0 h 69"/>
                <a:gd name="T14" fmla="*/ 0 w 115"/>
                <a:gd name="T15" fmla="*/ 0 h 69"/>
                <a:gd name="T16" fmla="*/ 0 w 115"/>
                <a:gd name="T17" fmla="*/ 0 h 69"/>
                <a:gd name="T18" fmla="*/ 0 w 115"/>
                <a:gd name="T19" fmla="*/ 0 h 69"/>
                <a:gd name="T20" fmla="*/ 0 w 115"/>
                <a:gd name="T21" fmla="*/ 0 h 69"/>
                <a:gd name="T22" fmla="*/ 0 w 115"/>
                <a:gd name="T23" fmla="*/ 0 h 69"/>
                <a:gd name="T24" fmla="*/ 0 w 115"/>
                <a:gd name="T25" fmla="*/ 0 h 69"/>
                <a:gd name="T26" fmla="*/ 0 w 115"/>
                <a:gd name="T27" fmla="*/ 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69"/>
                <a:gd name="T44" fmla="*/ 115 w 115"/>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69">
                  <a:moveTo>
                    <a:pt x="114" y="55"/>
                  </a:moveTo>
                  <a:lnTo>
                    <a:pt x="101" y="41"/>
                  </a:lnTo>
                  <a:lnTo>
                    <a:pt x="101" y="55"/>
                  </a:lnTo>
                  <a:lnTo>
                    <a:pt x="88" y="55"/>
                  </a:lnTo>
                  <a:lnTo>
                    <a:pt x="75" y="55"/>
                  </a:lnTo>
                  <a:lnTo>
                    <a:pt x="63" y="68"/>
                  </a:lnTo>
                  <a:lnTo>
                    <a:pt x="37" y="68"/>
                  </a:lnTo>
                  <a:lnTo>
                    <a:pt x="24" y="41"/>
                  </a:lnTo>
                  <a:lnTo>
                    <a:pt x="0" y="41"/>
                  </a:lnTo>
                  <a:lnTo>
                    <a:pt x="0" y="13"/>
                  </a:lnTo>
                  <a:lnTo>
                    <a:pt x="24" y="13"/>
                  </a:lnTo>
                  <a:lnTo>
                    <a:pt x="37" y="13"/>
                  </a:lnTo>
                  <a:lnTo>
                    <a:pt x="63" y="0"/>
                  </a:lnTo>
                  <a:lnTo>
                    <a:pt x="114" y="55"/>
                  </a:lnTo>
                </a:path>
              </a:pathLst>
            </a:custGeom>
            <a:solidFill>
              <a:srgbClr val="B2B2B2"/>
            </a:solidFill>
            <a:ln w="12700">
              <a:solidFill>
                <a:srgbClr val="000000"/>
              </a:solidFill>
              <a:round/>
              <a:headEnd/>
              <a:tailEnd/>
            </a:ln>
          </p:spPr>
          <p:txBody>
            <a:bodyPr wrap="none" anchor="ctr"/>
            <a:lstStyle/>
            <a:p>
              <a:endParaRPr lang="fr-FR" dirty="0"/>
            </a:p>
          </p:txBody>
        </p:sp>
        <p:sp>
          <p:nvSpPr>
            <p:cNvPr id="8388" name="AutoShape 196"/>
            <p:cNvSpPr>
              <a:spLocks/>
            </p:cNvSpPr>
            <p:nvPr/>
          </p:nvSpPr>
          <p:spPr bwMode="auto">
            <a:xfrm>
              <a:off x="4132" y="5049"/>
              <a:ext cx="43" cy="30"/>
            </a:xfrm>
            <a:custGeom>
              <a:avLst/>
              <a:gdLst>
                <a:gd name="T0" fmla="*/ 0 w 91"/>
                <a:gd name="T1" fmla="*/ 0 h 69"/>
                <a:gd name="T2" fmla="*/ 0 w 91"/>
                <a:gd name="T3" fmla="*/ 0 h 69"/>
                <a:gd name="T4" fmla="*/ 0 w 91"/>
                <a:gd name="T5" fmla="*/ 0 h 69"/>
                <a:gd name="T6" fmla="*/ 0 w 91"/>
                <a:gd name="T7" fmla="*/ 0 h 69"/>
                <a:gd name="T8" fmla="*/ 0 w 91"/>
                <a:gd name="T9" fmla="*/ 0 h 69"/>
                <a:gd name="T10" fmla="*/ 0 w 91"/>
                <a:gd name="T11" fmla="*/ 0 h 69"/>
                <a:gd name="T12" fmla="*/ 0 w 91"/>
                <a:gd name="T13" fmla="*/ 0 h 69"/>
                <a:gd name="T14" fmla="*/ 0 w 91"/>
                <a:gd name="T15" fmla="*/ 0 h 69"/>
                <a:gd name="T16" fmla="*/ 0 w 91"/>
                <a:gd name="T17" fmla="*/ 0 h 69"/>
                <a:gd name="T18" fmla="*/ 0 w 91"/>
                <a:gd name="T19" fmla="*/ 0 h 69"/>
                <a:gd name="T20" fmla="*/ 0 w 91"/>
                <a:gd name="T21" fmla="*/ 0 h 69"/>
                <a:gd name="T22" fmla="*/ 0 w 91"/>
                <a:gd name="T23" fmla="*/ 0 h 69"/>
                <a:gd name="T24" fmla="*/ 0 w 91"/>
                <a:gd name="T25" fmla="*/ 0 h 69"/>
                <a:gd name="T26" fmla="*/ 0 w 91"/>
                <a:gd name="T27" fmla="*/ 0 h 69"/>
                <a:gd name="T28" fmla="*/ 0 w 91"/>
                <a:gd name="T29" fmla="*/ 0 h 69"/>
                <a:gd name="T30" fmla="*/ 0 w 91"/>
                <a:gd name="T31" fmla="*/ 0 h 69"/>
                <a:gd name="T32" fmla="*/ 0 w 91"/>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69"/>
                <a:gd name="T53" fmla="*/ 91 w 91"/>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69">
                  <a:moveTo>
                    <a:pt x="25" y="55"/>
                  </a:moveTo>
                  <a:lnTo>
                    <a:pt x="38" y="55"/>
                  </a:lnTo>
                  <a:lnTo>
                    <a:pt x="52" y="55"/>
                  </a:lnTo>
                  <a:lnTo>
                    <a:pt x="64" y="55"/>
                  </a:lnTo>
                  <a:lnTo>
                    <a:pt x="64" y="68"/>
                  </a:lnTo>
                  <a:lnTo>
                    <a:pt x="52" y="68"/>
                  </a:lnTo>
                  <a:lnTo>
                    <a:pt x="90" y="55"/>
                  </a:lnTo>
                  <a:lnTo>
                    <a:pt x="77" y="68"/>
                  </a:lnTo>
                  <a:lnTo>
                    <a:pt x="64" y="55"/>
                  </a:lnTo>
                  <a:lnTo>
                    <a:pt x="52" y="27"/>
                  </a:lnTo>
                  <a:lnTo>
                    <a:pt x="38" y="27"/>
                  </a:lnTo>
                  <a:lnTo>
                    <a:pt x="25" y="0"/>
                  </a:lnTo>
                  <a:lnTo>
                    <a:pt x="12" y="0"/>
                  </a:lnTo>
                  <a:lnTo>
                    <a:pt x="0" y="13"/>
                  </a:lnTo>
                  <a:lnTo>
                    <a:pt x="12" y="27"/>
                  </a:lnTo>
                  <a:lnTo>
                    <a:pt x="25" y="41"/>
                  </a:lnTo>
                  <a:lnTo>
                    <a:pt x="25" y="55"/>
                  </a:lnTo>
                </a:path>
              </a:pathLst>
            </a:custGeom>
            <a:solidFill>
              <a:srgbClr val="B2B2B2"/>
            </a:solidFill>
            <a:ln w="12700">
              <a:solidFill>
                <a:srgbClr val="000000"/>
              </a:solidFill>
              <a:round/>
              <a:headEnd/>
              <a:tailEnd/>
            </a:ln>
          </p:spPr>
          <p:txBody>
            <a:bodyPr wrap="none" anchor="ctr"/>
            <a:lstStyle/>
            <a:p>
              <a:endParaRPr lang="fr-FR" dirty="0"/>
            </a:p>
          </p:txBody>
        </p:sp>
        <p:sp>
          <p:nvSpPr>
            <p:cNvPr id="8389" name="AutoShape 197"/>
            <p:cNvSpPr>
              <a:spLocks/>
            </p:cNvSpPr>
            <p:nvPr/>
          </p:nvSpPr>
          <p:spPr bwMode="auto">
            <a:xfrm>
              <a:off x="4145" y="5073"/>
              <a:ext cx="16" cy="7"/>
            </a:xfrm>
            <a:custGeom>
              <a:avLst/>
              <a:gdLst>
                <a:gd name="T0" fmla="*/ 0 w 38"/>
                <a:gd name="T1" fmla="*/ 0 h 17"/>
                <a:gd name="T2" fmla="*/ 0 w 38"/>
                <a:gd name="T3" fmla="*/ 0 h 17"/>
                <a:gd name="T4" fmla="*/ 0 w 38"/>
                <a:gd name="T5" fmla="*/ 0 h 17"/>
                <a:gd name="T6" fmla="*/ 0 w 38"/>
                <a:gd name="T7" fmla="*/ 0 h 17"/>
                <a:gd name="T8" fmla="*/ 0 w 38"/>
                <a:gd name="T9" fmla="*/ 0 h 17"/>
                <a:gd name="T10" fmla="*/ 0 w 38"/>
                <a:gd name="T11" fmla="*/ 0 h 17"/>
                <a:gd name="T12" fmla="*/ 0 w 38"/>
                <a:gd name="T13" fmla="*/ 0 h 17"/>
                <a:gd name="T14" fmla="*/ 0 60000 65536"/>
                <a:gd name="T15" fmla="*/ 0 60000 65536"/>
                <a:gd name="T16" fmla="*/ 0 60000 65536"/>
                <a:gd name="T17" fmla="*/ 0 60000 65536"/>
                <a:gd name="T18" fmla="*/ 0 60000 65536"/>
                <a:gd name="T19" fmla="*/ 0 60000 65536"/>
                <a:gd name="T20" fmla="*/ 0 60000 65536"/>
                <a:gd name="T21" fmla="*/ 0 w 38"/>
                <a:gd name="T22" fmla="*/ 0 h 17"/>
                <a:gd name="T23" fmla="*/ 38 w 3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7">
                  <a:moveTo>
                    <a:pt x="0" y="0"/>
                  </a:moveTo>
                  <a:lnTo>
                    <a:pt x="13" y="0"/>
                  </a:lnTo>
                  <a:lnTo>
                    <a:pt x="26" y="0"/>
                  </a:lnTo>
                  <a:lnTo>
                    <a:pt x="37" y="0"/>
                  </a:lnTo>
                  <a:lnTo>
                    <a:pt x="37" y="16"/>
                  </a:lnTo>
                  <a:lnTo>
                    <a:pt x="26" y="16"/>
                  </a:lnTo>
                  <a:lnTo>
                    <a:pt x="0" y="0"/>
                  </a:lnTo>
                </a:path>
              </a:pathLst>
            </a:custGeom>
            <a:solidFill>
              <a:srgbClr val="B2B2B2"/>
            </a:solidFill>
            <a:ln w="12700" cap="rnd">
              <a:solidFill>
                <a:srgbClr val="000000"/>
              </a:solidFill>
              <a:round/>
              <a:headEnd/>
              <a:tailEnd/>
            </a:ln>
          </p:spPr>
          <p:txBody>
            <a:bodyPr/>
            <a:lstStyle/>
            <a:p>
              <a:endParaRPr lang="fr-FR" dirty="0"/>
            </a:p>
          </p:txBody>
        </p:sp>
        <p:sp>
          <p:nvSpPr>
            <p:cNvPr id="8390" name="Line 198"/>
            <p:cNvSpPr>
              <a:spLocks noChangeShapeType="1"/>
            </p:cNvSpPr>
            <p:nvPr/>
          </p:nvSpPr>
          <p:spPr bwMode="auto">
            <a:xfrm>
              <a:off x="4083" y="5154"/>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391" name="AutoShape 199"/>
            <p:cNvSpPr>
              <a:spLocks/>
            </p:cNvSpPr>
            <p:nvPr/>
          </p:nvSpPr>
          <p:spPr bwMode="auto">
            <a:xfrm>
              <a:off x="4155" y="5171"/>
              <a:ext cx="29" cy="12"/>
            </a:xfrm>
            <a:custGeom>
              <a:avLst/>
              <a:gdLst>
                <a:gd name="T0" fmla="*/ 0 w 65"/>
                <a:gd name="T1" fmla="*/ 0 h 29"/>
                <a:gd name="T2" fmla="*/ 0 w 65"/>
                <a:gd name="T3" fmla="*/ 0 h 29"/>
                <a:gd name="T4" fmla="*/ 0 w 65"/>
                <a:gd name="T5" fmla="*/ 0 h 29"/>
                <a:gd name="T6" fmla="*/ 0 w 65"/>
                <a:gd name="T7" fmla="*/ 0 h 29"/>
                <a:gd name="T8" fmla="*/ 0 w 65"/>
                <a:gd name="T9" fmla="*/ 0 h 29"/>
                <a:gd name="T10" fmla="*/ 0 w 65"/>
                <a:gd name="T11" fmla="*/ 0 h 29"/>
                <a:gd name="T12" fmla="*/ 0 w 65"/>
                <a:gd name="T13" fmla="*/ 0 h 29"/>
                <a:gd name="T14" fmla="*/ 0 60000 65536"/>
                <a:gd name="T15" fmla="*/ 0 60000 65536"/>
                <a:gd name="T16" fmla="*/ 0 60000 65536"/>
                <a:gd name="T17" fmla="*/ 0 60000 65536"/>
                <a:gd name="T18" fmla="*/ 0 60000 65536"/>
                <a:gd name="T19" fmla="*/ 0 60000 65536"/>
                <a:gd name="T20" fmla="*/ 0 60000 65536"/>
                <a:gd name="T21" fmla="*/ 0 w 65"/>
                <a:gd name="T22" fmla="*/ 0 h 29"/>
                <a:gd name="T23" fmla="*/ 65 w 6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29">
                  <a:moveTo>
                    <a:pt x="64" y="14"/>
                  </a:moveTo>
                  <a:lnTo>
                    <a:pt x="64" y="28"/>
                  </a:lnTo>
                  <a:lnTo>
                    <a:pt x="38" y="28"/>
                  </a:lnTo>
                  <a:lnTo>
                    <a:pt x="25" y="14"/>
                  </a:lnTo>
                  <a:lnTo>
                    <a:pt x="0" y="0"/>
                  </a:lnTo>
                  <a:lnTo>
                    <a:pt x="51" y="0"/>
                  </a:lnTo>
                  <a:lnTo>
                    <a:pt x="64" y="14"/>
                  </a:lnTo>
                </a:path>
              </a:pathLst>
            </a:custGeom>
            <a:solidFill>
              <a:srgbClr val="B2B2B2"/>
            </a:solidFill>
            <a:ln w="12700">
              <a:solidFill>
                <a:srgbClr val="000000"/>
              </a:solidFill>
              <a:round/>
              <a:headEnd/>
              <a:tailEnd/>
            </a:ln>
          </p:spPr>
          <p:txBody>
            <a:bodyPr wrap="none" anchor="ctr"/>
            <a:lstStyle/>
            <a:p>
              <a:endParaRPr lang="fr-FR" dirty="0"/>
            </a:p>
          </p:txBody>
        </p:sp>
        <p:sp>
          <p:nvSpPr>
            <p:cNvPr id="8392" name="AutoShape 200"/>
            <p:cNvSpPr>
              <a:spLocks/>
            </p:cNvSpPr>
            <p:nvPr/>
          </p:nvSpPr>
          <p:spPr bwMode="auto">
            <a:xfrm>
              <a:off x="4059" y="5120"/>
              <a:ext cx="12" cy="7"/>
            </a:xfrm>
            <a:custGeom>
              <a:avLst/>
              <a:gdLst>
                <a:gd name="T0" fmla="*/ 0 w 25"/>
                <a:gd name="T1" fmla="*/ 0 h 17"/>
                <a:gd name="T2" fmla="*/ 0 w 25"/>
                <a:gd name="T3" fmla="*/ 0 h 17"/>
                <a:gd name="T4" fmla="*/ 0 w 25"/>
                <a:gd name="T5" fmla="*/ 0 h 17"/>
                <a:gd name="T6" fmla="*/ 0 w 25"/>
                <a:gd name="T7" fmla="*/ 0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4" y="0"/>
                  </a:moveTo>
                  <a:lnTo>
                    <a:pt x="0" y="0"/>
                  </a:lnTo>
                  <a:lnTo>
                    <a:pt x="0" y="16"/>
                  </a:lnTo>
                  <a:lnTo>
                    <a:pt x="13" y="16"/>
                  </a:lnTo>
                  <a:lnTo>
                    <a:pt x="24" y="0"/>
                  </a:lnTo>
                </a:path>
              </a:pathLst>
            </a:custGeom>
            <a:solidFill>
              <a:srgbClr val="B2B2B2"/>
            </a:solidFill>
            <a:ln w="12700">
              <a:solidFill>
                <a:srgbClr val="000000"/>
              </a:solidFill>
              <a:round/>
              <a:headEnd/>
              <a:tailEnd/>
            </a:ln>
          </p:spPr>
          <p:txBody>
            <a:bodyPr wrap="none" anchor="ctr"/>
            <a:lstStyle/>
            <a:p>
              <a:endParaRPr lang="fr-FR" dirty="0"/>
            </a:p>
          </p:txBody>
        </p:sp>
        <p:sp>
          <p:nvSpPr>
            <p:cNvPr id="8393" name="AutoShape 201"/>
            <p:cNvSpPr>
              <a:spLocks/>
            </p:cNvSpPr>
            <p:nvPr/>
          </p:nvSpPr>
          <p:spPr bwMode="auto">
            <a:xfrm>
              <a:off x="4083" y="5136"/>
              <a:ext cx="7" cy="19"/>
            </a:xfrm>
            <a:custGeom>
              <a:avLst/>
              <a:gdLst>
                <a:gd name="T0" fmla="*/ 0 w 18"/>
                <a:gd name="T1" fmla="*/ 0 h 42"/>
                <a:gd name="T2" fmla="*/ 0 w 18"/>
                <a:gd name="T3" fmla="*/ 0 h 42"/>
                <a:gd name="T4" fmla="*/ 0 w 18"/>
                <a:gd name="T5" fmla="*/ 0 h 42"/>
                <a:gd name="T6" fmla="*/ 0 w 18"/>
                <a:gd name="T7" fmla="*/ 0 h 42"/>
                <a:gd name="T8" fmla="*/ 0 60000 65536"/>
                <a:gd name="T9" fmla="*/ 0 60000 65536"/>
                <a:gd name="T10" fmla="*/ 0 60000 65536"/>
                <a:gd name="T11" fmla="*/ 0 60000 65536"/>
                <a:gd name="T12" fmla="*/ 0 w 18"/>
                <a:gd name="T13" fmla="*/ 0 h 42"/>
                <a:gd name="T14" fmla="*/ 18 w 18"/>
                <a:gd name="T15" fmla="*/ 42 h 42"/>
              </a:gdLst>
              <a:ahLst/>
              <a:cxnLst>
                <a:cxn ang="T8">
                  <a:pos x="T0" y="T1"/>
                </a:cxn>
                <a:cxn ang="T9">
                  <a:pos x="T2" y="T3"/>
                </a:cxn>
                <a:cxn ang="T10">
                  <a:pos x="T4" y="T5"/>
                </a:cxn>
                <a:cxn ang="T11">
                  <a:pos x="T6" y="T7"/>
                </a:cxn>
              </a:cxnLst>
              <a:rect l="T12" t="T13" r="T14" b="T15"/>
              <a:pathLst>
                <a:path w="18" h="42">
                  <a:moveTo>
                    <a:pt x="17" y="0"/>
                  </a:moveTo>
                  <a:lnTo>
                    <a:pt x="0" y="41"/>
                  </a:lnTo>
                  <a:lnTo>
                    <a:pt x="0" y="27"/>
                  </a:lnTo>
                  <a:lnTo>
                    <a:pt x="17" y="0"/>
                  </a:lnTo>
                </a:path>
              </a:pathLst>
            </a:custGeom>
            <a:solidFill>
              <a:srgbClr val="B2B2B2"/>
            </a:solidFill>
            <a:ln w="12700">
              <a:solidFill>
                <a:srgbClr val="000000"/>
              </a:solidFill>
              <a:round/>
              <a:headEnd/>
              <a:tailEnd/>
            </a:ln>
          </p:spPr>
          <p:txBody>
            <a:bodyPr wrap="none" anchor="ctr"/>
            <a:lstStyle/>
            <a:p>
              <a:endParaRPr lang="fr-FR" dirty="0"/>
            </a:p>
          </p:txBody>
        </p:sp>
        <p:sp>
          <p:nvSpPr>
            <p:cNvPr id="8394" name="Line 202"/>
            <p:cNvSpPr>
              <a:spLocks noChangeShapeType="1"/>
            </p:cNvSpPr>
            <p:nvPr/>
          </p:nvSpPr>
          <p:spPr bwMode="auto">
            <a:xfrm flipV="1">
              <a:off x="4087" y="5136"/>
              <a:ext cx="0"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395" name="Line 203"/>
            <p:cNvSpPr>
              <a:spLocks noChangeShapeType="1"/>
            </p:cNvSpPr>
            <p:nvPr/>
          </p:nvSpPr>
          <p:spPr bwMode="auto">
            <a:xfrm>
              <a:off x="4083" y="5136"/>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396" name="Line 204"/>
            <p:cNvSpPr>
              <a:spLocks noChangeShapeType="1"/>
            </p:cNvSpPr>
            <p:nvPr/>
          </p:nvSpPr>
          <p:spPr bwMode="auto">
            <a:xfrm>
              <a:off x="4083" y="5136"/>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397" name="Line 205"/>
            <p:cNvSpPr>
              <a:spLocks noChangeShapeType="1"/>
            </p:cNvSpPr>
            <p:nvPr/>
          </p:nvSpPr>
          <p:spPr bwMode="auto">
            <a:xfrm>
              <a:off x="4083" y="5143"/>
              <a:ext cx="0"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398" name="Line 206"/>
            <p:cNvSpPr>
              <a:spLocks noChangeShapeType="1"/>
            </p:cNvSpPr>
            <p:nvPr/>
          </p:nvSpPr>
          <p:spPr bwMode="auto">
            <a:xfrm>
              <a:off x="4083" y="5147"/>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399" name="Line 207"/>
            <p:cNvSpPr>
              <a:spLocks noChangeShapeType="1"/>
            </p:cNvSpPr>
            <p:nvPr/>
          </p:nvSpPr>
          <p:spPr bwMode="auto">
            <a:xfrm>
              <a:off x="4083" y="5154"/>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400" name="Line 208"/>
            <p:cNvSpPr>
              <a:spLocks noChangeShapeType="1"/>
            </p:cNvSpPr>
            <p:nvPr/>
          </p:nvSpPr>
          <p:spPr bwMode="auto">
            <a:xfrm>
              <a:off x="4083" y="5154"/>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401" name="AutoShape 209"/>
            <p:cNvSpPr>
              <a:spLocks/>
            </p:cNvSpPr>
            <p:nvPr/>
          </p:nvSpPr>
          <p:spPr bwMode="auto">
            <a:xfrm>
              <a:off x="4132" y="5329"/>
              <a:ext cx="86" cy="117"/>
            </a:xfrm>
            <a:custGeom>
              <a:avLst/>
              <a:gdLst>
                <a:gd name="T0" fmla="*/ 0 w 191"/>
                <a:gd name="T1" fmla="*/ 0 h 276"/>
                <a:gd name="T2" fmla="*/ 0 w 191"/>
                <a:gd name="T3" fmla="*/ 0 h 276"/>
                <a:gd name="T4" fmla="*/ 0 w 191"/>
                <a:gd name="T5" fmla="*/ 0 h 276"/>
                <a:gd name="T6" fmla="*/ 0 w 191"/>
                <a:gd name="T7" fmla="*/ 0 h 276"/>
                <a:gd name="T8" fmla="*/ 0 w 191"/>
                <a:gd name="T9" fmla="*/ 0 h 276"/>
                <a:gd name="T10" fmla="*/ 0 w 191"/>
                <a:gd name="T11" fmla="*/ 0 h 276"/>
                <a:gd name="T12" fmla="*/ 0 w 191"/>
                <a:gd name="T13" fmla="*/ 0 h 276"/>
                <a:gd name="T14" fmla="*/ 0 w 191"/>
                <a:gd name="T15" fmla="*/ 0 h 276"/>
                <a:gd name="T16" fmla="*/ 0 w 191"/>
                <a:gd name="T17" fmla="*/ 0 h 276"/>
                <a:gd name="T18" fmla="*/ 0 w 191"/>
                <a:gd name="T19" fmla="*/ 0 h 276"/>
                <a:gd name="T20" fmla="*/ 0 w 191"/>
                <a:gd name="T21" fmla="*/ 0 h 276"/>
                <a:gd name="T22" fmla="*/ 0 w 191"/>
                <a:gd name="T23" fmla="*/ 0 h 276"/>
                <a:gd name="T24" fmla="*/ 0 w 191"/>
                <a:gd name="T25" fmla="*/ 0 h 276"/>
                <a:gd name="T26" fmla="*/ 0 w 191"/>
                <a:gd name="T27" fmla="*/ 0 h 276"/>
                <a:gd name="T28" fmla="*/ 0 w 191"/>
                <a:gd name="T29" fmla="*/ 0 h 276"/>
                <a:gd name="T30" fmla="*/ 0 w 191"/>
                <a:gd name="T31" fmla="*/ 0 h 276"/>
                <a:gd name="T32" fmla="*/ 0 w 191"/>
                <a:gd name="T33" fmla="*/ 0 h 276"/>
                <a:gd name="T34" fmla="*/ 0 w 191"/>
                <a:gd name="T35" fmla="*/ 0 h 276"/>
                <a:gd name="T36" fmla="*/ 0 w 191"/>
                <a:gd name="T37" fmla="*/ 0 h 276"/>
                <a:gd name="T38" fmla="*/ 0 w 191"/>
                <a:gd name="T39" fmla="*/ 0 h 276"/>
                <a:gd name="T40" fmla="*/ 0 w 191"/>
                <a:gd name="T41" fmla="*/ 0 h 276"/>
                <a:gd name="T42" fmla="*/ 0 w 191"/>
                <a:gd name="T43" fmla="*/ 0 h 276"/>
                <a:gd name="T44" fmla="*/ 0 w 191"/>
                <a:gd name="T45" fmla="*/ 0 h 276"/>
                <a:gd name="T46" fmla="*/ 0 w 191"/>
                <a:gd name="T47" fmla="*/ 0 h 276"/>
                <a:gd name="T48" fmla="*/ 0 w 191"/>
                <a:gd name="T49" fmla="*/ 0 h 276"/>
                <a:gd name="T50" fmla="*/ 0 w 191"/>
                <a:gd name="T51" fmla="*/ 0 h 276"/>
                <a:gd name="T52" fmla="*/ 0 w 191"/>
                <a:gd name="T53" fmla="*/ 0 h 276"/>
                <a:gd name="T54" fmla="*/ 0 w 191"/>
                <a:gd name="T55" fmla="*/ 0 h 2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1"/>
                <a:gd name="T85" fmla="*/ 0 h 276"/>
                <a:gd name="T86" fmla="*/ 191 w 191"/>
                <a:gd name="T87" fmla="*/ 276 h 2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1" h="276">
                  <a:moveTo>
                    <a:pt x="190" y="0"/>
                  </a:moveTo>
                  <a:lnTo>
                    <a:pt x="164" y="0"/>
                  </a:lnTo>
                  <a:lnTo>
                    <a:pt x="152" y="13"/>
                  </a:lnTo>
                  <a:lnTo>
                    <a:pt x="126" y="13"/>
                  </a:lnTo>
                  <a:lnTo>
                    <a:pt x="126" y="27"/>
                  </a:lnTo>
                  <a:lnTo>
                    <a:pt x="75" y="27"/>
                  </a:lnTo>
                  <a:lnTo>
                    <a:pt x="62" y="27"/>
                  </a:lnTo>
                  <a:lnTo>
                    <a:pt x="51" y="13"/>
                  </a:lnTo>
                  <a:lnTo>
                    <a:pt x="25" y="27"/>
                  </a:lnTo>
                  <a:lnTo>
                    <a:pt x="51" y="68"/>
                  </a:lnTo>
                  <a:lnTo>
                    <a:pt x="102" y="96"/>
                  </a:lnTo>
                  <a:lnTo>
                    <a:pt x="126" y="82"/>
                  </a:lnTo>
                  <a:lnTo>
                    <a:pt x="75" y="151"/>
                  </a:lnTo>
                  <a:lnTo>
                    <a:pt x="38" y="151"/>
                  </a:lnTo>
                  <a:lnTo>
                    <a:pt x="25" y="165"/>
                  </a:lnTo>
                  <a:lnTo>
                    <a:pt x="12" y="165"/>
                  </a:lnTo>
                  <a:lnTo>
                    <a:pt x="0" y="178"/>
                  </a:lnTo>
                  <a:lnTo>
                    <a:pt x="0" y="261"/>
                  </a:lnTo>
                  <a:lnTo>
                    <a:pt x="25" y="275"/>
                  </a:lnTo>
                  <a:lnTo>
                    <a:pt x="25" y="261"/>
                  </a:lnTo>
                  <a:lnTo>
                    <a:pt x="51" y="247"/>
                  </a:lnTo>
                  <a:lnTo>
                    <a:pt x="62" y="220"/>
                  </a:lnTo>
                  <a:lnTo>
                    <a:pt x="126" y="165"/>
                  </a:lnTo>
                  <a:lnTo>
                    <a:pt x="126" y="151"/>
                  </a:lnTo>
                  <a:lnTo>
                    <a:pt x="152" y="96"/>
                  </a:lnTo>
                  <a:lnTo>
                    <a:pt x="152" y="82"/>
                  </a:lnTo>
                  <a:lnTo>
                    <a:pt x="177" y="55"/>
                  </a:lnTo>
                  <a:lnTo>
                    <a:pt x="190" y="0"/>
                  </a:lnTo>
                </a:path>
              </a:pathLst>
            </a:custGeom>
            <a:solidFill>
              <a:srgbClr val="B2B2B2"/>
            </a:solidFill>
            <a:ln w="12700" cap="rnd">
              <a:solidFill>
                <a:srgbClr val="000000"/>
              </a:solidFill>
              <a:round/>
              <a:headEnd/>
              <a:tailEnd/>
            </a:ln>
          </p:spPr>
          <p:txBody>
            <a:bodyPr/>
            <a:lstStyle/>
            <a:p>
              <a:endParaRPr lang="fr-FR" dirty="0"/>
            </a:p>
          </p:txBody>
        </p:sp>
        <p:sp>
          <p:nvSpPr>
            <p:cNvPr id="8402" name="AutoShape 210"/>
            <p:cNvSpPr>
              <a:spLocks/>
            </p:cNvSpPr>
            <p:nvPr/>
          </p:nvSpPr>
          <p:spPr bwMode="auto">
            <a:xfrm>
              <a:off x="4075" y="5393"/>
              <a:ext cx="70" cy="82"/>
            </a:xfrm>
            <a:custGeom>
              <a:avLst/>
              <a:gdLst>
                <a:gd name="T0" fmla="*/ 0 w 155"/>
                <a:gd name="T1" fmla="*/ 0 h 192"/>
                <a:gd name="T2" fmla="*/ 0 w 155"/>
                <a:gd name="T3" fmla="*/ 0 h 192"/>
                <a:gd name="T4" fmla="*/ 0 w 155"/>
                <a:gd name="T5" fmla="*/ 0 h 192"/>
                <a:gd name="T6" fmla="*/ 0 w 155"/>
                <a:gd name="T7" fmla="*/ 0 h 192"/>
                <a:gd name="T8" fmla="*/ 0 w 155"/>
                <a:gd name="T9" fmla="*/ 0 h 192"/>
                <a:gd name="T10" fmla="*/ 0 w 155"/>
                <a:gd name="T11" fmla="*/ 0 h 192"/>
                <a:gd name="T12" fmla="*/ 0 w 155"/>
                <a:gd name="T13" fmla="*/ 0 h 192"/>
                <a:gd name="T14" fmla="*/ 0 w 155"/>
                <a:gd name="T15" fmla="*/ 0 h 192"/>
                <a:gd name="T16" fmla="*/ 0 w 155"/>
                <a:gd name="T17" fmla="*/ 0 h 192"/>
                <a:gd name="T18" fmla="*/ 0 w 155"/>
                <a:gd name="T19" fmla="*/ 0 h 192"/>
                <a:gd name="T20" fmla="*/ 0 w 155"/>
                <a:gd name="T21" fmla="*/ 0 h 192"/>
                <a:gd name="T22" fmla="*/ 0 w 155"/>
                <a:gd name="T23" fmla="*/ 0 h 192"/>
                <a:gd name="T24" fmla="*/ 0 w 155"/>
                <a:gd name="T25" fmla="*/ 0 h 192"/>
                <a:gd name="T26" fmla="*/ 0 w 155"/>
                <a:gd name="T27" fmla="*/ 0 h 192"/>
                <a:gd name="T28" fmla="*/ 0 w 155"/>
                <a:gd name="T29" fmla="*/ 0 h 192"/>
                <a:gd name="T30" fmla="*/ 0 w 155"/>
                <a:gd name="T31" fmla="*/ 0 h 192"/>
                <a:gd name="T32" fmla="*/ 0 w 155"/>
                <a:gd name="T33" fmla="*/ 0 h 192"/>
                <a:gd name="T34" fmla="*/ 0 w 155"/>
                <a:gd name="T35" fmla="*/ 0 h 192"/>
                <a:gd name="T36" fmla="*/ 0 w 155"/>
                <a:gd name="T37" fmla="*/ 0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
                <a:gd name="T58" fmla="*/ 0 h 192"/>
                <a:gd name="T59" fmla="*/ 155 w 155"/>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 h="192">
                  <a:moveTo>
                    <a:pt x="154" y="124"/>
                  </a:moveTo>
                  <a:lnTo>
                    <a:pt x="129" y="110"/>
                  </a:lnTo>
                  <a:lnTo>
                    <a:pt x="129" y="27"/>
                  </a:lnTo>
                  <a:lnTo>
                    <a:pt x="141" y="14"/>
                  </a:lnTo>
                  <a:lnTo>
                    <a:pt x="116" y="0"/>
                  </a:lnTo>
                  <a:lnTo>
                    <a:pt x="103" y="14"/>
                  </a:lnTo>
                  <a:lnTo>
                    <a:pt x="64" y="14"/>
                  </a:lnTo>
                  <a:lnTo>
                    <a:pt x="38" y="0"/>
                  </a:lnTo>
                  <a:lnTo>
                    <a:pt x="0" y="14"/>
                  </a:lnTo>
                  <a:lnTo>
                    <a:pt x="13" y="27"/>
                  </a:lnTo>
                  <a:lnTo>
                    <a:pt x="13" y="69"/>
                  </a:lnTo>
                  <a:lnTo>
                    <a:pt x="13" y="81"/>
                  </a:lnTo>
                  <a:lnTo>
                    <a:pt x="13" y="110"/>
                  </a:lnTo>
                  <a:lnTo>
                    <a:pt x="64" y="150"/>
                  </a:lnTo>
                  <a:lnTo>
                    <a:pt x="64" y="164"/>
                  </a:lnTo>
                  <a:lnTo>
                    <a:pt x="103" y="191"/>
                  </a:lnTo>
                  <a:lnTo>
                    <a:pt x="116" y="150"/>
                  </a:lnTo>
                  <a:lnTo>
                    <a:pt x="129" y="136"/>
                  </a:lnTo>
                  <a:lnTo>
                    <a:pt x="154" y="124"/>
                  </a:lnTo>
                </a:path>
              </a:pathLst>
            </a:custGeom>
            <a:solidFill>
              <a:srgbClr val="B2B2B2"/>
            </a:solidFill>
            <a:ln w="12700">
              <a:solidFill>
                <a:srgbClr val="000000"/>
              </a:solidFill>
              <a:round/>
              <a:headEnd/>
              <a:tailEnd/>
            </a:ln>
          </p:spPr>
          <p:txBody>
            <a:bodyPr wrap="none" anchor="ctr"/>
            <a:lstStyle/>
            <a:p>
              <a:endParaRPr lang="fr-FR" dirty="0"/>
            </a:p>
          </p:txBody>
        </p:sp>
        <p:sp>
          <p:nvSpPr>
            <p:cNvPr id="8403" name="AutoShape 211"/>
            <p:cNvSpPr>
              <a:spLocks/>
            </p:cNvSpPr>
            <p:nvPr/>
          </p:nvSpPr>
          <p:spPr bwMode="auto">
            <a:xfrm>
              <a:off x="4043" y="5440"/>
              <a:ext cx="86" cy="94"/>
            </a:xfrm>
            <a:custGeom>
              <a:avLst/>
              <a:gdLst>
                <a:gd name="T0" fmla="*/ 0 w 191"/>
                <a:gd name="T1" fmla="*/ 0 h 220"/>
                <a:gd name="T2" fmla="*/ 0 w 191"/>
                <a:gd name="T3" fmla="*/ 0 h 220"/>
                <a:gd name="T4" fmla="*/ 0 w 191"/>
                <a:gd name="T5" fmla="*/ 0 h 220"/>
                <a:gd name="T6" fmla="*/ 0 w 191"/>
                <a:gd name="T7" fmla="*/ 0 h 220"/>
                <a:gd name="T8" fmla="*/ 0 w 191"/>
                <a:gd name="T9" fmla="*/ 0 h 220"/>
                <a:gd name="T10" fmla="*/ 0 w 191"/>
                <a:gd name="T11" fmla="*/ 0 h 220"/>
                <a:gd name="T12" fmla="*/ 0 w 191"/>
                <a:gd name="T13" fmla="*/ 0 h 220"/>
                <a:gd name="T14" fmla="*/ 0 w 191"/>
                <a:gd name="T15" fmla="*/ 0 h 220"/>
                <a:gd name="T16" fmla="*/ 0 w 191"/>
                <a:gd name="T17" fmla="*/ 0 h 220"/>
                <a:gd name="T18" fmla="*/ 0 w 191"/>
                <a:gd name="T19" fmla="*/ 0 h 220"/>
                <a:gd name="T20" fmla="*/ 0 w 191"/>
                <a:gd name="T21" fmla="*/ 0 h 220"/>
                <a:gd name="T22" fmla="*/ 0 w 191"/>
                <a:gd name="T23" fmla="*/ 0 h 220"/>
                <a:gd name="T24" fmla="*/ 0 w 191"/>
                <a:gd name="T25" fmla="*/ 0 h 220"/>
                <a:gd name="T26" fmla="*/ 0 w 191"/>
                <a:gd name="T27" fmla="*/ 0 h 220"/>
                <a:gd name="T28" fmla="*/ 0 w 191"/>
                <a:gd name="T29" fmla="*/ 0 h 220"/>
                <a:gd name="T30" fmla="*/ 0 w 191"/>
                <a:gd name="T31" fmla="*/ 0 h 220"/>
                <a:gd name="T32" fmla="*/ 0 w 191"/>
                <a:gd name="T33" fmla="*/ 0 h 220"/>
                <a:gd name="T34" fmla="*/ 0 w 191"/>
                <a:gd name="T35" fmla="*/ 0 h 220"/>
                <a:gd name="T36" fmla="*/ 0 w 191"/>
                <a:gd name="T37" fmla="*/ 0 h 220"/>
                <a:gd name="T38" fmla="*/ 0 w 191"/>
                <a:gd name="T39" fmla="*/ 0 h 220"/>
                <a:gd name="T40" fmla="*/ 0 w 191"/>
                <a:gd name="T41" fmla="*/ 0 h 220"/>
                <a:gd name="T42" fmla="*/ 0 w 191"/>
                <a:gd name="T43" fmla="*/ 0 h 220"/>
                <a:gd name="T44" fmla="*/ 0 w 191"/>
                <a:gd name="T45" fmla="*/ 0 h 220"/>
                <a:gd name="T46" fmla="*/ 0 w 191"/>
                <a:gd name="T47" fmla="*/ 0 h 220"/>
                <a:gd name="T48" fmla="*/ 0 w 191"/>
                <a:gd name="T49" fmla="*/ 0 h 220"/>
                <a:gd name="T50" fmla="*/ 0 w 191"/>
                <a:gd name="T51" fmla="*/ 0 h 220"/>
                <a:gd name="T52" fmla="*/ 0 w 191"/>
                <a:gd name="T53" fmla="*/ 0 h 220"/>
                <a:gd name="T54" fmla="*/ 0 w 191"/>
                <a:gd name="T55" fmla="*/ 0 h 220"/>
                <a:gd name="T56" fmla="*/ 0 w 191"/>
                <a:gd name="T57" fmla="*/ 0 h 2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1"/>
                <a:gd name="T88" fmla="*/ 0 h 220"/>
                <a:gd name="T89" fmla="*/ 191 w 191"/>
                <a:gd name="T90" fmla="*/ 220 h 2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1" h="220">
                  <a:moveTo>
                    <a:pt x="177" y="81"/>
                  </a:moveTo>
                  <a:lnTo>
                    <a:pt x="139" y="55"/>
                  </a:lnTo>
                  <a:lnTo>
                    <a:pt x="139" y="41"/>
                  </a:lnTo>
                  <a:lnTo>
                    <a:pt x="88" y="0"/>
                  </a:lnTo>
                  <a:lnTo>
                    <a:pt x="75" y="14"/>
                  </a:lnTo>
                  <a:lnTo>
                    <a:pt x="75" y="27"/>
                  </a:lnTo>
                  <a:lnTo>
                    <a:pt x="51" y="27"/>
                  </a:lnTo>
                  <a:lnTo>
                    <a:pt x="38" y="0"/>
                  </a:lnTo>
                  <a:lnTo>
                    <a:pt x="25" y="0"/>
                  </a:lnTo>
                  <a:lnTo>
                    <a:pt x="25" y="27"/>
                  </a:lnTo>
                  <a:lnTo>
                    <a:pt x="25" y="41"/>
                  </a:lnTo>
                  <a:lnTo>
                    <a:pt x="12" y="55"/>
                  </a:lnTo>
                  <a:lnTo>
                    <a:pt x="0" y="55"/>
                  </a:lnTo>
                  <a:lnTo>
                    <a:pt x="12" y="95"/>
                  </a:lnTo>
                  <a:lnTo>
                    <a:pt x="12" y="110"/>
                  </a:lnTo>
                  <a:lnTo>
                    <a:pt x="25" y="124"/>
                  </a:lnTo>
                  <a:lnTo>
                    <a:pt x="38" y="136"/>
                  </a:lnTo>
                  <a:lnTo>
                    <a:pt x="62" y="164"/>
                  </a:lnTo>
                  <a:lnTo>
                    <a:pt x="75" y="178"/>
                  </a:lnTo>
                  <a:lnTo>
                    <a:pt x="88" y="178"/>
                  </a:lnTo>
                  <a:lnTo>
                    <a:pt x="88" y="219"/>
                  </a:lnTo>
                  <a:lnTo>
                    <a:pt x="113" y="205"/>
                  </a:lnTo>
                  <a:lnTo>
                    <a:pt x="126" y="205"/>
                  </a:lnTo>
                  <a:lnTo>
                    <a:pt x="190" y="191"/>
                  </a:lnTo>
                  <a:lnTo>
                    <a:pt x="177" y="178"/>
                  </a:lnTo>
                  <a:lnTo>
                    <a:pt x="164" y="150"/>
                  </a:lnTo>
                  <a:lnTo>
                    <a:pt x="177" y="110"/>
                  </a:lnTo>
                  <a:lnTo>
                    <a:pt x="164" y="110"/>
                  </a:lnTo>
                  <a:lnTo>
                    <a:pt x="177" y="81"/>
                  </a:lnTo>
                </a:path>
              </a:pathLst>
            </a:custGeom>
            <a:solidFill>
              <a:srgbClr val="B2B2B2"/>
            </a:solidFill>
            <a:ln w="12700">
              <a:solidFill>
                <a:srgbClr val="000000"/>
              </a:solidFill>
              <a:round/>
              <a:headEnd/>
              <a:tailEnd/>
            </a:ln>
          </p:spPr>
          <p:txBody>
            <a:bodyPr wrap="none" anchor="ctr"/>
            <a:lstStyle/>
            <a:p>
              <a:endParaRPr lang="fr-FR" dirty="0"/>
            </a:p>
          </p:txBody>
        </p:sp>
        <p:sp>
          <p:nvSpPr>
            <p:cNvPr id="8404" name="AutoShape 212"/>
            <p:cNvSpPr>
              <a:spLocks/>
            </p:cNvSpPr>
            <p:nvPr/>
          </p:nvSpPr>
          <p:spPr bwMode="auto">
            <a:xfrm>
              <a:off x="4139" y="5329"/>
              <a:ext cx="16" cy="12"/>
            </a:xfrm>
            <a:custGeom>
              <a:avLst/>
              <a:gdLst>
                <a:gd name="T0" fmla="*/ 0 w 39"/>
                <a:gd name="T1" fmla="*/ 0 h 28"/>
                <a:gd name="T2" fmla="*/ 0 w 39"/>
                <a:gd name="T3" fmla="*/ 0 h 28"/>
                <a:gd name="T4" fmla="*/ 0 w 39"/>
                <a:gd name="T5" fmla="*/ 0 h 28"/>
                <a:gd name="T6" fmla="*/ 0 w 39"/>
                <a:gd name="T7" fmla="*/ 0 h 28"/>
                <a:gd name="T8" fmla="*/ 0 w 39"/>
                <a:gd name="T9" fmla="*/ 0 h 28"/>
                <a:gd name="T10" fmla="*/ 0 w 39"/>
                <a:gd name="T11" fmla="*/ 0 h 28"/>
                <a:gd name="T12" fmla="*/ 0 w 39"/>
                <a:gd name="T13" fmla="*/ 0 h 28"/>
                <a:gd name="T14" fmla="*/ 0 60000 65536"/>
                <a:gd name="T15" fmla="*/ 0 60000 65536"/>
                <a:gd name="T16" fmla="*/ 0 60000 65536"/>
                <a:gd name="T17" fmla="*/ 0 60000 65536"/>
                <a:gd name="T18" fmla="*/ 0 60000 65536"/>
                <a:gd name="T19" fmla="*/ 0 60000 65536"/>
                <a:gd name="T20" fmla="*/ 0 60000 65536"/>
                <a:gd name="T21" fmla="*/ 0 w 39"/>
                <a:gd name="T22" fmla="*/ 0 h 28"/>
                <a:gd name="T23" fmla="*/ 39 w 3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8">
                  <a:moveTo>
                    <a:pt x="25" y="0"/>
                  </a:moveTo>
                  <a:lnTo>
                    <a:pt x="12" y="0"/>
                  </a:lnTo>
                  <a:lnTo>
                    <a:pt x="0" y="13"/>
                  </a:lnTo>
                  <a:lnTo>
                    <a:pt x="12" y="27"/>
                  </a:lnTo>
                  <a:lnTo>
                    <a:pt x="38" y="13"/>
                  </a:lnTo>
                  <a:lnTo>
                    <a:pt x="25" y="13"/>
                  </a:lnTo>
                  <a:lnTo>
                    <a:pt x="25" y="0"/>
                  </a:lnTo>
                </a:path>
              </a:pathLst>
            </a:custGeom>
            <a:solidFill>
              <a:srgbClr val="B2B2B2"/>
            </a:solidFill>
            <a:ln w="12700">
              <a:solidFill>
                <a:srgbClr val="000000"/>
              </a:solidFill>
              <a:round/>
              <a:headEnd/>
              <a:tailEnd/>
            </a:ln>
          </p:spPr>
          <p:txBody>
            <a:bodyPr wrap="none" anchor="ctr"/>
            <a:lstStyle/>
            <a:p>
              <a:endParaRPr lang="fr-FR" dirty="0"/>
            </a:p>
          </p:txBody>
        </p:sp>
        <p:sp>
          <p:nvSpPr>
            <p:cNvPr id="8405" name="Oval 213"/>
            <p:cNvSpPr>
              <a:spLocks noChangeArrowheads="1"/>
            </p:cNvSpPr>
            <p:nvPr/>
          </p:nvSpPr>
          <p:spPr bwMode="auto">
            <a:xfrm>
              <a:off x="4161" y="5516"/>
              <a:ext cx="6" cy="15"/>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406" name="Oval 214"/>
            <p:cNvSpPr>
              <a:spLocks noChangeArrowheads="1"/>
            </p:cNvSpPr>
            <p:nvPr/>
          </p:nvSpPr>
          <p:spPr bwMode="auto">
            <a:xfrm>
              <a:off x="4219" y="5464"/>
              <a:ext cx="7" cy="6"/>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407" name="Line 215"/>
            <p:cNvSpPr>
              <a:spLocks noChangeShapeType="1"/>
            </p:cNvSpPr>
            <p:nvPr/>
          </p:nvSpPr>
          <p:spPr bwMode="auto">
            <a:xfrm flipV="1">
              <a:off x="4203" y="5271"/>
              <a:ext cx="2"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08" name="Line 216"/>
            <p:cNvSpPr>
              <a:spLocks noChangeShapeType="1"/>
            </p:cNvSpPr>
            <p:nvPr/>
          </p:nvSpPr>
          <p:spPr bwMode="auto">
            <a:xfrm flipV="1">
              <a:off x="4150" y="5283"/>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09" name="AutoShape 217"/>
            <p:cNvSpPr>
              <a:spLocks/>
            </p:cNvSpPr>
            <p:nvPr/>
          </p:nvSpPr>
          <p:spPr bwMode="auto">
            <a:xfrm>
              <a:off x="4083" y="5143"/>
              <a:ext cx="167" cy="145"/>
            </a:xfrm>
            <a:custGeom>
              <a:avLst/>
              <a:gdLst>
                <a:gd name="T0" fmla="*/ 0 w 370"/>
                <a:gd name="T1" fmla="*/ 0 h 343"/>
                <a:gd name="T2" fmla="*/ 0 w 370"/>
                <a:gd name="T3" fmla="*/ 0 h 343"/>
                <a:gd name="T4" fmla="*/ 0 w 370"/>
                <a:gd name="T5" fmla="*/ 0 h 343"/>
                <a:gd name="T6" fmla="*/ 0 w 370"/>
                <a:gd name="T7" fmla="*/ 0 h 343"/>
                <a:gd name="T8" fmla="*/ 0 w 370"/>
                <a:gd name="T9" fmla="*/ 0 h 343"/>
                <a:gd name="T10" fmla="*/ 0 w 370"/>
                <a:gd name="T11" fmla="*/ 0 h 343"/>
                <a:gd name="T12" fmla="*/ 0 w 370"/>
                <a:gd name="T13" fmla="*/ 0 h 343"/>
                <a:gd name="T14" fmla="*/ 0 w 370"/>
                <a:gd name="T15" fmla="*/ 0 h 343"/>
                <a:gd name="T16" fmla="*/ 0 w 370"/>
                <a:gd name="T17" fmla="*/ 0 h 343"/>
                <a:gd name="T18" fmla="*/ 0 w 370"/>
                <a:gd name="T19" fmla="*/ 0 h 343"/>
                <a:gd name="T20" fmla="*/ 0 w 370"/>
                <a:gd name="T21" fmla="*/ 0 h 343"/>
                <a:gd name="T22" fmla="*/ 0 w 370"/>
                <a:gd name="T23" fmla="*/ 0 h 343"/>
                <a:gd name="T24" fmla="*/ 0 w 370"/>
                <a:gd name="T25" fmla="*/ 0 h 343"/>
                <a:gd name="T26" fmla="*/ 0 w 370"/>
                <a:gd name="T27" fmla="*/ 0 h 343"/>
                <a:gd name="T28" fmla="*/ 0 w 370"/>
                <a:gd name="T29" fmla="*/ 0 h 343"/>
                <a:gd name="T30" fmla="*/ 0 w 370"/>
                <a:gd name="T31" fmla="*/ 0 h 343"/>
                <a:gd name="T32" fmla="*/ 0 w 370"/>
                <a:gd name="T33" fmla="*/ 0 h 343"/>
                <a:gd name="T34" fmla="*/ 0 w 370"/>
                <a:gd name="T35" fmla="*/ 0 h 343"/>
                <a:gd name="T36" fmla="*/ 0 w 370"/>
                <a:gd name="T37" fmla="*/ 0 h 343"/>
                <a:gd name="T38" fmla="*/ 0 w 370"/>
                <a:gd name="T39" fmla="*/ 0 h 343"/>
                <a:gd name="T40" fmla="*/ 0 w 370"/>
                <a:gd name="T41" fmla="*/ 0 h 343"/>
                <a:gd name="T42" fmla="*/ 0 w 370"/>
                <a:gd name="T43" fmla="*/ 0 h 343"/>
                <a:gd name="T44" fmla="*/ 0 w 370"/>
                <a:gd name="T45" fmla="*/ 0 h 343"/>
                <a:gd name="T46" fmla="*/ 0 w 370"/>
                <a:gd name="T47" fmla="*/ 0 h 343"/>
                <a:gd name="T48" fmla="*/ 0 w 370"/>
                <a:gd name="T49" fmla="*/ 0 h 343"/>
                <a:gd name="T50" fmla="*/ 0 w 370"/>
                <a:gd name="T51" fmla="*/ 0 h 343"/>
                <a:gd name="T52" fmla="*/ 0 w 370"/>
                <a:gd name="T53" fmla="*/ 0 h 343"/>
                <a:gd name="T54" fmla="*/ 0 w 370"/>
                <a:gd name="T55" fmla="*/ 0 h 343"/>
                <a:gd name="T56" fmla="*/ 0 w 370"/>
                <a:gd name="T57" fmla="*/ 0 h 343"/>
                <a:gd name="T58" fmla="*/ 0 w 370"/>
                <a:gd name="T59" fmla="*/ 0 h 343"/>
                <a:gd name="T60" fmla="*/ 0 w 370"/>
                <a:gd name="T61" fmla="*/ 0 h 343"/>
                <a:gd name="T62" fmla="*/ 0 w 370"/>
                <a:gd name="T63" fmla="*/ 0 h 343"/>
                <a:gd name="T64" fmla="*/ 0 w 370"/>
                <a:gd name="T65" fmla="*/ 0 h 343"/>
                <a:gd name="T66" fmla="*/ 0 w 370"/>
                <a:gd name="T67" fmla="*/ 0 h 343"/>
                <a:gd name="T68" fmla="*/ 0 w 370"/>
                <a:gd name="T69" fmla="*/ 0 h 343"/>
                <a:gd name="T70" fmla="*/ 0 w 370"/>
                <a:gd name="T71" fmla="*/ 0 h 343"/>
                <a:gd name="T72" fmla="*/ 0 w 370"/>
                <a:gd name="T73" fmla="*/ 0 h 3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0"/>
                <a:gd name="T112" fmla="*/ 0 h 343"/>
                <a:gd name="T113" fmla="*/ 370 w 370"/>
                <a:gd name="T114" fmla="*/ 343 h 3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0" h="343">
                  <a:moveTo>
                    <a:pt x="279" y="177"/>
                  </a:moveTo>
                  <a:lnTo>
                    <a:pt x="292" y="177"/>
                  </a:lnTo>
                  <a:lnTo>
                    <a:pt x="305" y="191"/>
                  </a:lnTo>
                  <a:lnTo>
                    <a:pt x="305" y="205"/>
                  </a:lnTo>
                  <a:lnTo>
                    <a:pt x="356" y="205"/>
                  </a:lnTo>
                  <a:lnTo>
                    <a:pt x="369" y="220"/>
                  </a:lnTo>
                  <a:lnTo>
                    <a:pt x="369" y="246"/>
                  </a:lnTo>
                  <a:lnTo>
                    <a:pt x="318" y="287"/>
                  </a:lnTo>
                  <a:lnTo>
                    <a:pt x="254" y="329"/>
                  </a:lnTo>
                  <a:lnTo>
                    <a:pt x="228" y="342"/>
                  </a:lnTo>
                  <a:lnTo>
                    <a:pt x="165" y="329"/>
                  </a:lnTo>
                  <a:lnTo>
                    <a:pt x="152" y="342"/>
                  </a:lnTo>
                  <a:lnTo>
                    <a:pt x="126" y="301"/>
                  </a:lnTo>
                  <a:lnTo>
                    <a:pt x="101" y="260"/>
                  </a:lnTo>
                  <a:lnTo>
                    <a:pt x="88" y="232"/>
                  </a:lnTo>
                  <a:lnTo>
                    <a:pt x="88" y="220"/>
                  </a:lnTo>
                  <a:lnTo>
                    <a:pt x="63" y="191"/>
                  </a:lnTo>
                  <a:lnTo>
                    <a:pt x="50" y="191"/>
                  </a:lnTo>
                  <a:lnTo>
                    <a:pt x="37" y="177"/>
                  </a:lnTo>
                  <a:lnTo>
                    <a:pt x="37" y="165"/>
                  </a:lnTo>
                  <a:lnTo>
                    <a:pt x="0" y="96"/>
                  </a:lnTo>
                  <a:lnTo>
                    <a:pt x="0" y="82"/>
                  </a:lnTo>
                  <a:lnTo>
                    <a:pt x="50" y="68"/>
                  </a:lnTo>
                  <a:lnTo>
                    <a:pt x="50" y="41"/>
                  </a:lnTo>
                  <a:lnTo>
                    <a:pt x="37" y="27"/>
                  </a:lnTo>
                  <a:lnTo>
                    <a:pt x="50" y="0"/>
                  </a:lnTo>
                  <a:lnTo>
                    <a:pt x="75" y="13"/>
                  </a:lnTo>
                  <a:lnTo>
                    <a:pt x="139" y="41"/>
                  </a:lnTo>
                  <a:lnTo>
                    <a:pt x="139" y="55"/>
                  </a:lnTo>
                  <a:lnTo>
                    <a:pt x="152" y="55"/>
                  </a:lnTo>
                  <a:lnTo>
                    <a:pt x="165" y="68"/>
                  </a:lnTo>
                  <a:lnTo>
                    <a:pt x="190" y="82"/>
                  </a:lnTo>
                  <a:lnTo>
                    <a:pt x="203" y="96"/>
                  </a:lnTo>
                  <a:lnTo>
                    <a:pt x="228" y="96"/>
                  </a:lnTo>
                  <a:lnTo>
                    <a:pt x="228" y="82"/>
                  </a:lnTo>
                  <a:lnTo>
                    <a:pt x="254" y="96"/>
                  </a:lnTo>
                  <a:lnTo>
                    <a:pt x="279" y="177"/>
                  </a:lnTo>
                </a:path>
              </a:pathLst>
            </a:custGeom>
            <a:solidFill>
              <a:srgbClr val="B2B2B2"/>
            </a:solidFill>
            <a:ln w="12700">
              <a:solidFill>
                <a:srgbClr val="000000"/>
              </a:solidFill>
              <a:round/>
              <a:headEnd/>
              <a:tailEnd/>
            </a:ln>
          </p:spPr>
          <p:txBody>
            <a:bodyPr wrap="none" anchor="ctr"/>
            <a:lstStyle/>
            <a:p>
              <a:endParaRPr lang="fr-FR" dirty="0"/>
            </a:p>
          </p:txBody>
        </p:sp>
        <p:sp>
          <p:nvSpPr>
            <p:cNvPr id="8410" name="AutoShape 218"/>
            <p:cNvSpPr>
              <a:spLocks/>
            </p:cNvSpPr>
            <p:nvPr/>
          </p:nvSpPr>
          <p:spPr bwMode="auto">
            <a:xfrm>
              <a:off x="4205" y="5201"/>
              <a:ext cx="9" cy="17"/>
            </a:xfrm>
            <a:custGeom>
              <a:avLst/>
              <a:gdLst>
                <a:gd name="T0" fmla="*/ 0 w 18"/>
                <a:gd name="T1" fmla="*/ 0 h 43"/>
                <a:gd name="T2" fmla="*/ 1 w 18"/>
                <a:gd name="T3" fmla="*/ 0 h 43"/>
                <a:gd name="T4" fmla="*/ 1 w 18"/>
                <a:gd name="T5" fmla="*/ 0 h 43"/>
                <a:gd name="T6" fmla="*/ 1 w 18"/>
                <a:gd name="T7" fmla="*/ 0 h 43"/>
                <a:gd name="T8" fmla="*/ 0 w 18"/>
                <a:gd name="T9" fmla="*/ 0 h 43"/>
                <a:gd name="T10" fmla="*/ 0 w 18"/>
                <a:gd name="T11" fmla="*/ 0 h 43"/>
                <a:gd name="T12" fmla="*/ 0 60000 65536"/>
                <a:gd name="T13" fmla="*/ 0 60000 65536"/>
                <a:gd name="T14" fmla="*/ 0 60000 65536"/>
                <a:gd name="T15" fmla="*/ 0 60000 65536"/>
                <a:gd name="T16" fmla="*/ 0 60000 65536"/>
                <a:gd name="T17" fmla="*/ 0 60000 65536"/>
                <a:gd name="T18" fmla="*/ 0 w 18"/>
                <a:gd name="T19" fmla="*/ 0 h 43"/>
                <a:gd name="T20" fmla="*/ 18 w 18"/>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18" h="43">
                  <a:moveTo>
                    <a:pt x="0" y="42"/>
                  </a:moveTo>
                  <a:lnTo>
                    <a:pt x="17" y="42"/>
                  </a:lnTo>
                  <a:lnTo>
                    <a:pt x="17" y="29"/>
                  </a:lnTo>
                  <a:lnTo>
                    <a:pt x="17" y="0"/>
                  </a:lnTo>
                  <a:lnTo>
                    <a:pt x="0" y="14"/>
                  </a:lnTo>
                  <a:lnTo>
                    <a:pt x="0" y="42"/>
                  </a:lnTo>
                </a:path>
              </a:pathLst>
            </a:custGeom>
            <a:solidFill>
              <a:srgbClr val="B2B2B2"/>
            </a:solidFill>
            <a:ln w="12700">
              <a:solidFill>
                <a:srgbClr val="000000"/>
              </a:solidFill>
              <a:round/>
              <a:headEnd/>
              <a:tailEnd/>
            </a:ln>
          </p:spPr>
          <p:txBody>
            <a:bodyPr wrap="none" anchor="ctr"/>
            <a:lstStyle/>
            <a:p>
              <a:endParaRPr lang="fr-FR" dirty="0"/>
            </a:p>
          </p:txBody>
        </p:sp>
        <p:sp>
          <p:nvSpPr>
            <p:cNvPr id="8411" name="AutoShape 219"/>
            <p:cNvSpPr>
              <a:spLocks/>
            </p:cNvSpPr>
            <p:nvPr/>
          </p:nvSpPr>
          <p:spPr bwMode="auto">
            <a:xfrm>
              <a:off x="4150" y="5265"/>
              <a:ext cx="86" cy="53"/>
            </a:xfrm>
            <a:custGeom>
              <a:avLst/>
              <a:gdLst>
                <a:gd name="T0" fmla="*/ 0 w 193"/>
                <a:gd name="T1" fmla="*/ 0 h 124"/>
                <a:gd name="T2" fmla="*/ 0 w 193"/>
                <a:gd name="T3" fmla="*/ 0 h 124"/>
                <a:gd name="T4" fmla="*/ 0 w 193"/>
                <a:gd name="T5" fmla="*/ 0 h 124"/>
                <a:gd name="T6" fmla="*/ 0 w 193"/>
                <a:gd name="T7" fmla="*/ 0 h 124"/>
                <a:gd name="T8" fmla="*/ 0 w 193"/>
                <a:gd name="T9" fmla="*/ 0 h 124"/>
                <a:gd name="T10" fmla="*/ 0 w 193"/>
                <a:gd name="T11" fmla="*/ 0 h 124"/>
                <a:gd name="T12" fmla="*/ 0 w 193"/>
                <a:gd name="T13" fmla="*/ 0 h 124"/>
                <a:gd name="T14" fmla="*/ 0 w 193"/>
                <a:gd name="T15" fmla="*/ 0 h 124"/>
                <a:gd name="T16" fmla="*/ 0 w 193"/>
                <a:gd name="T17" fmla="*/ 0 h 124"/>
                <a:gd name="T18" fmla="*/ 0 w 193"/>
                <a:gd name="T19" fmla="*/ 0 h 124"/>
                <a:gd name="T20" fmla="*/ 0 w 193"/>
                <a:gd name="T21" fmla="*/ 0 h 124"/>
                <a:gd name="T22" fmla="*/ 0 w 193"/>
                <a:gd name="T23" fmla="*/ 0 h 124"/>
                <a:gd name="T24" fmla="*/ 0 w 193"/>
                <a:gd name="T25" fmla="*/ 0 h 124"/>
                <a:gd name="T26" fmla="*/ 0 w 193"/>
                <a:gd name="T27" fmla="*/ 0 h 124"/>
                <a:gd name="T28" fmla="*/ 0 w 193"/>
                <a:gd name="T29" fmla="*/ 0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124"/>
                <a:gd name="T47" fmla="*/ 193 w 193"/>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124">
                  <a:moveTo>
                    <a:pt x="38" y="123"/>
                  </a:moveTo>
                  <a:lnTo>
                    <a:pt x="25" y="123"/>
                  </a:lnTo>
                  <a:lnTo>
                    <a:pt x="13" y="96"/>
                  </a:lnTo>
                  <a:lnTo>
                    <a:pt x="0" y="82"/>
                  </a:lnTo>
                  <a:lnTo>
                    <a:pt x="0" y="55"/>
                  </a:lnTo>
                  <a:lnTo>
                    <a:pt x="13" y="42"/>
                  </a:lnTo>
                  <a:lnTo>
                    <a:pt x="76" y="55"/>
                  </a:lnTo>
                  <a:lnTo>
                    <a:pt x="102" y="42"/>
                  </a:lnTo>
                  <a:lnTo>
                    <a:pt x="166" y="0"/>
                  </a:lnTo>
                  <a:lnTo>
                    <a:pt x="192" y="42"/>
                  </a:lnTo>
                  <a:lnTo>
                    <a:pt x="166" y="55"/>
                  </a:lnTo>
                  <a:lnTo>
                    <a:pt x="166" y="68"/>
                  </a:lnTo>
                  <a:lnTo>
                    <a:pt x="76" y="123"/>
                  </a:lnTo>
                  <a:lnTo>
                    <a:pt x="64" y="109"/>
                  </a:lnTo>
                  <a:lnTo>
                    <a:pt x="38" y="123"/>
                  </a:lnTo>
                </a:path>
              </a:pathLst>
            </a:custGeom>
            <a:solidFill>
              <a:srgbClr val="B2B2B2"/>
            </a:solidFill>
            <a:ln w="12700">
              <a:solidFill>
                <a:srgbClr val="000000"/>
              </a:solidFill>
              <a:round/>
              <a:headEnd/>
              <a:tailEnd/>
            </a:ln>
          </p:spPr>
          <p:txBody>
            <a:bodyPr wrap="none" anchor="ctr"/>
            <a:lstStyle/>
            <a:p>
              <a:endParaRPr lang="fr-FR" dirty="0"/>
            </a:p>
          </p:txBody>
        </p:sp>
        <p:sp>
          <p:nvSpPr>
            <p:cNvPr id="8412" name="Line 220"/>
            <p:cNvSpPr>
              <a:spLocks noChangeShapeType="1"/>
            </p:cNvSpPr>
            <p:nvPr/>
          </p:nvSpPr>
          <p:spPr bwMode="auto">
            <a:xfrm flipV="1">
              <a:off x="4155" y="5276"/>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13" name="Line 221"/>
            <p:cNvSpPr>
              <a:spLocks noChangeShapeType="1"/>
            </p:cNvSpPr>
            <p:nvPr/>
          </p:nvSpPr>
          <p:spPr bwMode="auto">
            <a:xfrm>
              <a:off x="4160" y="5276"/>
              <a:ext cx="7"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14" name="Line 222"/>
            <p:cNvSpPr>
              <a:spLocks noChangeShapeType="1"/>
            </p:cNvSpPr>
            <p:nvPr/>
          </p:nvSpPr>
          <p:spPr bwMode="auto">
            <a:xfrm>
              <a:off x="4167" y="5283"/>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15" name="Line 223"/>
            <p:cNvSpPr>
              <a:spLocks noChangeShapeType="1"/>
            </p:cNvSpPr>
            <p:nvPr/>
          </p:nvSpPr>
          <p:spPr bwMode="auto">
            <a:xfrm>
              <a:off x="4179" y="5283"/>
              <a:ext cx="4"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16" name="Line 224"/>
            <p:cNvSpPr>
              <a:spLocks noChangeShapeType="1"/>
            </p:cNvSpPr>
            <p:nvPr/>
          </p:nvSpPr>
          <p:spPr bwMode="auto">
            <a:xfrm>
              <a:off x="4183" y="5283"/>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17" name="Line 225"/>
            <p:cNvSpPr>
              <a:spLocks noChangeShapeType="1"/>
            </p:cNvSpPr>
            <p:nvPr/>
          </p:nvSpPr>
          <p:spPr bwMode="auto">
            <a:xfrm flipV="1">
              <a:off x="4190" y="5276"/>
              <a:ext cx="5"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18" name="Line 226"/>
            <p:cNvSpPr>
              <a:spLocks noChangeShapeType="1"/>
            </p:cNvSpPr>
            <p:nvPr/>
          </p:nvSpPr>
          <p:spPr bwMode="auto">
            <a:xfrm>
              <a:off x="4240" y="5266"/>
              <a:ext cx="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19" name="Line 227"/>
            <p:cNvSpPr>
              <a:spLocks noChangeShapeType="1"/>
            </p:cNvSpPr>
            <p:nvPr/>
          </p:nvSpPr>
          <p:spPr bwMode="auto">
            <a:xfrm>
              <a:off x="4218" y="5229"/>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20" name="Line 228"/>
            <p:cNvSpPr>
              <a:spLocks noChangeShapeType="1"/>
            </p:cNvSpPr>
            <p:nvPr/>
          </p:nvSpPr>
          <p:spPr bwMode="auto">
            <a:xfrm flipV="1">
              <a:off x="4218" y="5224"/>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21" name="AutoShape 229"/>
            <p:cNvSpPr>
              <a:spLocks/>
            </p:cNvSpPr>
            <p:nvPr/>
          </p:nvSpPr>
          <p:spPr bwMode="auto">
            <a:xfrm>
              <a:off x="4145" y="5073"/>
              <a:ext cx="154" cy="134"/>
            </a:xfrm>
            <a:custGeom>
              <a:avLst/>
              <a:gdLst>
                <a:gd name="T0" fmla="*/ 0 w 343"/>
                <a:gd name="T1" fmla="*/ 0 h 317"/>
                <a:gd name="T2" fmla="*/ 0 w 343"/>
                <a:gd name="T3" fmla="*/ 0 h 317"/>
                <a:gd name="T4" fmla="*/ 0 w 343"/>
                <a:gd name="T5" fmla="*/ 0 h 317"/>
                <a:gd name="T6" fmla="*/ 0 w 343"/>
                <a:gd name="T7" fmla="*/ 0 h 317"/>
                <a:gd name="T8" fmla="*/ 0 w 343"/>
                <a:gd name="T9" fmla="*/ 0 h 317"/>
                <a:gd name="T10" fmla="*/ 0 w 343"/>
                <a:gd name="T11" fmla="*/ 0 h 317"/>
                <a:gd name="T12" fmla="*/ 0 w 343"/>
                <a:gd name="T13" fmla="*/ 0 h 317"/>
                <a:gd name="T14" fmla="*/ 0 w 343"/>
                <a:gd name="T15" fmla="*/ 0 h 317"/>
                <a:gd name="T16" fmla="*/ 0 w 343"/>
                <a:gd name="T17" fmla="*/ 0 h 317"/>
                <a:gd name="T18" fmla="*/ 0 w 343"/>
                <a:gd name="T19" fmla="*/ 0 h 317"/>
                <a:gd name="T20" fmla="*/ 0 w 343"/>
                <a:gd name="T21" fmla="*/ 0 h 317"/>
                <a:gd name="T22" fmla="*/ 0 w 343"/>
                <a:gd name="T23" fmla="*/ 0 h 317"/>
                <a:gd name="T24" fmla="*/ 0 w 343"/>
                <a:gd name="T25" fmla="*/ 0 h 317"/>
                <a:gd name="T26" fmla="*/ 0 w 343"/>
                <a:gd name="T27" fmla="*/ 0 h 317"/>
                <a:gd name="T28" fmla="*/ 0 w 343"/>
                <a:gd name="T29" fmla="*/ 0 h 317"/>
                <a:gd name="T30" fmla="*/ 0 w 343"/>
                <a:gd name="T31" fmla="*/ 0 h 317"/>
                <a:gd name="T32" fmla="*/ 0 w 343"/>
                <a:gd name="T33" fmla="*/ 0 h 317"/>
                <a:gd name="T34" fmla="*/ 0 w 343"/>
                <a:gd name="T35" fmla="*/ 0 h 317"/>
                <a:gd name="T36" fmla="*/ 0 w 343"/>
                <a:gd name="T37" fmla="*/ 0 h 317"/>
                <a:gd name="T38" fmla="*/ 0 w 343"/>
                <a:gd name="T39" fmla="*/ 0 h 317"/>
                <a:gd name="T40" fmla="*/ 0 w 343"/>
                <a:gd name="T41" fmla="*/ 0 h 317"/>
                <a:gd name="T42" fmla="*/ 0 w 343"/>
                <a:gd name="T43" fmla="*/ 0 h 317"/>
                <a:gd name="T44" fmla="*/ 0 w 343"/>
                <a:gd name="T45" fmla="*/ 0 h 317"/>
                <a:gd name="T46" fmla="*/ 0 w 343"/>
                <a:gd name="T47" fmla="*/ 0 h 317"/>
                <a:gd name="T48" fmla="*/ 0 w 343"/>
                <a:gd name="T49" fmla="*/ 0 h 317"/>
                <a:gd name="T50" fmla="*/ 0 w 343"/>
                <a:gd name="T51" fmla="*/ 0 h 317"/>
                <a:gd name="T52" fmla="*/ 0 w 343"/>
                <a:gd name="T53" fmla="*/ 0 h 317"/>
                <a:gd name="T54" fmla="*/ 0 w 343"/>
                <a:gd name="T55" fmla="*/ 0 h 317"/>
                <a:gd name="T56" fmla="*/ 0 w 343"/>
                <a:gd name="T57" fmla="*/ 0 h 317"/>
                <a:gd name="T58" fmla="*/ 0 w 343"/>
                <a:gd name="T59" fmla="*/ 0 h 317"/>
                <a:gd name="T60" fmla="*/ 0 w 343"/>
                <a:gd name="T61" fmla="*/ 0 h 317"/>
                <a:gd name="T62" fmla="*/ 0 w 343"/>
                <a:gd name="T63" fmla="*/ 0 h 317"/>
                <a:gd name="T64" fmla="*/ 0 w 343"/>
                <a:gd name="T65" fmla="*/ 0 h 317"/>
                <a:gd name="T66" fmla="*/ 0 w 343"/>
                <a:gd name="T67" fmla="*/ 0 h 317"/>
                <a:gd name="T68" fmla="*/ 0 w 343"/>
                <a:gd name="T69" fmla="*/ 0 h 317"/>
                <a:gd name="T70" fmla="*/ 0 w 343"/>
                <a:gd name="T71" fmla="*/ 0 h 317"/>
                <a:gd name="T72" fmla="*/ 0 w 343"/>
                <a:gd name="T73" fmla="*/ 0 h 317"/>
                <a:gd name="T74" fmla="*/ 0 w 343"/>
                <a:gd name="T75" fmla="*/ 0 h 317"/>
                <a:gd name="T76" fmla="*/ 0 w 343"/>
                <a:gd name="T77" fmla="*/ 0 h 3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3"/>
                <a:gd name="T118" fmla="*/ 0 h 317"/>
                <a:gd name="T119" fmla="*/ 343 w 343"/>
                <a:gd name="T120" fmla="*/ 317 h 3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3" h="317">
                  <a:moveTo>
                    <a:pt x="0" y="0"/>
                  </a:moveTo>
                  <a:lnTo>
                    <a:pt x="0" y="13"/>
                  </a:lnTo>
                  <a:lnTo>
                    <a:pt x="13" y="55"/>
                  </a:lnTo>
                  <a:lnTo>
                    <a:pt x="13" y="68"/>
                  </a:lnTo>
                  <a:lnTo>
                    <a:pt x="38" y="82"/>
                  </a:lnTo>
                  <a:lnTo>
                    <a:pt x="38" y="96"/>
                  </a:lnTo>
                  <a:lnTo>
                    <a:pt x="38" y="137"/>
                  </a:lnTo>
                  <a:lnTo>
                    <a:pt x="77" y="165"/>
                  </a:lnTo>
                  <a:lnTo>
                    <a:pt x="101" y="206"/>
                  </a:lnTo>
                  <a:lnTo>
                    <a:pt x="127" y="206"/>
                  </a:lnTo>
                  <a:lnTo>
                    <a:pt x="152" y="261"/>
                  </a:lnTo>
                  <a:lnTo>
                    <a:pt x="203" y="288"/>
                  </a:lnTo>
                  <a:lnTo>
                    <a:pt x="229" y="275"/>
                  </a:lnTo>
                  <a:lnTo>
                    <a:pt x="241" y="275"/>
                  </a:lnTo>
                  <a:lnTo>
                    <a:pt x="254" y="302"/>
                  </a:lnTo>
                  <a:lnTo>
                    <a:pt x="317" y="316"/>
                  </a:lnTo>
                  <a:lnTo>
                    <a:pt x="330" y="288"/>
                  </a:lnTo>
                  <a:lnTo>
                    <a:pt x="342" y="275"/>
                  </a:lnTo>
                  <a:lnTo>
                    <a:pt x="330" y="261"/>
                  </a:lnTo>
                  <a:lnTo>
                    <a:pt x="317" y="220"/>
                  </a:lnTo>
                  <a:lnTo>
                    <a:pt x="304" y="192"/>
                  </a:lnTo>
                  <a:lnTo>
                    <a:pt x="317" y="178"/>
                  </a:lnTo>
                  <a:lnTo>
                    <a:pt x="317" y="165"/>
                  </a:lnTo>
                  <a:lnTo>
                    <a:pt x="291" y="165"/>
                  </a:lnTo>
                  <a:lnTo>
                    <a:pt x="291" y="123"/>
                  </a:lnTo>
                  <a:lnTo>
                    <a:pt x="280" y="96"/>
                  </a:lnTo>
                  <a:lnTo>
                    <a:pt x="291" y="68"/>
                  </a:lnTo>
                  <a:lnTo>
                    <a:pt x="280" y="55"/>
                  </a:lnTo>
                  <a:lnTo>
                    <a:pt x="190" y="27"/>
                  </a:lnTo>
                  <a:lnTo>
                    <a:pt x="178" y="27"/>
                  </a:lnTo>
                  <a:lnTo>
                    <a:pt x="178" y="41"/>
                  </a:lnTo>
                  <a:lnTo>
                    <a:pt x="165" y="41"/>
                  </a:lnTo>
                  <a:lnTo>
                    <a:pt x="165" y="55"/>
                  </a:lnTo>
                  <a:lnTo>
                    <a:pt x="139" y="68"/>
                  </a:lnTo>
                  <a:lnTo>
                    <a:pt x="114" y="68"/>
                  </a:lnTo>
                  <a:lnTo>
                    <a:pt x="88" y="27"/>
                  </a:lnTo>
                  <a:lnTo>
                    <a:pt x="64" y="0"/>
                  </a:lnTo>
                  <a:lnTo>
                    <a:pt x="26" y="13"/>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422" name="AutoShape 230"/>
            <p:cNvSpPr>
              <a:spLocks/>
            </p:cNvSpPr>
            <p:nvPr/>
          </p:nvSpPr>
          <p:spPr bwMode="auto">
            <a:xfrm>
              <a:off x="4083" y="5096"/>
              <a:ext cx="49" cy="51"/>
            </a:xfrm>
            <a:custGeom>
              <a:avLst/>
              <a:gdLst>
                <a:gd name="T0" fmla="*/ 0 w 116"/>
                <a:gd name="T1" fmla="*/ 0 h 123"/>
                <a:gd name="T2" fmla="*/ 0 w 116"/>
                <a:gd name="T3" fmla="*/ 0 h 123"/>
                <a:gd name="T4" fmla="*/ 0 w 116"/>
                <a:gd name="T5" fmla="*/ 0 h 123"/>
                <a:gd name="T6" fmla="*/ 0 w 116"/>
                <a:gd name="T7" fmla="*/ 0 h 123"/>
                <a:gd name="T8" fmla="*/ 0 w 116"/>
                <a:gd name="T9" fmla="*/ 0 h 123"/>
                <a:gd name="T10" fmla="*/ 0 w 116"/>
                <a:gd name="T11" fmla="*/ 0 h 123"/>
                <a:gd name="T12" fmla="*/ 0 w 116"/>
                <a:gd name="T13" fmla="*/ 0 h 123"/>
                <a:gd name="T14" fmla="*/ 0 w 116"/>
                <a:gd name="T15" fmla="*/ 0 h 123"/>
                <a:gd name="T16" fmla="*/ 0 w 116"/>
                <a:gd name="T17" fmla="*/ 0 h 123"/>
                <a:gd name="T18" fmla="*/ 0 w 116"/>
                <a:gd name="T19" fmla="*/ 0 h 123"/>
                <a:gd name="T20" fmla="*/ 0 w 116"/>
                <a:gd name="T21" fmla="*/ 0 h 123"/>
                <a:gd name="T22" fmla="*/ 0 w 116"/>
                <a:gd name="T23" fmla="*/ 0 h 123"/>
                <a:gd name="T24" fmla="*/ 0 w 116"/>
                <a:gd name="T25" fmla="*/ 0 h 123"/>
                <a:gd name="T26" fmla="*/ 0 w 116"/>
                <a:gd name="T27" fmla="*/ 0 h 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6"/>
                <a:gd name="T43" fmla="*/ 0 h 123"/>
                <a:gd name="T44" fmla="*/ 116 w 116"/>
                <a:gd name="T45" fmla="*/ 123 h 1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6" h="123">
                  <a:moveTo>
                    <a:pt x="13" y="67"/>
                  </a:moveTo>
                  <a:lnTo>
                    <a:pt x="25" y="81"/>
                  </a:lnTo>
                  <a:lnTo>
                    <a:pt x="13" y="95"/>
                  </a:lnTo>
                  <a:lnTo>
                    <a:pt x="0" y="122"/>
                  </a:lnTo>
                  <a:lnTo>
                    <a:pt x="25" y="122"/>
                  </a:lnTo>
                  <a:lnTo>
                    <a:pt x="51" y="95"/>
                  </a:lnTo>
                  <a:lnTo>
                    <a:pt x="89" y="67"/>
                  </a:lnTo>
                  <a:lnTo>
                    <a:pt x="102" y="27"/>
                  </a:lnTo>
                  <a:lnTo>
                    <a:pt x="115" y="13"/>
                  </a:lnTo>
                  <a:lnTo>
                    <a:pt x="102" y="0"/>
                  </a:lnTo>
                  <a:lnTo>
                    <a:pt x="25" y="27"/>
                  </a:lnTo>
                  <a:lnTo>
                    <a:pt x="13" y="41"/>
                  </a:lnTo>
                  <a:lnTo>
                    <a:pt x="0" y="41"/>
                  </a:lnTo>
                  <a:lnTo>
                    <a:pt x="13" y="67"/>
                  </a:lnTo>
                </a:path>
              </a:pathLst>
            </a:custGeom>
            <a:solidFill>
              <a:srgbClr val="B2B2B2"/>
            </a:solidFill>
            <a:ln w="12700">
              <a:solidFill>
                <a:srgbClr val="000000"/>
              </a:solidFill>
              <a:round/>
              <a:headEnd/>
              <a:tailEnd/>
            </a:ln>
          </p:spPr>
          <p:txBody>
            <a:bodyPr wrap="none" anchor="ctr"/>
            <a:lstStyle/>
            <a:p>
              <a:endParaRPr lang="fr-FR" dirty="0"/>
            </a:p>
          </p:txBody>
        </p:sp>
        <p:sp>
          <p:nvSpPr>
            <p:cNvPr id="8423" name="AutoShape 231"/>
            <p:cNvSpPr>
              <a:spLocks/>
            </p:cNvSpPr>
            <p:nvPr/>
          </p:nvSpPr>
          <p:spPr bwMode="auto">
            <a:xfrm>
              <a:off x="4083" y="5136"/>
              <a:ext cx="22" cy="40"/>
            </a:xfrm>
            <a:custGeom>
              <a:avLst/>
              <a:gdLst>
                <a:gd name="T0" fmla="*/ 0 w 52"/>
                <a:gd name="T1" fmla="*/ 0 h 95"/>
                <a:gd name="T2" fmla="*/ 0 w 52"/>
                <a:gd name="T3" fmla="*/ 0 h 95"/>
                <a:gd name="T4" fmla="*/ 0 w 52"/>
                <a:gd name="T5" fmla="*/ 0 h 95"/>
                <a:gd name="T6" fmla="*/ 0 w 52"/>
                <a:gd name="T7" fmla="*/ 0 h 95"/>
                <a:gd name="T8" fmla="*/ 0 w 52"/>
                <a:gd name="T9" fmla="*/ 0 h 95"/>
                <a:gd name="T10" fmla="*/ 0 w 52"/>
                <a:gd name="T11" fmla="*/ 0 h 95"/>
                <a:gd name="T12" fmla="*/ 0 w 52"/>
                <a:gd name="T13" fmla="*/ 0 h 95"/>
                <a:gd name="T14" fmla="*/ 0 w 52"/>
                <a:gd name="T15" fmla="*/ 0 h 95"/>
                <a:gd name="T16" fmla="*/ 0 w 52"/>
                <a:gd name="T17" fmla="*/ 0 h 95"/>
                <a:gd name="T18" fmla="*/ 0 w 52"/>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95"/>
                <a:gd name="T32" fmla="*/ 52 w 52"/>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95">
                  <a:moveTo>
                    <a:pt x="51" y="14"/>
                  </a:moveTo>
                  <a:lnTo>
                    <a:pt x="51" y="0"/>
                  </a:lnTo>
                  <a:lnTo>
                    <a:pt x="25" y="26"/>
                  </a:lnTo>
                  <a:lnTo>
                    <a:pt x="0" y="26"/>
                  </a:lnTo>
                  <a:lnTo>
                    <a:pt x="0" y="40"/>
                  </a:lnTo>
                  <a:lnTo>
                    <a:pt x="0" y="94"/>
                  </a:lnTo>
                  <a:lnTo>
                    <a:pt x="51" y="80"/>
                  </a:lnTo>
                  <a:lnTo>
                    <a:pt x="51" y="54"/>
                  </a:lnTo>
                  <a:lnTo>
                    <a:pt x="38" y="40"/>
                  </a:lnTo>
                  <a:lnTo>
                    <a:pt x="51" y="14"/>
                  </a:lnTo>
                </a:path>
              </a:pathLst>
            </a:custGeom>
            <a:solidFill>
              <a:srgbClr val="B2B2B2"/>
            </a:solidFill>
            <a:ln w="12700">
              <a:solidFill>
                <a:srgbClr val="000000"/>
              </a:solidFill>
              <a:round/>
              <a:headEnd/>
              <a:tailEnd/>
            </a:ln>
          </p:spPr>
          <p:txBody>
            <a:bodyPr wrap="none" anchor="ctr"/>
            <a:lstStyle/>
            <a:p>
              <a:endParaRPr lang="fr-FR" dirty="0"/>
            </a:p>
          </p:txBody>
        </p:sp>
        <p:sp>
          <p:nvSpPr>
            <p:cNvPr id="8424" name="AutoShape 232"/>
            <p:cNvSpPr>
              <a:spLocks/>
            </p:cNvSpPr>
            <p:nvPr/>
          </p:nvSpPr>
          <p:spPr bwMode="auto">
            <a:xfrm>
              <a:off x="4203" y="5194"/>
              <a:ext cx="5" cy="11"/>
            </a:xfrm>
            <a:custGeom>
              <a:avLst/>
              <a:gdLst>
                <a:gd name="T0" fmla="*/ 0 w 18"/>
                <a:gd name="T1" fmla="*/ 0 h 25"/>
                <a:gd name="T2" fmla="*/ 0 w 18"/>
                <a:gd name="T3" fmla="*/ 0 h 25"/>
                <a:gd name="T4" fmla="*/ 0 w 18"/>
                <a:gd name="T5" fmla="*/ 0 h 25"/>
                <a:gd name="T6" fmla="*/ 0 w 18"/>
                <a:gd name="T7" fmla="*/ 0 h 25"/>
                <a:gd name="T8" fmla="*/ 0 60000 65536"/>
                <a:gd name="T9" fmla="*/ 0 60000 65536"/>
                <a:gd name="T10" fmla="*/ 0 60000 65536"/>
                <a:gd name="T11" fmla="*/ 0 60000 65536"/>
                <a:gd name="T12" fmla="*/ 0 w 18"/>
                <a:gd name="T13" fmla="*/ 0 h 25"/>
                <a:gd name="T14" fmla="*/ 18 w 18"/>
                <a:gd name="T15" fmla="*/ 25 h 25"/>
              </a:gdLst>
              <a:ahLst/>
              <a:cxnLst>
                <a:cxn ang="T8">
                  <a:pos x="T0" y="T1"/>
                </a:cxn>
                <a:cxn ang="T9">
                  <a:pos x="T2" y="T3"/>
                </a:cxn>
                <a:cxn ang="T10">
                  <a:pos x="T4" y="T5"/>
                </a:cxn>
                <a:cxn ang="T11">
                  <a:pos x="T6" y="T7"/>
                </a:cxn>
              </a:cxnLst>
              <a:rect l="T12" t="T13" r="T14" b="T15"/>
              <a:pathLst>
                <a:path w="18" h="25">
                  <a:moveTo>
                    <a:pt x="17" y="0"/>
                  </a:moveTo>
                  <a:lnTo>
                    <a:pt x="0" y="0"/>
                  </a:lnTo>
                  <a:lnTo>
                    <a:pt x="17" y="24"/>
                  </a:lnTo>
                  <a:lnTo>
                    <a:pt x="17" y="0"/>
                  </a:lnTo>
                </a:path>
              </a:pathLst>
            </a:custGeom>
            <a:solidFill>
              <a:srgbClr val="B2B2B2"/>
            </a:solidFill>
            <a:ln w="9525" cap="rnd">
              <a:solidFill>
                <a:srgbClr val="000000"/>
              </a:solidFill>
              <a:round/>
              <a:headEnd/>
              <a:tailEnd/>
            </a:ln>
          </p:spPr>
          <p:txBody>
            <a:bodyPr/>
            <a:lstStyle/>
            <a:p>
              <a:endParaRPr lang="fr-FR" dirty="0"/>
            </a:p>
          </p:txBody>
        </p:sp>
        <p:sp>
          <p:nvSpPr>
            <p:cNvPr id="8425" name="AutoShape 233"/>
            <p:cNvSpPr>
              <a:spLocks/>
            </p:cNvSpPr>
            <p:nvPr/>
          </p:nvSpPr>
          <p:spPr bwMode="auto">
            <a:xfrm>
              <a:off x="4218" y="5201"/>
              <a:ext cx="35" cy="28"/>
            </a:xfrm>
            <a:custGeom>
              <a:avLst/>
              <a:gdLst>
                <a:gd name="T0" fmla="*/ 0 w 79"/>
                <a:gd name="T1" fmla="*/ 0 h 70"/>
                <a:gd name="T2" fmla="*/ 0 w 79"/>
                <a:gd name="T3" fmla="*/ 0 h 70"/>
                <a:gd name="T4" fmla="*/ 0 w 79"/>
                <a:gd name="T5" fmla="*/ 0 h 70"/>
                <a:gd name="T6" fmla="*/ 0 w 79"/>
                <a:gd name="T7" fmla="*/ 0 h 70"/>
                <a:gd name="T8" fmla="*/ 0 w 79"/>
                <a:gd name="T9" fmla="*/ 0 h 70"/>
                <a:gd name="T10" fmla="*/ 0 w 79"/>
                <a:gd name="T11" fmla="*/ 0 h 70"/>
                <a:gd name="T12" fmla="*/ 0 w 79"/>
                <a:gd name="T13" fmla="*/ 0 h 70"/>
                <a:gd name="T14" fmla="*/ 0 w 79"/>
                <a:gd name="T15" fmla="*/ 0 h 70"/>
                <a:gd name="T16" fmla="*/ 0 w 79"/>
                <a:gd name="T17" fmla="*/ 0 h 70"/>
                <a:gd name="T18" fmla="*/ 0 w 79"/>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70"/>
                <a:gd name="T32" fmla="*/ 79 w 79"/>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70">
                  <a:moveTo>
                    <a:pt x="0" y="55"/>
                  </a:moveTo>
                  <a:lnTo>
                    <a:pt x="0" y="69"/>
                  </a:lnTo>
                  <a:lnTo>
                    <a:pt x="52" y="69"/>
                  </a:lnTo>
                  <a:lnTo>
                    <a:pt x="78" y="28"/>
                  </a:lnTo>
                  <a:lnTo>
                    <a:pt x="78" y="14"/>
                  </a:lnTo>
                  <a:lnTo>
                    <a:pt x="78" y="0"/>
                  </a:lnTo>
                  <a:lnTo>
                    <a:pt x="66" y="0"/>
                  </a:lnTo>
                  <a:lnTo>
                    <a:pt x="39" y="41"/>
                  </a:lnTo>
                  <a:lnTo>
                    <a:pt x="13" y="41"/>
                  </a:lnTo>
                  <a:lnTo>
                    <a:pt x="0" y="55"/>
                  </a:lnTo>
                </a:path>
              </a:pathLst>
            </a:custGeom>
            <a:solidFill>
              <a:srgbClr val="B2B2B2"/>
            </a:solidFill>
            <a:ln w="12700">
              <a:solidFill>
                <a:srgbClr val="000000"/>
              </a:solidFill>
              <a:round/>
              <a:headEnd/>
              <a:tailEnd/>
            </a:ln>
          </p:spPr>
          <p:txBody>
            <a:bodyPr wrap="none" anchor="ctr"/>
            <a:lstStyle/>
            <a:p>
              <a:endParaRPr lang="fr-FR" dirty="0"/>
            </a:p>
          </p:txBody>
        </p:sp>
        <p:sp>
          <p:nvSpPr>
            <p:cNvPr id="8426" name="AutoShape 234"/>
            <p:cNvSpPr>
              <a:spLocks/>
            </p:cNvSpPr>
            <p:nvPr/>
          </p:nvSpPr>
          <p:spPr bwMode="auto">
            <a:xfrm>
              <a:off x="4226" y="5208"/>
              <a:ext cx="49" cy="77"/>
            </a:xfrm>
            <a:custGeom>
              <a:avLst/>
              <a:gdLst>
                <a:gd name="T0" fmla="*/ 0 w 114"/>
                <a:gd name="T1" fmla="*/ 0 h 180"/>
                <a:gd name="T2" fmla="*/ 0 w 114"/>
                <a:gd name="T3" fmla="*/ 0 h 180"/>
                <a:gd name="T4" fmla="*/ 0 w 114"/>
                <a:gd name="T5" fmla="*/ 0 h 180"/>
                <a:gd name="T6" fmla="*/ 0 w 114"/>
                <a:gd name="T7" fmla="*/ 0 h 180"/>
                <a:gd name="T8" fmla="*/ 0 w 114"/>
                <a:gd name="T9" fmla="*/ 0 h 180"/>
                <a:gd name="T10" fmla="*/ 0 w 114"/>
                <a:gd name="T11" fmla="*/ 0 h 180"/>
                <a:gd name="T12" fmla="*/ 0 w 114"/>
                <a:gd name="T13" fmla="*/ 0 h 180"/>
                <a:gd name="T14" fmla="*/ 0 w 114"/>
                <a:gd name="T15" fmla="*/ 0 h 180"/>
                <a:gd name="T16" fmla="*/ 0 w 114"/>
                <a:gd name="T17" fmla="*/ 0 h 180"/>
                <a:gd name="T18" fmla="*/ 0 w 114"/>
                <a:gd name="T19" fmla="*/ 0 h 180"/>
                <a:gd name="T20" fmla="*/ 0 w 114"/>
                <a:gd name="T21" fmla="*/ 0 h 180"/>
                <a:gd name="T22" fmla="*/ 0 w 114"/>
                <a:gd name="T23" fmla="*/ 0 h 180"/>
                <a:gd name="T24" fmla="*/ 0 w 114"/>
                <a:gd name="T25" fmla="*/ 0 h 180"/>
                <a:gd name="T26" fmla="*/ 0 w 114"/>
                <a:gd name="T27" fmla="*/ 0 h 180"/>
                <a:gd name="T28" fmla="*/ 0 w 114"/>
                <a:gd name="T29" fmla="*/ 0 h 180"/>
                <a:gd name="T30" fmla="*/ 0 w 114"/>
                <a:gd name="T31" fmla="*/ 0 h 180"/>
                <a:gd name="T32" fmla="*/ 0 w 114"/>
                <a:gd name="T33" fmla="*/ 0 h 180"/>
                <a:gd name="T34" fmla="*/ 0 w 114"/>
                <a:gd name="T35" fmla="*/ 0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180"/>
                <a:gd name="T56" fmla="*/ 114 w 114"/>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180">
                  <a:moveTo>
                    <a:pt x="62" y="0"/>
                  </a:moveTo>
                  <a:lnTo>
                    <a:pt x="62" y="14"/>
                  </a:lnTo>
                  <a:lnTo>
                    <a:pt x="38" y="55"/>
                  </a:lnTo>
                  <a:lnTo>
                    <a:pt x="51" y="69"/>
                  </a:lnTo>
                  <a:lnTo>
                    <a:pt x="51" y="96"/>
                  </a:lnTo>
                  <a:lnTo>
                    <a:pt x="0" y="137"/>
                  </a:lnTo>
                  <a:lnTo>
                    <a:pt x="25" y="179"/>
                  </a:lnTo>
                  <a:lnTo>
                    <a:pt x="51" y="179"/>
                  </a:lnTo>
                  <a:lnTo>
                    <a:pt x="51" y="165"/>
                  </a:lnTo>
                  <a:lnTo>
                    <a:pt x="62" y="165"/>
                  </a:lnTo>
                  <a:lnTo>
                    <a:pt x="88" y="137"/>
                  </a:lnTo>
                  <a:lnTo>
                    <a:pt x="101" y="137"/>
                  </a:lnTo>
                  <a:lnTo>
                    <a:pt x="101" y="110"/>
                  </a:lnTo>
                  <a:lnTo>
                    <a:pt x="113" y="82"/>
                  </a:lnTo>
                  <a:lnTo>
                    <a:pt x="113" y="55"/>
                  </a:lnTo>
                  <a:lnTo>
                    <a:pt x="101" y="27"/>
                  </a:lnTo>
                  <a:lnTo>
                    <a:pt x="88" y="27"/>
                  </a:lnTo>
                  <a:lnTo>
                    <a:pt x="62" y="0"/>
                  </a:lnTo>
                </a:path>
              </a:pathLst>
            </a:custGeom>
            <a:solidFill>
              <a:srgbClr val="B2B2B2"/>
            </a:solidFill>
            <a:ln w="12700">
              <a:solidFill>
                <a:srgbClr val="000000"/>
              </a:solidFill>
              <a:round/>
              <a:headEnd/>
              <a:tailEnd/>
            </a:ln>
          </p:spPr>
          <p:txBody>
            <a:bodyPr wrap="none" anchor="ctr"/>
            <a:lstStyle/>
            <a:p>
              <a:endParaRPr lang="fr-FR" dirty="0"/>
            </a:p>
          </p:txBody>
        </p:sp>
        <p:sp>
          <p:nvSpPr>
            <p:cNvPr id="8427" name="AutoShape 235"/>
            <p:cNvSpPr>
              <a:spLocks/>
            </p:cNvSpPr>
            <p:nvPr/>
          </p:nvSpPr>
          <p:spPr bwMode="auto">
            <a:xfrm>
              <a:off x="4248" y="5194"/>
              <a:ext cx="6" cy="8"/>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B2B2B2"/>
            </a:solidFill>
            <a:ln w="12700" cap="rnd">
              <a:solidFill>
                <a:srgbClr val="000000"/>
              </a:solidFill>
              <a:round/>
              <a:headEnd/>
              <a:tailEnd/>
            </a:ln>
          </p:spPr>
          <p:txBody>
            <a:bodyPr/>
            <a:lstStyle/>
            <a:p>
              <a:endParaRPr lang="fr-FR" dirty="0"/>
            </a:p>
          </p:txBody>
        </p:sp>
        <p:sp>
          <p:nvSpPr>
            <p:cNvPr id="8428" name="AutoShape 236"/>
            <p:cNvSpPr>
              <a:spLocks/>
            </p:cNvSpPr>
            <p:nvPr/>
          </p:nvSpPr>
          <p:spPr bwMode="auto">
            <a:xfrm>
              <a:off x="4270" y="5073"/>
              <a:ext cx="102" cy="93"/>
            </a:xfrm>
            <a:custGeom>
              <a:avLst/>
              <a:gdLst>
                <a:gd name="T0" fmla="*/ 0 w 230"/>
                <a:gd name="T1" fmla="*/ 0 h 221"/>
                <a:gd name="T2" fmla="*/ 0 w 230"/>
                <a:gd name="T3" fmla="*/ 0 h 221"/>
                <a:gd name="T4" fmla="*/ 0 w 230"/>
                <a:gd name="T5" fmla="*/ 0 h 221"/>
                <a:gd name="T6" fmla="*/ 0 w 230"/>
                <a:gd name="T7" fmla="*/ 0 h 221"/>
                <a:gd name="T8" fmla="*/ 0 w 230"/>
                <a:gd name="T9" fmla="*/ 0 h 221"/>
                <a:gd name="T10" fmla="*/ 0 w 230"/>
                <a:gd name="T11" fmla="*/ 0 h 221"/>
                <a:gd name="T12" fmla="*/ 0 w 230"/>
                <a:gd name="T13" fmla="*/ 0 h 221"/>
                <a:gd name="T14" fmla="*/ 0 w 230"/>
                <a:gd name="T15" fmla="*/ 0 h 221"/>
                <a:gd name="T16" fmla="*/ 0 w 230"/>
                <a:gd name="T17" fmla="*/ 0 h 221"/>
                <a:gd name="T18" fmla="*/ 0 w 230"/>
                <a:gd name="T19" fmla="*/ 0 h 221"/>
                <a:gd name="T20" fmla="*/ 0 w 230"/>
                <a:gd name="T21" fmla="*/ 0 h 221"/>
                <a:gd name="T22" fmla="*/ 0 w 230"/>
                <a:gd name="T23" fmla="*/ 0 h 221"/>
                <a:gd name="T24" fmla="*/ 0 w 230"/>
                <a:gd name="T25" fmla="*/ 0 h 221"/>
                <a:gd name="T26" fmla="*/ 0 w 230"/>
                <a:gd name="T27" fmla="*/ 0 h 221"/>
                <a:gd name="T28" fmla="*/ 0 w 230"/>
                <a:gd name="T29" fmla="*/ 0 h 221"/>
                <a:gd name="T30" fmla="*/ 0 w 230"/>
                <a:gd name="T31" fmla="*/ 0 h 221"/>
                <a:gd name="T32" fmla="*/ 0 w 230"/>
                <a:gd name="T33" fmla="*/ 0 h 221"/>
                <a:gd name="T34" fmla="*/ 0 w 230"/>
                <a:gd name="T35" fmla="*/ 0 h 221"/>
                <a:gd name="T36" fmla="*/ 0 w 230"/>
                <a:gd name="T37" fmla="*/ 0 h 221"/>
                <a:gd name="T38" fmla="*/ 0 w 230"/>
                <a:gd name="T39" fmla="*/ 0 h 221"/>
                <a:gd name="T40" fmla="*/ 0 w 230"/>
                <a:gd name="T41" fmla="*/ 0 h 221"/>
                <a:gd name="T42" fmla="*/ 0 w 230"/>
                <a:gd name="T43" fmla="*/ 0 h 221"/>
                <a:gd name="T44" fmla="*/ 0 w 230"/>
                <a:gd name="T45" fmla="*/ 0 h 221"/>
                <a:gd name="T46" fmla="*/ 0 w 230"/>
                <a:gd name="T47" fmla="*/ 0 h 221"/>
                <a:gd name="T48" fmla="*/ 0 w 230"/>
                <a:gd name="T49" fmla="*/ 0 h 221"/>
                <a:gd name="T50" fmla="*/ 0 w 230"/>
                <a:gd name="T51" fmla="*/ 0 h 221"/>
                <a:gd name="T52" fmla="*/ 0 w 230"/>
                <a:gd name="T53" fmla="*/ 0 h 221"/>
                <a:gd name="T54" fmla="*/ 0 w 230"/>
                <a:gd name="T55" fmla="*/ 0 h 221"/>
                <a:gd name="T56" fmla="*/ 0 w 230"/>
                <a:gd name="T57" fmla="*/ 0 h 221"/>
                <a:gd name="T58" fmla="*/ 0 w 230"/>
                <a:gd name="T59" fmla="*/ 0 h 221"/>
                <a:gd name="T60" fmla="*/ 0 w 230"/>
                <a:gd name="T61" fmla="*/ 0 h 221"/>
                <a:gd name="T62" fmla="*/ 0 w 230"/>
                <a:gd name="T63" fmla="*/ 0 h 221"/>
                <a:gd name="T64" fmla="*/ 0 w 230"/>
                <a:gd name="T65" fmla="*/ 0 h 221"/>
                <a:gd name="T66" fmla="*/ 0 w 230"/>
                <a:gd name="T67" fmla="*/ 0 h 2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0"/>
                <a:gd name="T103" fmla="*/ 0 h 221"/>
                <a:gd name="T104" fmla="*/ 230 w 230"/>
                <a:gd name="T105" fmla="*/ 221 h 2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0" h="221">
                  <a:moveTo>
                    <a:pt x="12" y="68"/>
                  </a:moveTo>
                  <a:lnTo>
                    <a:pt x="0" y="96"/>
                  </a:lnTo>
                  <a:lnTo>
                    <a:pt x="12" y="123"/>
                  </a:lnTo>
                  <a:lnTo>
                    <a:pt x="12" y="165"/>
                  </a:lnTo>
                  <a:lnTo>
                    <a:pt x="38" y="165"/>
                  </a:lnTo>
                  <a:lnTo>
                    <a:pt x="38" y="178"/>
                  </a:lnTo>
                  <a:lnTo>
                    <a:pt x="25" y="192"/>
                  </a:lnTo>
                  <a:lnTo>
                    <a:pt x="38" y="220"/>
                  </a:lnTo>
                  <a:lnTo>
                    <a:pt x="76" y="220"/>
                  </a:lnTo>
                  <a:lnTo>
                    <a:pt x="102" y="206"/>
                  </a:lnTo>
                  <a:lnTo>
                    <a:pt x="102" y="192"/>
                  </a:lnTo>
                  <a:lnTo>
                    <a:pt x="114" y="178"/>
                  </a:lnTo>
                  <a:lnTo>
                    <a:pt x="127" y="151"/>
                  </a:lnTo>
                  <a:lnTo>
                    <a:pt x="153" y="137"/>
                  </a:lnTo>
                  <a:lnTo>
                    <a:pt x="165" y="110"/>
                  </a:lnTo>
                  <a:lnTo>
                    <a:pt x="165" y="96"/>
                  </a:lnTo>
                  <a:lnTo>
                    <a:pt x="178" y="96"/>
                  </a:lnTo>
                  <a:lnTo>
                    <a:pt x="178" y="68"/>
                  </a:lnTo>
                  <a:lnTo>
                    <a:pt x="178" y="41"/>
                  </a:lnTo>
                  <a:lnTo>
                    <a:pt x="191" y="27"/>
                  </a:lnTo>
                  <a:lnTo>
                    <a:pt x="216" y="27"/>
                  </a:lnTo>
                  <a:lnTo>
                    <a:pt x="229" y="13"/>
                  </a:lnTo>
                  <a:lnTo>
                    <a:pt x="204" y="13"/>
                  </a:lnTo>
                  <a:lnTo>
                    <a:pt x="178" y="27"/>
                  </a:lnTo>
                  <a:lnTo>
                    <a:pt x="165" y="13"/>
                  </a:lnTo>
                  <a:lnTo>
                    <a:pt x="165" y="0"/>
                  </a:lnTo>
                  <a:lnTo>
                    <a:pt x="153" y="0"/>
                  </a:lnTo>
                  <a:lnTo>
                    <a:pt x="140" y="13"/>
                  </a:lnTo>
                  <a:lnTo>
                    <a:pt x="102" y="27"/>
                  </a:lnTo>
                  <a:lnTo>
                    <a:pt x="89" y="13"/>
                  </a:lnTo>
                  <a:lnTo>
                    <a:pt x="63" y="27"/>
                  </a:lnTo>
                  <a:lnTo>
                    <a:pt x="51" y="41"/>
                  </a:lnTo>
                  <a:lnTo>
                    <a:pt x="25" y="68"/>
                  </a:lnTo>
                  <a:lnTo>
                    <a:pt x="12" y="68"/>
                  </a:lnTo>
                </a:path>
              </a:pathLst>
            </a:custGeom>
            <a:solidFill>
              <a:srgbClr val="FF0000"/>
            </a:solidFill>
            <a:ln w="12700" cap="rnd">
              <a:solidFill>
                <a:srgbClr val="000000"/>
              </a:solidFill>
              <a:round/>
              <a:headEnd/>
              <a:tailEnd/>
            </a:ln>
          </p:spPr>
          <p:txBody>
            <a:bodyPr/>
            <a:lstStyle/>
            <a:p>
              <a:endParaRPr lang="fr-FR" dirty="0"/>
            </a:p>
          </p:txBody>
        </p:sp>
        <p:sp>
          <p:nvSpPr>
            <p:cNvPr id="8429" name="Line 237"/>
            <p:cNvSpPr>
              <a:spLocks noChangeShapeType="1"/>
            </p:cNvSpPr>
            <p:nvPr/>
          </p:nvSpPr>
          <p:spPr bwMode="auto">
            <a:xfrm flipV="1">
              <a:off x="4203" y="5198"/>
              <a:ext cx="3"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30" name="Line 238"/>
            <p:cNvSpPr>
              <a:spLocks noChangeShapeType="1"/>
            </p:cNvSpPr>
            <p:nvPr/>
          </p:nvSpPr>
          <p:spPr bwMode="auto">
            <a:xfrm flipV="1">
              <a:off x="4203" y="5198"/>
              <a:ext cx="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431" name="Line 239"/>
            <p:cNvSpPr>
              <a:spLocks noChangeShapeType="1"/>
            </p:cNvSpPr>
            <p:nvPr/>
          </p:nvSpPr>
          <p:spPr bwMode="auto">
            <a:xfrm>
              <a:off x="4242" y="5247"/>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32" name="Line 240"/>
            <p:cNvSpPr>
              <a:spLocks noChangeShapeType="1"/>
            </p:cNvSpPr>
            <p:nvPr/>
          </p:nvSpPr>
          <p:spPr bwMode="auto">
            <a:xfrm flipV="1">
              <a:off x="4242" y="5236"/>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33" name="Line 241"/>
            <p:cNvSpPr>
              <a:spLocks noChangeShapeType="1"/>
            </p:cNvSpPr>
            <p:nvPr/>
          </p:nvSpPr>
          <p:spPr bwMode="auto">
            <a:xfrm flipH="1">
              <a:off x="4235" y="5236"/>
              <a:ext cx="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34" name="Line 242"/>
            <p:cNvSpPr>
              <a:spLocks noChangeShapeType="1"/>
            </p:cNvSpPr>
            <p:nvPr/>
          </p:nvSpPr>
          <p:spPr bwMode="auto">
            <a:xfrm flipH="1">
              <a:off x="4225" y="5229"/>
              <a:ext cx="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35" name="Line 243"/>
            <p:cNvSpPr>
              <a:spLocks noChangeShapeType="1"/>
            </p:cNvSpPr>
            <p:nvPr/>
          </p:nvSpPr>
          <p:spPr bwMode="auto">
            <a:xfrm flipH="1">
              <a:off x="4248" y="5218"/>
              <a:ext cx="3"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36" name="Line 244"/>
            <p:cNvSpPr>
              <a:spLocks noChangeShapeType="1"/>
            </p:cNvSpPr>
            <p:nvPr/>
          </p:nvSpPr>
          <p:spPr bwMode="auto">
            <a:xfrm flipH="1">
              <a:off x="4242" y="5224"/>
              <a:ext cx="6"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437" name="Line 245"/>
            <p:cNvSpPr>
              <a:spLocks noChangeShapeType="1"/>
            </p:cNvSpPr>
            <p:nvPr/>
          </p:nvSpPr>
          <p:spPr bwMode="auto">
            <a:xfrm>
              <a:off x="4218" y="5257"/>
              <a:ext cx="0" cy="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38" name="Line 246"/>
            <p:cNvSpPr>
              <a:spLocks noChangeShapeType="1"/>
            </p:cNvSpPr>
            <p:nvPr/>
          </p:nvSpPr>
          <p:spPr bwMode="auto">
            <a:xfrm>
              <a:off x="4238" y="5269"/>
              <a:ext cx="0"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39" name="AutoShape 247"/>
            <p:cNvSpPr>
              <a:spLocks/>
            </p:cNvSpPr>
            <p:nvPr/>
          </p:nvSpPr>
          <p:spPr bwMode="auto">
            <a:xfrm>
              <a:off x="4309" y="5043"/>
              <a:ext cx="63" cy="40"/>
            </a:xfrm>
            <a:custGeom>
              <a:avLst/>
              <a:gdLst>
                <a:gd name="T0" fmla="*/ 0 w 141"/>
                <a:gd name="T1" fmla="*/ 0 h 96"/>
                <a:gd name="T2" fmla="*/ 0 w 141"/>
                <a:gd name="T3" fmla="*/ 0 h 96"/>
                <a:gd name="T4" fmla="*/ 0 w 141"/>
                <a:gd name="T5" fmla="*/ 0 h 96"/>
                <a:gd name="T6" fmla="*/ 0 w 141"/>
                <a:gd name="T7" fmla="*/ 0 h 96"/>
                <a:gd name="T8" fmla="*/ 0 w 141"/>
                <a:gd name="T9" fmla="*/ 0 h 96"/>
                <a:gd name="T10" fmla="*/ 0 w 141"/>
                <a:gd name="T11" fmla="*/ 0 h 96"/>
                <a:gd name="T12" fmla="*/ 0 w 141"/>
                <a:gd name="T13" fmla="*/ 0 h 96"/>
                <a:gd name="T14" fmla="*/ 0 w 141"/>
                <a:gd name="T15" fmla="*/ 0 h 96"/>
                <a:gd name="T16" fmla="*/ 0 w 141"/>
                <a:gd name="T17" fmla="*/ 0 h 96"/>
                <a:gd name="T18" fmla="*/ 0 w 141"/>
                <a:gd name="T19" fmla="*/ 0 h 96"/>
                <a:gd name="T20" fmla="*/ 0 w 141"/>
                <a:gd name="T21" fmla="*/ 0 h 96"/>
                <a:gd name="T22" fmla="*/ 0 w 141"/>
                <a:gd name="T23" fmla="*/ 0 h 96"/>
                <a:gd name="T24" fmla="*/ 0 w 141"/>
                <a:gd name="T25" fmla="*/ 0 h 96"/>
                <a:gd name="T26" fmla="*/ 0 w 141"/>
                <a:gd name="T27" fmla="*/ 0 h 96"/>
                <a:gd name="T28" fmla="*/ 0 w 141"/>
                <a:gd name="T29" fmla="*/ 0 h 96"/>
                <a:gd name="T30" fmla="*/ 0 w 141"/>
                <a:gd name="T31" fmla="*/ 0 h 96"/>
                <a:gd name="T32" fmla="*/ 0 w 141"/>
                <a:gd name="T33" fmla="*/ 0 h 96"/>
                <a:gd name="T34" fmla="*/ 0 w 141"/>
                <a:gd name="T35" fmla="*/ 0 h 96"/>
                <a:gd name="T36" fmla="*/ 0 w 141"/>
                <a:gd name="T37" fmla="*/ 0 h 96"/>
                <a:gd name="T38" fmla="*/ 0 w 141"/>
                <a:gd name="T39" fmla="*/ 0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1"/>
                <a:gd name="T61" fmla="*/ 0 h 96"/>
                <a:gd name="T62" fmla="*/ 141 w 141"/>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1" h="96">
                  <a:moveTo>
                    <a:pt x="25" y="0"/>
                  </a:moveTo>
                  <a:lnTo>
                    <a:pt x="25" y="14"/>
                  </a:lnTo>
                  <a:lnTo>
                    <a:pt x="38" y="14"/>
                  </a:lnTo>
                  <a:lnTo>
                    <a:pt x="51" y="27"/>
                  </a:lnTo>
                  <a:lnTo>
                    <a:pt x="64" y="14"/>
                  </a:lnTo>
                  <a:lnTo>
                    <a:pt x="89" y="27"/>
                  </a:lnTo>
                  <a:lnTo>
                    <a:pt x="115" y="27"/>
                  </a:lnTo>
                  <a:lnTo>
                    <a:pt x="127" y="41"/>
                  </a:lnTo>
                  <a:lnTo>
                    <a:pt x="140" y="81"/>
                  </a:lnTo>
                  <a:lnTo>
                    <a:pt x="115" y="81"/>
                  </a:lnTo>
                  <a:lnTo>
                    <a:pt x="89" y="95"/>
                  </a:lnTo>
                  <a:lnTo>
                    <a:pt x="76" y="81"/>
                  </a:lnTo>
                  <a:lnTo>
                    <a:pt x="76" y="68"/>
                  </a:lnTo>
                  <a:lnTo>
                    <a:pt x="64" y="68"/>
                  </a:lnTo>
                  <a:lnTo>
                    <a:pt x="51" y="81"/>
                  </a:lnTo>
                  <a:lnTo>
                    <a:pt x="13" y="95"/>
                  </a:lnTo>
                  <a:lnTo>
                    <a:pt x="0" y="81"/>
                  </a:lnTo>
                  <a:lnTo>
                    <a:pt x="0" y="27"/>
                  </a:lnTo>
                  <a:lnTo>
                    <a:pt x="13" y="0"/>
                  </a:lnTo>
                  <a:lnTo>
                    <a:pt x="25" y="0"/>
                  </a:lnTo>
                </a:path>
              </a:pathLst>
            </a:custGeom>
            <a:solidFill>
              <a:srgbClr val="B2B2B2"/>
            </a:solidFill>
            <a:ln w="12700">
              <a:solidFill>
                <a:srgbClr val="000000"/>
              </a:solidFill>
              <a:round/>
              <a:headEnd/>
              <a:tailEnd/>
            </a:ln>
          </p:spPr>
          <p:txBody>
            <a:bodyPr wrap="none" anchor="ctr"/>
            <a:lstStyle/>
            <a:p>
              <a:endParaRPr lang="fr-FR" dirty="0"/>
            </a:p>
          </p:txBody>
        </p:sp>
        <p:sp>
          <p:nvSpPr>
            <p:cNvPr id="8440" name="AutoShape 248"/>
            <p:cNvSpPr>
              <a:spLocks/>
            </p:cNvSpPr>
            <p:nvPr/>
          </p:nvSpPr>
          <p:spPr bwMode="auto">
            <a:xfrm>
              <a:off x="4203" y="5031"/>
              <a:ext cx="96" cy="71"/>
            </a:xfrm>
            <a:custGeom>
              <a:avLst/>
              <a:gdLst>
                <a:gd name="T0" fmla="*/ 0 w 215"/>
                <a:gd name="T1" fmla="*/ 0 h 166"/>
                <a:gd name="T2" fmla="*/ 0 w 215"/>
                <a:gd name="T3" fmla="*/ 0 h 166"/>
                <a:gd name="T4" fmla="*/ 0 w 215"/>
                <a:gd name="T5" fmla="*/ 0 h 166"/>
                <a:gd name="T6" fmla="*/ 0 w 215"/>
                <a:gd name="T7" fmla="*/ 0 h 166"/>
                <a:gd name="T8" fmla="*/ 0 w 215"/>
                <a:gd name="T9" fmla="*/ 0 h 166"/>
                <a:gd name="T10" fmla="*/ 0 w 215"/>
                <a:gd name="T11" fmla="*/ 0 h 166"/>
                <a:gd name="T12" fmla="*/ 0 w 215"/>
                <a:gd name="T13" fmla="*/ 0 h 166"/>
                <a:gd name="T14" fmla="*/ 0 w 215"/>
                <a:gd name="T15" fmla="*/ 0 h 166"/>
                <a:gd name="T16" fmla="*/ 0 w 215"/>
                <a:gd name="T17" fmla="*/ 0 h 166"/>
                <a:gd name="T18" fmla="*/ 0 w 215"/>
                <a:gd name="T19" fmla="*/ 0 h 166"/>
                <a:gd name="T20" fmla="*/ 0 w 215"/>
                <a:gd name="T21" fmla="*/ 0 h 166"/>
                <a:gd name="T22" fmla="*/ 0 w 215"/>
                <a:gd name="T23" fmla="*/ 0 h 166"/>
                <a:gd name="T24" fmla="*/ 0 w 215"/>
                <a:gd name="T25" fmla="*/ 0 h 166"/>
                <a:gd name="T26" fmla="*/ 0 w 215"/>
                <a:gd name="T27" fmla="*/ 0 h 166"/>
                <a:gd name="T28" fmla="*/ 0 w 215"/>
                <a:gd name="T29" fmla="*/ 0 h 166"/>
                <a:gd name="T30" fmla="*/ 0 w 215"/>
                <a:gd name="T31" fmla="*/ 0 h 166"/>
                <a:gd name="T32" fmla="*/ 0 w 215"/>
                <a:gd name="T33" fmla="*/ 0 h 166"/>
                <a:gd name="T34" fmla="*/ 0 w 215"/>
                <a:gd name="T35" fmla="*/ 0 h 166"/>
                <a:gd name="T36" fmla="*/ 0 w 215"/>
                <a:gd name="T37" fmla="*/ 0 h 166"/>
                <a:gd name="T38" fmla="*/ 0 w 215"/>
                <a:gd name="T39" fmla="*/ 0 h 166"/>
                <a:gd name="T40" fmla="*/ 0 w 215"/>
                <a:gd name="T41" fmla="*/ 0 h 166"/>
                <a:gd name="T42" fmla="*/ 0 w 215"/>
                <a:gd name="T43" fmla="*/ 0 h 166"/>
                <a:gd name="T44" fmla="*/ 0 w 215"/>
                <a:gd name="T45" fmla="*/ 0 h 166"/>
                <a:gd name="T46" fmla="*/ 0 w 215"/>
                <a:gd name="T47" fmla="*/ 0 h 166"/>
                <a:gd name="T48" fmla="*/ 0 w 215"/>
                <a:gd name="T49" fmla="*/ 0 h 166"/>
                <a:gd name="T50" fmla="*/ 0 w 215"/>
                <a:gd name="T51" fmla="*/ 0 h 166"/>
                <a:gd name="T52" fmla="*/ 0 w 215"/>
                <a:gd name="T53" fmla="*/ 0 h 166"/>
                <a:gd name="T54" fmla="*/ 0 w 215"/>
                <a:gd name="T55" fmla="*/ 0 h 166"/>
                <a:gd name="T56" fmla="*/ 0 w 215"/>
                <a:gd name="T57" fmla="*/ 0 h 166"/>
                <a:gd name="T58" fmla="*/ 0 w 215"/>
                <a:gd name="T59" fmla="*/ 0 h 166"/>
                <a:gd name="T60" fmla="*/ 0 w 215"/>
                <a:gd name="T61" fmla="*/ 0 h 166"/>
                <a:gd name="T62" fmla="*/ 0 w 215"/>
                <a:gd name="T63" fmla="*/ 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5"/>
                <a:gd name="T97" fmla="*/ 0 h 166"/>
                <a:gd name="T98" fmla="*/ 215 w 215"/>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5" h="166">
                  <a:moveTo>
                    <a:pt x="0" y="28"/>
                  </a:moveTo>
                  <a:lnTo>
                    <a:pt x="0" y="14"/>
                  </a:lnTo>
                  <a:lnTo>
                    <a:pt x="12" y="14"/>
                  </a:lnTo>
                  <a:lnTo>
                    <a:pt x="25" y="14"/>
                  </a:lnTo>
                  <a:lnTo>
                    <a:pt x="38" y="14"/>
                  </a:lnTo>
                  <a:lnTo>
                    <a:pt x="51" y="28"/>
                  </a:lnTo>
                  <a:lnTo>
                    <a:pt x="51" y="14"/>
                  </a:lnTo>
                  <a:lnTo>
                    <a:pt x="62" y="0"/>
                  </a:lnTo>
                  <a:lnTo>
                    <a:pt x="75" y="0"/>
                  </a:lnTo>
                  <a:lnTo>
                    <a:pt x="88" y="0"/>
                  </a:lnTo>
                  <a:lnTo>
                    <a:pt x="113" y="14"/>
                  </a:lnTo>
                  <a:lnTo>
                    <a:pt x="139" y="14"/>
                  </a:lnTo>
                  <a:lnTo>
                    <a:pt x="139" y="28"/>
                  </a:lnTo>
                  <a:lnTo>
                    <a:pt x="152" y="42"/>
                  </a:lnTo>
                  <a:lnTo>
                    <a:pt x="163" y="55"/>
                  </a:lnTo>
                  <a:lnTo>
                    <a:pt x="176" y="55"/>
                  </a:lnTo>
                  <a:lnTo>
                    <a:pt x="202" y="69"/>
                  </a:lnTo>
                  <a:lnTo>
                    <a:pt x="214" y="83"/>
                  </a:lnTo>
                  <a:lnTo>
                    <a:pt x="214" y="124"/>
                  </a:lnTo>
                  <a:lnTo>
                    <a:pt x="202" y="138"/>
                  </a:lnTo>
                  <a:lnTo>
                    <a:pt x="176" y="165"/>
                  </a:lnTo>
                  <a:lnTo>
                    <a:pt x="163" y="165"/>
                  </a:lnTo>
                  <a:lnTo>
                    <a:pt x="152" y="152"/>
                  </a:lnTo>
                  <a:lnTo>
                    <a:pt x="62" y="124"/>
                  </a:lnTo>
                  <a:lnTo>
                    <a:pt x="51" y="124"/>
                  </a:lnTo>
                  <a:lnTo>
                    <a:pt x="51" y="138"/>
                  </a:lnTo>
                  <a:lnTo>
                    <a:pt x="38" y="138"/>
                  </a:lnTo>
                  <a:lnTo>
                    <a:pt x="12" y="69"/>
                  </a:lnTo>
                  <a:lnTo>
                    <a:pt x="25" y="69"/>
                  </a:lnTo>
                  <a:lnTo>
                    <a:pt x="12" y="28"/>
                  </a:lnTo>
                  <a:lnTo>
                    <a:pt x="0" y="55"/>
                  </a:lnTo>
                  <a:lnTo>
                    <a:pt x="0" y="28"/>
                  </a:lnTo>
                </a:path>
              </a:pathLst>
            </a:custGeom>
            <a:solidFill>
              <a:srgbClr val="B2B2B2"/>
            </a:solidFill>
            <a:ln w="12700">
              <a:solidFill>
                <a:srgbClr val="000000"/>
              </a:solidFill>
              <a:round/>
              <a:headEnd/>
              <a:tailEnd/>
            </a:ln>
          </p:spPr>
          <p:txBody>
            <a:bodyPr wrap="none" anchor="ctr"/>
            <a:lstStyle/>
            <a:p>
              <a:endParaRPr lang="fr-FR" dirty="0"/>
            </a:p>
          </p:txBody>
        </p:sp>
        <p:sp>
          <p:nvSpPr>
            <p:cNvPr id="8441" name="AutoShape 249"/>
            <p:cNvSpPr>
              <a:spLocks/>
            </p:cNvSpPr>
            <p:nvPr/>
          </p:nvSpPr>
          <p:spPr bwMode="auto">
            <a:xfrm>
              <a:off x="4226" y="5008"/>
              <a:ext cx="100" cy="75"/>
            </a:xfrm>
            <a:custGeom>
              <a:avLst/>
              <a:gdLst>
                <a:gd name="T0" fmla="*/ 0 w 229"/>
                <a:gd name="T1" fmla="*/ 0 h 179"/>
                <a:gd name="T2" fmla="*/ 0 w 229"/>
                <a:gd name="T3" fmla="*/ 0 h 179"/>
                <a:gd name="T4" fmla="*/ 0 w 229"/>
                <a:gd name="T5" fmla="*/ 0 h 179"/>
                <a:gd name="T6" fmla="*/ 0 w 229"/>
                <a:gd name="T7" fmla="*/ 0 h 179"/>
                <a:gd name="T8" fmla="*/ 0 w 229"/>
                <a:gd name="T9" fmla="*/ 0 h 179"/>
                <a:gd name="T10" fmla="*/ 0 w 229"/>
                <a:gd name="T11" fmla="*/ 0 h 179"/>
                <a:gd name="T12" fmla="*/ 0 w 229"/>
                <a:gd name="T13" fmla="*/ 0 h 179"/>
                <a:gd name="T14" fmla="*/ 0 w 229"/>
                <a:gd name="T15" fmla="*/ 0 h 179"/>
                <a:gd name="T16" fmla="*/ 0 w 229"/>
                <a:gd name="T17" fmla="*/ 0 h 179"/>
                <a:gd name="T18" fmla="*/ 0 w 229"/>
                <a:gd name="T19" fmla="*/ 0 h 179"/>
                <a:gd name="T20" fmla="*/ 0 w 229"/>
                <a:gd name="T21" fmla="*/ 0 h 179"/>
                <a:gd name="T22" fmla="*/ 0 w 229"/>
                <a:gd name="T23" fmla="*/ 0 h 179"/>
                <a:gd name="T24" fmla="*/ 0 w 229"/>
                <a:gd name="T25" fmla="*/ 0 h 179"/>
                <a:gd name="T26" fmla="*/ 0 w 229"/>
                <a:gd name="T27" fmla="*/ 0 h 179"/>
                <a:gd name="T28" fmla="*/ 0 w 229"/>
                <a:gd name="T29" fmla="*/ 0 h 179"/>
                <a:gd name="T30" fmla="*/ 0 w 229"/>
                <a:gd name="T31" fmla="*/ 0 h 179"/>
                <a:gd name="T32" fmla="*/ 0 w 229"/>
                <a:gd name="T33" fmla="*/ 0 h 179"/>
                <a:gd name="T34" fmla="*/ 0 w 229"/>
                <a:gd name="T35" fmla="*/ 0 h 179"/>
                <a:gd name="T36" fmla="*/ 0 w 229"/>
                <a:gd name="T37" fmla="*/ 0 h 179"/>
                <a:gd name="T38" fmla="*/ 0 w 229"/>
                <a:gd name="T39" fmla="*/ 0 h 179"/>
                <a:gd name="T40" fmla="*/ 0 w 229"/>
                <a:gd name="T41" fmla="*/ 0 h 179"/>
                <a:gd name="T42" fmla="*/ 0 w 229"/>
                <a:gd name="T43" fmla="*/ 0 h 179"/>
                <a:gd name="T44" fmla="*/ 0 w 229"/>
                <a:gd name="T45" fmla="*/ 0 h 179"/>
                <a:gd name="T46" fmla="*/ 0 w 229"/>
                <a:gd name="T47" fmla="*/ 0 h 179"/>
                <a:gd name="T48" fmla="*/ 0 w 229"/>
                <a:gd name="T49" fmla="*/ 0 h 179"/>
                <a:gd name="T50" fmla="*/ 0 w 229"/>
                <a:gd name="T51" fmla="*/ 0 h 179"/>
                <a:gd name="T52" fmla="*/ 0 w 229"/>
                <a:gd name="T53" fmla="*/ 0 h 179"/>
                <a:gd name="T54" fmla="*/ 0 w 229"/>
                <a:gd name="T55" fmla="*/ 0 h 179"/>
                <a:gd name="T56" fmla="*/ 0 w 229"/>
                <a:gd name="T57" fmla="*/ 0 h 179"/>
                <a:gd name="T58" fmla="*/ 0 w 229"/>
                <a:gd name="T59" fmla="*/ 0 h 179"/>
                <a:gd name="T60" fmla="*/ 0 w 229"/>
                <a:gd name="T61" fmla="*/ 0 h 179"/>
                <a:gd name="T62" fmla="*/ 0 w 229"/>
                <a:gd name="T63" fmla="*/ 0 h 179"/>
                <a:gd name="T64" fmla="*/ 0 w 229"/>
                <a:gd name="T65" fmla="*/ 0 h 179"/>
                <a:gd name="T66" fmla="*/ 0 w 229"/>
                <a:gd name="T67" fmla="*/ 0 h 179"/>
                <a:gd name="T68" fmla="*/ 0 w 229"/>
                <a:gd name="T69" fmla="*/ 0 h 179"/>
                <a:gd name="T70" fmla="*/ 0 w 229"/>
                <a:gd name="T71" fmla="*/ 0 h 179"/>
                <a:gd name="T72" fmla="*/ 0 w 229"/>
                <a:gd name="T73" fmla="*/ 0 h 179"/>
                <a:gd name="T74" fmla="*/ 0 w 229"/>
                <a:gd name="T75" fmla="*/ 0 h 179"/>
                <a:gd name="T76" fmla="*/ 0 w 229"/>
                <a:gd name="T77" fmla="*/ 0 h 1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9"/>
                <a:gd name="T118" fmla="*/ 0 h 179"/>
                <a:gd name="T119" fmla="*/ 229 w 229"/>
                <a:gd name="T120" fmla="*/ 179 h 1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9" h="179">
                  <a:moveTo>
                    <a:pt x="0" y="69"/>
                  </a:moveTo>
                  <a:lnTo>
                    <a:pt x="0" y="14"/>
                  </a:lnTo>
                  <a:lnTo>
                    <a:pt x="12" y="0"/>
                  </a:lnTo>
                  <a:lnTo>
                    <a:pt x="38" y="0"/>
                  </a:lnTo>
                  <a:lnTo>
                    <a:pt x="38" y="28"/>
                  </a:lnTo>
                  <a:lnTo>
                    <a:pt x="63" y="28"/>
                  </a:lnTo>
                  <a:lnTo>
                    <a:pt x="63" y="14"/>
                  </a:lnTo>
                  <a:lnTo>
                    <a:pt x="63" y="0"/>
                  </a:lnTo>
                  <a:lnTo>
                    <a:pt x="76" y="14"/>
                  </a:lnTo>
                  <a:lnTo>
                    <a:pt x="89" y="14"/>
                  </a:lnTo>
                  <a:lnTo>
                    <a:pt x="102" y="14"/>
                  </a:lnTo>
                  <a:lnTo>
                    <a:pt x="126" y="28"/>
                  </a:lnTo>
                  <a:lnTo>
                    <a:pt x="126" y="42"/>
                  </a:lnTo>
                  <a:lnTo>
                    <a:pt x="152" y="42"/>
                  </a:lnTo>
                  <a:lnTo>
                    <a:pt x="164" y="42"/>
                  </a:lnTo>
                  <a:lnTo>
                    <a:pt x="190" y="42"/>
                  </a:lnTo>
                  <a:lnTo>
                    <a:pt x="190" y="55"/>
                  </a:lnTo>
                  <a:lnTo>
                    <a:pt x="203" y="69"/>
                  </a:lnTo>
                  <a:lnTo>
                    <a:pt x="215" y="69"/>
                  </a:lnTo>
                  <a:lnTo>
                    <a:pt x="228" y="55"/>
                  </a:lnTo>
                  <a:lnTo>
                    <a:pt x="228" y="83"/>
                  </a:lnTo>
                  <a:lnTo>
                    <a:pt x="215" y="97"/>
                  </a:lnTo>
                  <a:lnTo>
                    <a:pt x="215" y="83"/>
                  </a:lnTo>
                  <a:lnTo>
                    <a:pt x="203" y="83"/>
                  </a:lnTo>
                  <a:lnTo>
                    <a:pt x="190" y="109"/>
                  </a:lnTo>
                  <a:lnTo>
                    <a:pt x="190" y="164"/>
                  </a:lnTo>
                  <a:lnTo>
                    <a:pt x="164" y="178"/>
                  </a:lnTo>
                  <a:lnTo>
                    <a:pt x="164" y="137"/>
                  </a:lnTo>
                  <a:lnTo>
                    <a:pt x="152" y="123"/>
                  </a:lnTo>
                  <a:lnTo>
                    <a:pt x="126" y="109"/>
                  </a:lnTo>
                  <a:lnTo>
                    <a:pt x="113" y="109"/>
                  </a:lnTo>
                  <a:lnTo>
                    <a:pt x="102" y="97"/>
                  </a:lnTo>
                  <a:lnTo>
                    <a:pt x="89" y="83"/>
                  </a:lnTo>
                  <a:lnTo>
                    <a:pt x="89" y="69"/>
                  </a:lnTo>
                  <a:lnTo>
                    <a:pt x="63" y="69"/>
                  </a:lnTo>
                  <a:lnTo>
                    <a:pt x="38" y="55"/>
                  </a:lnTo>
                  <a:lnTo>
                    <a:pt x="25" y="55"/>
                  </a:lnTo>
                  <a:lnTo>
                    <a:pt x="12" y="55"/>
                  </a:lnTo>
                  <a:lnTo>
                    <a:pt x="0" y="69"/>
                  </a:lnTo>
                </a:path>
              </a:pathLst>
            </a:custGeom>
            <a:solidFill>
              <a:srgbClr val="B2B2B2"/>
            </a:solidFill>
            <a:ln w="12700">
              <a:solidFill>
                <a:srgbClr val="000000"/>
              </a:solidFill>
              <a:round/>
              <a:headEnd/>
              <a:tailEnd/>
            </a:ln>
          </p:spPr>
          <p:txBody>
            <a:bodyPr wrap="none" anchor="ctr"/>
            <a:lstStyle/>
            <a:p>
              <a:endParaRPr lang="fr-FR" dirty="0"/>
            </a:p>
          </p:txBody>
        </p:sp>
        <p:sp>
          <p:nvSpPr>
            <p:cNvPr id="8442" name="AutoShape 250"/>
            <p:cNvSpPr>
              <a:spLocks/>
            </p:cNvSpPr>
            <p:nvPr/>
          </p:nvSpPr>
          <p:spPr bwMode="auto">
            <a:xfrm>
              <a:off x="4309" y="5001"/>
              <a:ext cx="92" cy="55"/>
            </a:xfrm>
            <a:custGeom>
              <a:avLst/>
              <a:gdLst>
                <a:gd name="T0" fmla="*/ 0 w 205"/>
                <a:gd name="T1" fmla="*/ 0 h 126"/>
                <a:gd name="T2" fmla="*/ 0 w 205"/>
                <a:gd name="T3" fmla="*/ 0 h 126"/>
                <a:gd name="T4" fmla="*/ 0 w 205"/>
                <a:gd name="T5" fmla="*/ 0 h 126"/>
                <a:gd name="T6" fmla="*/ 0 w 205"/>
                <a:gd name="T7" fmla="*/ 0 h 126"/>
                <a:gd name="T8" fmla="*/ 0 w 205"/>
                <a:gd name="T9" fmla="*/ 0 h 126"/>
                <a:gd name="T10" fmla="*/ 0 w 205"/>
                <a:gd name="T11" fmla="*/ 0 h 126"/>
                <a:gd name="T12" fmla="*/ 0 w 205"/>
                <a:gd name="T13" fmla="*/ 0 h 126"/>
                <a:gd name="T14" fmla="*/ 0 w 205"/>
                <a:gd name="T15" fmla="*/ 0 h 126"/>
                <a:gd name="T16" fmla="*/ 0 w 205"/>
                <a:gd name="T17" fmla="*/ 0 h 126"/>
                <a:gd name="T18" fmla="*/ 0 w 205"/>
                <a:gd name="T19" fmla="*/ 0 h 126"/>
                <a:gd name="T20" fmla="*/ 0 w 205"/>
                <a:gd name="T21" fmla="*/ 0 h 126"/>
                <a:gd name="T22" fmla="*/ 0 w 205"/>
                <a:gd name="T23" fmla="*/ 0 h 126"/>
                <a:gd name="T24" fmla="*/ 0 w 205"/>
                <a:gd name="T25" fmla="*/ 0 h 126"/>
                <a:gd name="T26" fmla="*/ 0 w 205"/>
                <a:gd name="T27" fmla="*/ 0 h 126"/>
                <a:gd name="T28" fmla="*/ 0 w 205"/>
                <a:gd name="T29" fmla="*/ 0 h 126"/>
                <a:gd name="T30" fmla="*/ 0 w 205"/>
                <a:gd name="T31" fmla="*/ 0 h 126"/>
                <a:gd name="T32" fmla="*/ 0 w 205"/>
                <a:gd name="T33" fmla="*/ 0 h 126"/>
                <a:gd name="T34" fmla="*/ 0 w 205"/>
                <a:gd name="T35" fmla="*/ 0 h 126"/>
                <a:gd name="T36" fmla="*/ 0 w 205"/>
                <a:gd name="T37" fmla="*/ 0 h 126"/>
                <a:gd name="T38" fmla="*/ 0 w 205"/>
                <a:gd name="T39" fmla="*/ 0 h 126"/>
                <a:gd name="T40" fmla="*/ 0 w 205"/>
                <a:gd name="T41" fmla="*/ 0 h 126"/>
                <a:gd name="T42" fmla="*/ 0 w 205"/>
                <a:gd name="T43" fmla="*/ 0 h 126"/>
                <a:gd name="T44" fmla="*/ 0 w 205"/>
                <a:gd name="T45" fmla="*/ 0 h 126"/>
                <a:gd name="T46" fmla="*/ 0 w 205"/>
                <a:gd name="T47" fmla="*/ 0 h 126"/>
                <a:gd name="T48" fmla="*/ 0 w 205"/>
                <a:gd name="T49" fmla="*/ 0 h 126"/>
                <a:gd name="T50" fmla="*/ 0 w 205"/>
                <a:gd name="T51" fmla="*/ 0 h 126"/>
                <a:gd name="T52" fmla="*/ 0 w 205"/>
                <a:gd name="T53" fmla="*/ 0 h 126"/>
                <a:gd name="T54" fmla="*/ 0 w 205"/>
                <a:gd name="T55" fmla="*/ 0 h 126"/>
                <a:gd name="T56" fmla="*/ 0 w 205"/>
                <a:gd name="T57" fmla="*/ 0 h 1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5"/>
                <a:gd name="T88" fmla="*/ 0 h 126"/>
                <a:gd name="T89" fmla="*/ 205 w 205"/>
                <a:gd name="T90" fmla="*/ 126 h 1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5" h="126">
                  <a:moveTo>
                    <a:pt x="25" y="98"/>
                  </a:moveTo>
                  <a:lnTo>
                    <a:pt x="25" y="112"/>
                  </a:lnTo>
                  <a:lnTo>
                    <a:pt x="38" y="112"/>
                  </a:lnTo>
                  <a:lnTo>
                    <a:pt x="51" y="125"/>
                  </a:lnTo>
                  <a:lnTo>
                    <a:pt x="64" y="112"/>
                  </a:lnTo>
                  <a:lnTo>
                    <a:pt x="89" y="125"/>
                  </a:lnTo>
                  <a:lnTo>
                    <a:pt x="115" y="125"/>
                  </a:lnTo>
                  <a:lnTo>
                    <a:pt x="140" y="98"/>
                  </a:lnTo>
                  <a:lnTo>
                    <a:pt x="153" y="112"/>
                  </a:lnTo>
                  <a:lnTo>
                    <a:pt x="191" y="69"/>
                  </a:lnTo>
                  <a:lnTo>
                    <a:pt x="204" y="13"/>
                  </a:lnTo>
                  <a:lnTo>
                    <a:pt x="153" y="13"/>
                  </a:lnTo>
                  <a:lnTo>
                    <a:pt x="140" y="0"/>
                  </a:lnTo>
                  <a:lnTo>
                    <a:pt x="127" y="0"/>
                  </a:lnTo>
                  <a:lnTo>
                    <a:pt x="115" y="13"/>
                  </a:lnTo>
                  <a:lnTo>
                    <a:pt x="89" y="27"/>
                  </a:lnTo>
                  <a:lnTo>
                    <a:pt x="76" y="42"/>
                  </a:lnTo>
                  <a:lnTo>
                    <a:pt x="51" y="42"/>
                  </a:lnTo>
                  <a:lnTo>
                    <a:pt x="38" y="42"/>
                  </a:lnTo>
                  <a:lnTo>
                    <a:pt x="13" y="42"/>
                  </a:lnTo>
                  <a:lnTo>
                    <a:pt x="0" y="42"/>
                  </a:lnTo>
                  <a:lnTo>
                    <a:pt x="0" y="56"/>
                  </a:lnTo>
                  <a:lnTo>
                    <a:pt x="0" y="69"/>
                  </a:lnTo>
                  <a:lnTo>
                    <a:pt x="13" y="83"/>
                  </a:lnTo>
                  <a:lnTo>
                    <a:pt x="25" y="83"/>
                  </a:lnTo>
                  <a:lnTo>
                    <a:pt x="38" y="69"/>
                  </a:lnTo>
                  <a:lnTo>
                    <a:pt x="38" y="98"/>
                  </a:lnTo>
                  <a:lnTo>
                    <a:pt x="25" y="112"/>
                  </a:lnTo>
                  <a:lnTo>
                    <a:pt x="25" y="98"/>
                  </a:lnTo>
                </a:path>
              </a:pathLst>
            </a:custGeom>
            <a:solidFill>
              <a:srgbClr val="B2B2B2"/>
            </a:solidFill>
            <a:ln w="12700">
              <a:solidFill>
                <a:srgbClr val="000000"/>
              </a:solidFill>
              <a:round/>
              <a:headEnd/>
              <a:tailEnd/>
            </a:ln>
          </p:spPr>
          <p:txBody>
            <a:bodyPr wrap="none" anchor="ctr"/>
            <a:lstStyle/>
            <a:p>
              <a:endParaRPr lang="fr-FR" dirty="0"/>
            </a:p>
          </p:txBody>
        </p:sp>
        <p:sp>
          <p:nvSpPr>
            <p:cNvPr id="8443" name="Line 251"/>
            <p:cNvSpPr>
              <a:spLocks noChangeShapeType="1"/>
            </p:cNvSpPr>
            <p:nvPr/>
          </p:nvSpPr>
          <p:spPr bwMode="auto">
            <a:xfrm>
              <a:off x="4252" y="5212"/>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44" name="Line 252"/>
            <p:cNvSpPr>
              <a:spLocks noChangeShapeType="1"/>
            </p:cNvSpPr>
            <p:nvPr/>
          </p:nvSpPr>
          <p:spPr bwMode="auto">
            <a:xfrm>
              <a:off x="4361" y="5089"/>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45" name="AutoShape 253"/>
            <p:cNvSpPr>
              <a:spLocks/>
            </p:cNvSpPr>
            <p:nvPr/>
          </p:nvSpPr>
          <p:spPr bwMode="auto">
            <a:xfrm>
              <a:off x="4430" y="5147"/>
              <a:ext cx="57" cy="29"/>
            </a:xfrm>
            <a:custGeom>
              <a:avLst/>
              <a:gdLst>
                <a:gd name="T0" fmla="*/ 0 w 130"/>
                <a:gd name="T1" fmla="*/ 0 h 70"/>
                <a:gd name="T2" fmla="*/ 0 w 130"/>
                <a:gd name="T3" fmla="*/ 0 h 70"/>
                <a:gd name="T4" fmla="*/ 0 w 130"/>
                <a:gd name="T5" fmla="*/ 0 h 70"/>
                <a:gd name="T6" fmla="*/ 0 w 130"/>
                <a:gd name="T7" fmla="*/ 0 h 70"/>
                <a:gd name="T8" fmla="*/ 0 w 130"/>
                <a:gd name="T9" fmla="*/ 0 h 70"/>
                <a:gd name="T10" fmla="*/ 0 w 130"/>
                <a:gd name="T11" fmla="*/ 0 h 70"/>
                <a:gd name="T12" fmla="*/ 0 w 130"/>
                <a:gd name="T13" fmla="*/ 0 h 70"/>
                <a:gd name="T14" fmla="*/ 0 w 130"/>
                <a:gd name="T15" fmla="*/ 0 h 70"/>
                <a:gd name="T16" fmla="*/ 0 w 130"/>
                <a:gd name="T17" fmla="*/ 0 h 70"/>
                <a:gd name="T18" fmla="*/ 0 w 130"/>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70"/>
                <a:gd name="T32" fmla="*/ 130 w 130"/>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70">
                  <a:moveTo>
                    <a:pt x="25" y="14"/>
                  </a:moveTo>
                  <a:lnTo>
                    <a:pt x="0" y="0"/>
                  </a:lnTo>
                  <a:lnTo>
                    <a:pt x="0" y="42"/>
                  </a:lnTo>
                  <a:lnTo>
                    <a:pt x="52" y="55"/>
                  </a:lnTo>
                  <a:lnTo>
                    <a:pt x="90" y="69"/>
                  </a:lnTo>
                  <a:lnTo>
                    <a:pt x="129" y="55"/>
                  </a:lnTo>
                  <a:lnTo>
                    <a:pt x="129" y="42"/>
                  </a:lnTo>
                  <a:lnTo>
                    <a:pt x="90" y="42"/>
                  </a:lnTo>
                  <a:lnTo>
                    <a:pt x="52" y="14"/>
                  </a:lnTo>
                  <a:lnTo>
                    <a:pt x="25" y="14"/>
                  </a:lnTo>
                </a:path>
              </a:pathLst>
            </a:custGeom>
            <a:solidFill>
              <a:srgbClr val="B2B2B2"/>
            </a:solidFill>
            <a:ln w="12700">
              <a:solidFill>
                <a:srgbClr val="000000"/>
              </a:solidFill>
              <a:round/>
              <a:headEnd/>
              <a:tailEnd/>
            </a:ln>
          </p:spPr>
          <p:txBody>
            <a:bodyPr wrap="none" anchor="ctr"/>
            <a:lstStyle/>
            <a:p>
              <a:endParaRPr lang="fr-FR" dirty="0"/>
            </a:p>
          </p:txBody>
        </p:sp>
        <p:sp>
          <p:nvSpPr>
            <p:cNvPr id="8446" name="AutoShape 254"/>
            <p:cNvSpPr>
              <a:spLocks/>
            </p:cNvSpPr>
            <p:nvPr/>
          </p:nvSpPr>
          <p:spPr bwMode="auto">
            <a:xfrm>
              <a:off x="4498" y="5166"/>
              <a:ext cx="17" cy="10"/>
            </a:xfrm>
            <a:custGeom>
              <a:avLst/>
              <a:gdLst>
                <a:gd name="T0" fmla="*/ 0 w 39"/>
                <a:gd name="T1" fmla="*/ 0 h 26"/>
                <a:gd name="T2" fmla="*/ 0 w 39"/>
                <a:gd name="T3" fmla="*/ 0 h 26"/>
                <a:gd name="T4" fmla="*/ 0 w 39"/>
                <a:gd name="T5" fmla="*/ 0 h 26"/>
                <a:gd name="T6" fmla="*/ 0 w 39"/>
                <a:gd name="T7" fmla="*/ 0 h 26"/>
                <a:gd name="T8" fmla="*/ 0 w 39"/>
                <a:gd name="T9" fmla="*/ 0 h 26"/>
                <a:gd name="T10" fmla="*/ 0 w 39"/>
                <a:gd name="T11" fmla="*/ 0 h 26"/>
                <a:gd name="T12" fmla="*/ 0 w 39"/>
                <a:gd name="T13" fmla="*/ 0 h 26"/>
                <a:gd name="T14" fmla="*/ 0 60000 65536"/>
                <a:gd name="T15" fmla="*/ 0 60000 65536"/>
                <a:gd name="T16" fmla="*/ 0 60000 65536"/>
                <a:gd name="T17" fmla="*/ 0 60000 65536"/>
                <a:gd name="T18" fmla="*/ 0 60000 65536"/>
                <a:gd name="T19" fmla="*/ 0 60000 65536"/>
                <a:gd name="T20" fmla="*/ 0 60000 65536"/>
                <a:gd name="T21" fmla="*/ 0 w 39"/>
                <a:gd name="T22" fmla="*/ 0 h 26"/>
                <a:gd name="T23" fmla="*/ 39 w 3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6">
                  <a:moveTo>
                    <a:pt x="0" y="0"/>
                  </a:moveTo>
                  <a:lnTo>
                    <a:pt x="0" y="12"/>
                  </a:lnTo>
                  <a:lnTo>
                    <a:pt x="0" y="25"/>
                  </a:lnTo>
                  <a:lnTo>
                    <a:pt x="38" y="25"/>
                  </a:lnTo>
                  <a:lnTo>
                    <a:pt x="38" y="12"/>
                  </a:lnTo>
                  <a:lnTo>
                    <a:pt x="38"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447" name="AutoShape 255"/>
            <p:cNvSpPr>
              <a:spLocks/>
            </p:cNvSpPr>
            <p:nvPr/>
          </p:nvSpPr>
          <p:spPr bwMode="auto">
            <a:xfrm>
              <a:off x="4441" y="5340"/>
              <a:ext cx="18" cy="36"/>
            </a:xfrm>
            <a:custGeom>
              <a:avLst/>
              <a:gdLst>
                <a:gd name="T0" fmla="*/ 0 w 40"/>
                <a:gd name="T1" fmla="*/ 0 h 84"/>
                <a:gd name="T2" fmla="*/ 0 w 40"/>
                <a:gd name="T3" fmla="*/ 0 h 84"/>
                <a:gd name="T4" fmla="*/ 0 w 40"/>
                <a:gd name="T5" fmla="*/ 0 h 84"/>
                <a:gd name="T6" fmla="*/ 0 w 40"/>
                <a:gd name="T7" fmla="*/ 0 h 84"/>
                <a:gd name="T8" fmla="*/ 0 w 40"/>
                <a:gd name="T9" fmla="*/ 0 h 84"/>
                <a:gd name="T10" fmla="*/ 0 w 40"/>
                <a:gd name="T11" fmla="*/ 0 h 84"/>
                <a:gd name="T12" fmla="*/ 0 w 40"/>
                <a:gd name="T13" fmla="*/ 0 h 84"/>
                <a:gd name="T14" fmla="*/ 0 w 4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84"/>
                <a:gd name="T26" fmla="*/ 40 w 4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84">
                  <a:moveTo>
                    <a:pt x="13" y="0"/>
                  </a:moveTo>
                  <a:lnTo>
                    <a:pt x="0" y="28"/>
                  </a:lnTo>
                  <a:lnTo>
                    <a:pt x="13" y="69"/>
                  </a:lnTo>
                  <a:lnTo>
                    <a:pt x="13" y="83"/>
                  </a:lnTo>
                  <a:lnTo>
                    <a:pt x="39" y="83"/>
                  </a:lnTo>
                  <a:lnTo>
                    <a:pt x="39" y="55"/>
                  </a:lnTo>
                  <a:lnTo>
                    <a:pt x="27" y="28"/>
                  </a:lnTo>
                  <a:lnTo>
                    <a:pt x="13" y="0"/>
                  </a:lnTo>
                </a:path>
              </a:pathLst>
            </a:custGeom>
            <a:solidFill>
              <a:srgbClr val="B2B2B2"/>
            </a:solidFill>
            <a:ln w="12700">
              <a:solidFill>
                <a:srgbClr val="000000"/>
              </a:solidFill>
              <a:round/>
              <a:headEnd/>
              <a:tailEnd/>
            </a:ln>
          </p:spPr>
          <p:txBody>
            <a:bodyPr wrap="none" anchor="ctr"/>
            <a:lstStyle/>
            <a:p>
              <a:endParaRPr lang="fr-FR" dirty="0"/>
            </a:p>
          </p:txBody>
        </p:sp>
        <p:sp>
          <p:nvSpPr>
            <p:cNvPr id="8448" name="Oval 256"/>
            <p:cNvSpPr>
              <a:spLocks noChangeArrowheads="1"/>
            </p:cNvSpPr>
            <p:nvPr/>
          </p:nvSpPr>
          <p:spPr bwMode="auto">
            <a:xfrm>
              <a:off x="4395" y="5388"/>
              <a:ext cx="8" cy="6"/>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449" name="Line 257"/>
            <p:cNvSpPr>
              <a:spLocks noChangeShapeType="1"/>
            </p:cNvSpPr>
            <p:nvPr/>
          </p:nvSpPr>
          <p:spPr bwMode="auto">
            <a:xfrm>
              <a:off x="4361" y="5089"/>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50" name="AutoShape 258"/>
            <p:cNvSpPr>
              <a:spLocks/>
            </p:cNvSpPr>
            <p:nvPr/>
          </p:nvSpPr>
          <p:spPr bwMode="auto">
            <a:xfrm>
              <a:off x="3996" y="4558"/>
              <a:ext cx="991" cy="498"/>
            </a:xfrm>
            <a:custGeom>
              <a:avLst/>
              <a:gdLst>
                <a:gd name="T0" fmla="*/ 0 w 2219"/>
                <a:gd name="T1" fmla="*/ 0 h 1168"/>
                <a:gd name="T2" fmla="*/ 0 w 2219"/>
                <a:gd name="T3" fmla="*/ 0 h 1168"/>
                <a:gd name="T4" fmla="*/ 0 w 2219"/>
                <a:gd name="T5" fmla="*/ 0 h 1168"/>
                <a:gd name="T6" fmla="*/ 0 w 2219"/>
                <a:gd name="T7" fmla="*/ 0 h 1168"/>
                <a:gd name="T8" fmla="*/ 0 w 2219"/>
                <a:gd name="T9" fmla="*/ 0 h 1168"/>
                <a:gd name="T10" fmla="*/ 0 w 2219"/>
                <a:gd name="T11" fmla="*/ 0 h 1168"/>
                <a:gd name="T12" fmla="*/ 0 w 2219"/>
                <a:gd name="T13" fmla="*/ 0 h 1168"/>
                <a:gd name="T14" fmla="*/ 0 w 2219"/>
                <a:gd name="T15" fmla="*/ 0 h 1168"/>
                <a:gd name="T16" fmla="*/ 0 w 2219"/>
                <a:gd name="T17" fmla="*/ 0 h 1168"/>
                <a:gd name="T18" fmla="*/ 0 w 2219"/>
                <a:gd name="T19" fmla="*/ 0 h 1168"/>
                <a:gd name="T20" fmla="*/ 0 w 2219"/>
                <a:gd name="T21" fmla="*/ 0 h 1168"/>
                <a:gd name="T22" fmla="*/ 0 w 2219"/>
                <a:gd name="T23" fmla="*/ 0 h 1168"/>
                <a:gd name="T24" fmla="*/ 0 w 2219"/>
                <a:gd name="T25" fmla="*/ 0 h 1168"/>
                <a:gd name="T26" fmla="*/ 0 w 2219"/>
                <a:gd name="T27" fmla="*/ 0 h 1168"/>
                <a:gd name="T28" fmla="*/ 0 w 2219"/>
                <a:gd name="T29" fmla="*/ 0 h 1168"/>
                <a:gd name="T30" fmla="*/ 0 w 2219"/>
                <a:gd name="T31" fmla="*/ 0 h 1168"/>
                <a:gd name="T32" fmla="*/ 0 w 2219"/>
                <a:gd name="T33" fmla="*/ 0 h 1168"/>
                <a:gd name="T34" fmla="*/ 0 w 2219"/>
                <a:gd name="T35" fmla="*/ 0 h 1168"/>
                <a:gd name="T36" fmla="*/ 0 w 2219"/>
                <a:gd name="T37" fmla="*/ 0 h 1168"/>
                <a:gd name="T38" fmla="*/ 0 w 2219"/>
                <a:gd name="T39" fmla="*/ 0 h 1168"/>
                <a:gd name="T40" fmla="*/ 0 w 2219"/>
                <a:gd name="T41" fmla="*/ 0 h 1168"/>
                <a:gd name="T42" fmla="*/ 0 w 2219"/>
                <a:gd name="T43" fmla="*/ 0 h 1168"/>
                <a:gd name="T44" fmla="*/ 0 w 2219"/>
                <a:gd name="T45" fmla="*/ 0 h 1168"/>
                <a:gd name="T46" fmla="*/ 0 w 2219"/>
                <a:gd name="T47" fmla="*/ 0 h 1168"/>
                <a:gd name="T48" fmla="*/ 0 w 2219"/>
                <a:gd name="T49" fmla="*/ 0 h 1168"/>
                <a:gd name="T50" fmla="*/ 0 w 2219"/>
                <a:gd name="T51" fmla="*/ 0 h 1168"/>
                <a:gd name="T52" fmla="*/ 0 w 2219"/>
                <a:gd name="T53" fmla="*/ 0 h 1168"/>
                <a:gd name="T54" fmla="*/ 0 w 2219"/>
                <a:gd name="T55" fmla="*/ 0 h 1168"/>
                <a:gd name="T56" fmla="*/ 0 w 2219"/>
                <a:gd name="T57" fmla="*/ 0 h 1168"/>
                <a:gd name="T58" fmla="*/ 0 w 2219"/>
                <a:gd name="T59" fmla="*/ 0 h 1168"/>
                <a:gd name="T60" fmla="*/ 0 w 2219"/>
                <a:gd name="T61" fmla="*/ 0 h 1168"/>
                <a:gd name="T62" fmla="*/ 0 w 2219"/>
                <a:gd name="T63" fmla="*/ 0 h 1168"/>
                <a:gd name="T64" fmla="*/ 0 w 2219"/>
                <a:gd name="T65" fmla="*/ 0 h 1168"/>
                <a:gd name="T66" fmla="*/ 0 w 2219"/>
                <a:gd name="T67" fmla="*/ 0 h 1168"/>
                <a:gd name="T68" fmla="*/ 0 w 2219"/>
                <a:gd name="T69" fmla="*/ 0 h 1168"/>
                <a:gd name="T70" fmla="*/ 0 w 2219"/>
                <a:gd name="T71" fmla="*/ 0 h 1168"/>
                <a:gd name="T72" fmla="*/ 0 w 2219"/>
                <a:gd name="T73" fmla="*/ 0 h 1168"/>
                <a:gd name="T74" fmla="*/ 0 w 2219"/>
                <a:gd name="T75" fmla="*/ 0 h 1168"/>
                <a:gd name="T76" fmla="*/ 0 w 2219"/>
                <a:gd name="T77" fmla="*/ 0 h 1168"/>
                <a:gd name="T78" fmla="*/ 0 w 2219"/>
                <a:gd name="T79" fmla="*/ 0 h 1168"/>
                <a:gd name="T80" fmla="*/ 0 w 2219"/>
                <a:gd name="T81" fmla="*/ 0 h 1168"/>
                <a:gd name="T82" fmla="*/ 0 w 2219"/>
                <a:gd name="T83" fmla="*/ 0 h 1168"/>
                <a:gd name="T84" fmla="*/ 0 w 2219"/>
                <a:gd name="T85" fmla="*/ 0 h 1168"/>
                <a:gd name="T86" fmla="*/ 0 w 2219"/>
                <a:gd name="T87" fmla="*/ 0 h 1168"/>
                <a:gd name="T88" fmla="*/ 0 w 2219"/>
                <a:gd name="T89" fmla="*/ 0 h 1168"/>
                <a:gd name="T90" fmla="*/ 0 w 2219"/>
                <a:gd name="T91" fmla="*/ 0 h 1168"/>
                <a:gd name="T92" fmla="*/ 0 w 2219"/>
                <a:gd name="T93" fmla="*/ 0 h 1168"/>
                <a:gd name="T94" fmla="*/ 0 w 2219"/>
                <a:gd name="T95" fmla="*/ 0 h 1168"/>
                <a:gd name="T96" fmla="*/ 0 w 2219"/>
                <a:gd name="T97" fmla="*/ 0 h 1168"/>
                <a:gd name="T98" fmla="*/ 0 w 2219"/>
                <a:gd name="T99" fmla="*/ 0 h 1168"/>
                <a:gd name="T100" fmla="*/ 0 w 2219"/>
                <a:gd name="T101" fmla="*/ 0 h 1168"/>
                <a:gd name="T102" fmla="*/ 0 w 2219"/>
                <a:gd name="T103" fmla="*/ 0 h 1168"/>
                <a:gd name="T104" fmla="*/ 0 w 2219"/>
                <a:gd name="T105" fmla="*/ 0 h 1168"/>
                <a:gd name="T106" fmla="*/ 0 w 2219"/>
                <a:gd name="T107" fmla="*/ 0 h 1168"/>
                <a:gd name="T108" fmla="*/ 0 w 2219"/>
                <a:gd name="T109" fmla="*/ 0 h 1168"/>
                <a:gd name="T110" fmla="*/ 0 w 2219"/>
                <a:gd name="T111" fmla="*/ 0 h 1168"/>
                <a:gd name="T112" fmla="*/ 0 w 2219"/>
                <a:gd name="T113" fmla="*/ 0 h 1168"/>
                <a:gd name="T114" fmla="*/ 0 w 2219"/>
                <a:gd name="T115" fmla="*/ 0 h 1168"/>
                <a:gd name="T116" fmla="*/ 0 w 2219"/>
                <a:gd name="T117" fmla="*/ 0 h 1168"/>
                <a:gd name="T118" fmla="*/ 0 w 2219"/>
                <a:gd name="T119" fmla="*/ 0 h 1168"/>
                <a:gd name="T120" fmla="*/ 0 w 2219"/>
                <a:gd name="T121" fmla="*/ 0 h 1168"/>
                <a:gd name="T122" fmla="*/ 0 w 2219"/>
                <a:gd name="T123" fmla="*/ 0 h 1168"/>
                <a:gd name="T124" fmla="*/ 0 w 2219"/>
                <a:gd name="T125" fmla="*/ 0 h 11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19"/>
                <a:gd name="T190" fmla="*/ 0 h 1168"/>
                <a:gd name="T191" fmla="*/ 2219 w 2219"/>
                <a:gd name="T192" fmla="*/ 1168 h 11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19" h="1168">
                  <a:moveTo>
                    <a:pt x="408" y="1030"/>
                  </a:moveTo>
                  <a:lnTo>
                    <a:pt x="369" y="934"/>
                  </a:lnTo>
                  <a:lnTo>
                    <a:pt x="382" y="865"/>
                  </a:lnTo>
                  <a:lnTo>
                    <a:pt x="408" y="810"/>
                  </a:lnTo>
                  <a:lnTo>
                    <a:pt x="433" y="810"/>
                  </a:lnTo>
                  <a:lnTo>
                    <a:pt x="459" y="825"/>
                  </a:lnTo>
                  <a:lnTo>
                    <a:pt x="459" y="810"/>
                  </a:lnTo>
                  <a:lnTo>
                    <a:pt x="497" y="810"/>
                  </a:lnTo>
                  <a:lnTo>
                    <a:pt x="510" y="837"/>
                  </a:lnTo>
                  <a:lnTo>
                    <a:pt x="535" y="837"/>
                  </a:lnTo>
                  <a:lnTo>
                    <a:pt x="535" y="770"/>
                  </a:lnTo>
                  <a:lnTo>
                    <a:pt x="561" y="770"/>
                  </a:lnTo>
                  <a:lnTo>
                    <a:pt x="599" y="770"/>
                  </a:lnTo>
                  <a:lnTo>
                    <a:pt x="624" y="755"/>
                  </a:lnTo>
                  <a:lnTo>
                    <a:pt x="650" y="727"/>
                  </a:lnTo>
                  <a:lnTo>
                    <a:pt x="675" y="715"/>
                  </a:lnTo>
                  <a:lnTo>
                    <a:pt x="725" y="715"/>
                  </a:lnTo>
                  <a:lnTo>
                    <a:pt x="739" y="727"/>
                  </a:lnTo>
                  <a:lnTo>
                    <a:pt x="765" y="727"/>
                  </a:lnTo>
                  <a:lnTo>
                    <a:pt x="803" y="755"/>
                  </a:lnTo>
                  <a:lnTo>
                    <a:pt x="816" y="770"/>
                  </a:lnTo>
                  <a:lnTo>
                    <a:pt x="827" y="796"/>
                  </a:lnTo>
                  <a:lnTo>
                    <a:pt x="854" y="782"/>
                  </a:lnTo>
                  <a:lnTo>
                    <a:pt x="854" y="810"/>
                  </a:lnTo>
                  <a:lnTo>
                    <a:pt x="905" y="825"/>
                  </a:lnTo>
                  <a:lnTo>
                    <a:pt x="918" y="865"/>
                  </a:lnTo>
                  <a:lnTo>
                    <a:pt x="956" y="892"/>
                  </a:lnTo>
                  <a:lnTo>
                    <a:pt x="980" y="920"/>
                  </a:lnTo>
                  <a:lnTo>
                    <a:pt x="1031" y="865"/>
                  </a:lnTo>
                  <a:lnTo>
                    <a:pt x="1071" y="865"/>
                  </a:lnTo>
                  <a:lnTo>
                    <a:pt x="1122" y="865"/>
                  </a:lnTo>
                  <a:lnTo>
                    <a:pt x="1109" y="825"/>
                  </a:lnTo>
                  <a:lnTo>
                    <a:pt x="1133" y="796"/>
                  </a:lnTo>
                  <a:lnTo>
                    <a:pt x="1184" y="810"/>
                  </a:lnTo>
                  <a:lnTo>
                    <a:pt x="1197" y="825"/>
                  </a:lnTo>
                  <a:lnTo>
                    <a:pt x="1248" y="810"/>
                  </a:lnTo>
                  <a:lnTo>
                    <a:pt x="1325" y="851"/>
                  </a:lnTo>
                  <a:lnTo>
                    <a:pt x="1337" y="825"/>
                  </a:lnTo>
                  <a:lnTo>
                    <a:pt x="1363" y="837"/>
                  </a:lnTo>
                  <a:lnTo>
                    <a:pt x="1376" y="810"/>
                  </a:lnTo>
                  <a:lnTo>
                    <a:pt x="1427" y="810"/>
                  </a:lnTo>
                  <a:lnTo>
                    <a:pt x="1439" y="825"/>
                  </a:lnTo>
                  <a:lnTo>
                    <a:pt x="1452" y="810"/>
                  </a:lnTo>
                  <a:lnTo>
                    <a:pt x="1465" y="770"/>
                  </a:lnTo>
                  <a:lnTo>
                    <a:pt x="1465" y="727"/>
                  </a:lnTo>
                  <a:lnTo>
                    <a:pt x="1452" y="727"/>
                  </a:lnTo>
                  <a:lnTo>
                    <a:pt x="1465" y="686"/>
                  </a:lnTo>
                  <a:lnTo>
                    <a:pt x="1490" y="672"/>
                  </a:lnTo>
                  <a:lnTo>
                    <a:pt x="1541" y="700"/>
                  </a:lnTo>
                  <a:lnTo>
                    <a:pt x="1592" y="770"/>
                  </a:lnTo>
                  <a:lnTo>
                    <a:pt x="1605" y="782"/>
                  </a:lnTo>
                  <a:lnTo>
                    <a:pt x="1618" y="782"/>
                  </a:lnTo>
                  <a:lnTo>
                    <a:pt x="1669" y="825"/>
                  </a:lnTo>
                  <a:lnTo>
                    <a:pt x="1694" y="825"/>
                  </a:lnTo>
                  <a:lnTo>
                    <a:pt x="1707" y="810"/>
                  </a:lnTo>
                  <a:lnTo>
                    <a:pt x="1733" y="796"/>
                  </a:lnTo>
                  <a:lnTo>
                    <a:pt x="1733" y="892"/>
                  </a:lnTo>
                  <a:lnTo>
                    <a:pt x="1694" y="906"/>
                  </a:lnTo>
                  <a:lnTo>
                    <a:pt x="1733" y="961"/>
                  </a:lnTo>
                  <a:lnTo>
                    <a:pt x="1784" y="934"/>
                  </a:lnTo>
                  <a:lnTo>
                    <a:pt x="1809" y="770"/>
                  </a:lnTo>
                  <a:lnTo>
                    <a:pt x="1796" y="715"/>
                  </a:lnTo>
                  <a:lnTo>
                    <a:pt x="1771" y="631"/>
                  </a:lnTo>
                  <a:lnTo>
                    <a:pt x="1758" y="617"/>
                  </a:lnTo>
                  <a:lnTo>
                    <a:pt x="1733" y="605"/>
                  </a:lnTo>
                  <a:lnTo>
                    <a:pt x="1694" y="646"/>
                  </a:lnTo>
                  <a:lnTo>
                    <a:pt x="1694" y="617"/>
                  </a:lnTo>
                  <a:lnTo>
                    <a:pt x="1643" y="605"/>
                  </a:lnTo>
                  <a:lnTo>
                    <a:pt x="1656" y="562"/>
                  </a:lnTo>
                  <a:lnTo>
                    <a:pt x="1694" y="440"/>
                  </a:lnTo>
                  <a:lnTo>
                    <a:pt x="1771" y="412"/>
                  </a:lnTo>
                  <a:lnTo>
                    <a:pt x="1771" y="397"/>
                  </a:lnTo>
                  <a:lnTo>
                    <a:pt x="1822" y="412"/>
                  </a:lnTo>
                  <a:lnTo>
                    <a:pt x="1847" y="385"/>
                  </a:lnTo>
                  <a:lnTo>
                    <a:pt x="1847" y="316"/>
                  </a:lnTo>
                  <a:lnTo>
                    <a:pt x="1886" y="261"/>
                  </a:lnTo>
                  <a:lnTo>
                    <a:pt x="1898" y="302"/>
                  </a:lnTo>
                  <a:lnTo>
                    <a:pt x="1924" y="302"/>
                  </a:lnTo>
                  <a:lnTo>
                    <a:pt x="1924" y="247"/>
                  </a:lnTo>
                  <a:lnTo>
                    <a:pt x="1911" y="247"/>
                  </a:lnTo>
                  <a:lnTo>
                    <a:pt x="1924" y="220"/>
                  </a:lnTo>
                  <a:lnTo>
                    <a:pt x="1962" y="302"/>
                  </a:lnTo>
                  <a:lnTo>
                    <a:pt x="1937" y="412"/>
                  </a:lnTo>
                  <a:lnTo>
                    <a:pt x="1924" y="412"/>
                  </a:lnTo>
                  <a:lnTo>
                    <a:pt x="1937" y="481"/>
                  </a:lnTo>
                  <a:lnTo>
                    <a:pt x="2026" y="631"/>
                  </a:lnTo>
                  <a:lnTo>
                    <a:pt x="2026" y="562"/>
                  </a:lnTo>
                  <a:lnTo>
                    <a:pt x="2051" y="550"/>
                  </a:lnTo>
                  <a:lnTo>
                    <a:pt x="2039" y="495"/>
                  </a:lnTo>
                  <a:lnTo>
                    <a:pt x="2051" y="481"/>
                  </a:lnTo>
                  <a:lnTo>
                    <a:pt x="2039" y="481"/>
                  </a:lnTo>
                  <a:lnTo>
                    <a:pt x="2039" y="426"/>
                  </a:lnTo>
                  <a:lnTo>
                    <a:pt x="2026" y="412"/>
                  </a:lnTo>
                  <a:lnTo>
                    <a:pt x="2026" y="385"/>
                  </a:lnTo>
                  <a:lnTo>
                    <a:pt x="1988" y="385"/>
                  </a:lnTo>
                  <a:lnTo>
                    <a:pt x="1988" y="316"/>
                  </a:lnTo>
                  <a:lnTo>
                    <a:pt x="2000" y="288"/>
                  </a:lnTo>
                  <a:lnTo>
                    <a:pt x="2026" y="316"/>
                  </a:lnTo>
                  <a:lnTo>
                    <a:pt x="2039" y="275"/>
                  </a:lnTo>
                  <a:lnTo>
                    <a:pt x="2077" y="275"/>
                  </a:lnTo>
                  <a:lnTo>
                    <a:pt x="2115" y="275"/>
                  </a:lnTo>
                  <a:lnTo>
                    <a:pt x="2153" y="233"/>
                  </a:lnTo>
                  <a:lnTo>
                    <a:pt x="2204" y="192"/>
                  </a:lnTo>
                  <a:lnTo>
                    <a:pt x="2204" y="151"/>
                  </a:lnTo>
                  <a:lnTo>
                    <a:pt x="2192" y="137"/>
                  </a:lnTo>
                  <a:lnTo>
                    <a:pt x="2153" y="137"/>
                  </a:lnTo>
                  <a:lnTo>
                    <a:pt x="2128" y="123"/>
                  </a:lnTo>
                  <a:lnTo>
                    <a:pt x="2115" y="96"/>
                  </a:lnTo>
                  <a:lnTo>
                    <a:pt x="2192" y="110"/>
                  </a:lnTo>
                  <a:lnTo>
                    <a:pt x="2218" y="110"/>
                  </a:lnTo>
                  <a:lnTo>
                    <a:pt x="2179" y="41"/>
                  </a:lnTo>
                  <a:lnTo>
                    <a:pt x="2090" y="68"/>
                  </a:lnTo>
                  <a:lnTo>
                    <a:pt x="2026" y="27"/>
                  </a:lnTo>
                  <a:lnTo>
                    <a:pt x="1962" y="41"/>
                  </a:lnTo>
                  <a:lnTo>
                    <a:pt x="1949" y="82"/>
                  </a:lnTo>
                  <a:lnTo>
                    <a:pt x="1924" y="96"/>
                  </a:lnTo>
                  <a:lnTo>
                    <a:pt x="1911" y="55"/>
                  </a:lnTo>
                  <a:lnTo>
                    <a:pt x="1822" y="110"/>
                  </a:lnTo>
                  <a:lnTo>
                    <a:pt x="1733" y="41"/>
                  </a:lnTo>
                  <a:lnTo>
                    <a:pt x="1631" y="27"/>
                  </a:lnTo>
                  <a:lnTo>
                    <a:pt x="1541" y="68"/>
                  </a:lnTo>
                  <a:lnTo>
                    <a:pt x="1490" y="55"/>
                  </a:lnTo>
                  <a:lnTo>
                    <a:pt x="1427" y="41"/>
                  </a:lnTo>
                  <a:lnTo>
                    <a:pt x="1376" y="68"/>
                  </a:lnTo>
                  <a:lnTo>
                    <a:pt x="1350" y="110"/>
                  </a:lnTo>
                  <a:lnTo>
                    <a:pt x="1235" y="55"/>
                  </a:lnTo>
                  <a:lnTo>
                    <a:pt x="1109" y="41"/>
                  </a:lnTo>
                  <a:lnTo>
                    <a:pt x="1082" y="96"/>
                  </a:lnTo>
                  <a:lnTo>
                    <a:pt x="1058" y="55"/>
                  </a:lnTo>
                  <a:lnTo>
                    <a:pt x="980" y="137"/>
                  </a:lnTo>
                  <a:lnTo>
                    <a:pt x="993" y="110"/>
                  </a:lnTo>
                  <a:lnTo>
                    <a:pt x="969" y="96"/>
                  </a:lnTo>
                  <a:lnTo>
                    <a:pt x="980" y="55"/>
                  </a:lnTo>
                  <a:lnTo>
                    <a:pt x="993" y="27"/>
                  </a:lnTo>
                  <a:lnTo>
                    <a:pt x="980" y="0"/>
                  </a:lnTo>
                  <a:lnTo>
                    <a:pt x="956" y="0"/>
                  </a:lnTo>
                  <a:lnTo>
                    <a:pt x="929" y="0"/>
                  </a:lnTo>
                  <a:lnTo>
                    <a:pt x="892" y="41"/>
                  </a:lnTo>
                  <a:lnTo>
                    <a:pt x="878" y="0"/>
                  </a:lnTo>
                  <a:lnTo>
                    <a:pt x="841" y="0"/>
                  </a:lnTo>
                  <a:lnTo>
                    <a:pt x="816" y="27"/>
                  </a:lnTo>
                  <a:lnTo>
                    <a:pt x="816" y="68"/>
                  </a:lnTo>
                  <a:lnTo>
                    <a:pt x="701" y="96"/>
                  </a:lnTo>
                  <a:lnTo>
                    <a:pt x="637" y="165"/>
                  </a:lnTo>
                  <a:lnTo>
                    <a:pt x="650" y="192"/>
                  </a:lnTo>
                  <a:lnTo>
                    <a:pt x="599" y="220"/>
                  </a:lnTo>
                  <a:lnTo>
                    <a:pt x="624" y="247"/>
                  </a:lnTo>
                  <a:lnTo>
                    <a:pt x="650" y="261"/>
                  </a:lnTo>
                  <a:lnTo>
                    <a:pt x="650" y="275"/>
                  </a:lnTo>
                  <a:lnTo>
                    <a:pt x="586" y="261"/>
                  </a:lnTo>
                  <a:lnTo>
                    <a:pt x="586" y="302"/>
                  </a:lnTo>
                  <a:lnTo>
                    <a:pt x="561" y="275"/>
                  </a:lnTo>
                  <a:lnTo>
                    <a:pt x="548" y="316"/>
                  </a:lnTo>
                  <a:lnTo>
                    <a:pt x="573" y="330"/>
                  </a:lnTo>
                  <a:lnTo>
                    <a:pt x="586" y="385"/>
                  </a:lnTo>
                  <a:lnTo>
                    <a:pt x="624" y="371"/>
                  </a:lnTo>
                  <a:lnTo>
                    <a:pt x="663" y="426"/>
                  </a:lnTo>
                  <a:lnTo>
                    <a:pt x="612" y="385"/>
                  </a:lnTo>
                  <a:lnTo>
                    <a:pt x="599" y="397"/>
                  </a:lnTo>
                  <a:lnTo>
                    <a:pt x="599" y="426"/>
                  </a:lnTo>
                  <a:lnTo>
                    <a:pt x="599" y="481"/>
                  </a:lnTo>
                  <a:lnTo>
                    <a:pt x="548" y="467"/>
                  </a:lnTo>
                  <a:lnTo>
                    <a:pt x="586" y="452"/>
                  </a:lnTo>
                  <a:lnTo>
                    <a:pt x="586" y="426"/>
                  </a:lnTo>
                  <a:lnTo>
                    <a:pt x="573" y="397"/>
                  </a:lnTo>
                  <a:lnTo>
                    <a:pt x="522" y="316"/>
                  </a:lnTo>
                  <a:lnTo>
                    <a:pt x="522" y="261"/>
                  </a:lnTo>
                  <a:lnTo>
                    <a:pt x="484" y="261"/>
                  </a:lnTo>
                  <a:lnTo>
                    <a:pt x="484" y="316"/>
                  </a:lnTo>
                  <a:lnTo>
                    <a:pt x="471" y="342"/>
                  </a:lnTo>
                  <a:lnTo>
                    <a:pt x="497" y="412"/>
                  </a:lnTo>
                  <a:lnTo>
                    <a:pt x="497" y="397"/>
                  </a:lnTo>
                  <a:lnTo>
                    <a:pt x="408" y="385"/>
                  </a:lnTo>
                  <a:lnTo>
                    <a:pt x="395" y="397"/>
                  </a:lnTo>
                  <a:lnTo>
                    <a:pt x="408" y="426"/>
                  </a:lnTo>
                  <a:lnTo>
                    <a:pt x="395" y="426"/>
                  </a:lnTo>
                  <a:lnTo>
                    <a:pt x="344" y="440"/>
                  </a:lnTo>
                  <a:lnTo>
                    <a:pt x="318" y="495"/>
                  </a:lnTo>
                  <a:lnTo>
                    <a:pt x="306" y="481"/>
                  </a:lnTo>
                  <a:lnTo>
                    <a:pt x="331" y="426"/>
                  </a:lnTo>
                  <a:lnTo>
                    <a:pt x="255" y="452"/>
                  </a:lnTo>
                  <a:lnTo>
                    <a:pt x="267" y="481"/>
                  </a:lnTo>
                  <a:lnTo>
                    <a:pt x="242" y="495"/>
                  </a:lnTo>
                  <a:lnTo>
                    <a:pt x="216" y="481"/>
                  </a:lnTo>
                  <a:lnTo>
                    <a:pt x="216" y="452"/>
                  </a:lnTo>
                  <a:lnTo>
                    <a:pt x="191" y="452"/>
                  </a:lnTo>
                  <a:lnTo>
                    <a:pt x="191" y="481"/>
                  </a:lnTo>
                  <a:lnTo>
                    <a:pt x="216" y="507"/>
                  </a:lnTo>
                  <a:lnTo>
                    <a:pt x="178" y="521"/>
                  </a:lnTo>
                  <a:lnTo>
                    <a:pt x="153" y="550"/>
                  </a:lnTo>
                  <a:lnTo>
                    <a:pt x="153" y="576"/>
                  </a:lnTo>
                  <a:lnTo>
                    <a:pt x="114" y="562"/>
                  </a:lnTo>
                  <a:lnTo>
                    <a:pt x="127" y="605"/>
                  </a:lnTo>
                  <a:lnTo>
                    <a:pt x="89" y="591"/>
                  </a:lnTo>
                  <a:lnTo>
                    <a:pt x="76" y="550"/>
                  </a:lnTo>
                  <a:lnTo>
                    <a:pt x="63" y="536"/>
                  </a:lnTo>
                  <a:lnTo>
                    <a:pt x="51" y="507"/>
                  </a:lnTo>
                  <a:lnTo>
                    <a:pt x="114" y="536"/>
                  </a:lnTo>
                  <a:lnTo>
                    <a:pt x="153" y="536"/>
                  </a:lnTo>
                  <a:lnTo>
                    <a:pt x="165" y="507"/>
                  </a:lnTo>
                  <a:lnTo>
                    <a:pt x="153" y="481"/>
                  </a:lnTo>
                  <a:lnTo>
                    <a:pt x="76" y="452"/>
                  </a:lnTo>
                  <a:lnTo>
                    <a:pt x="12" y="440"/>
                  </a:lnTo>
                  <a:lnTo>
                    <a:pt x="0" y="440"/>
                  </a:lnTo>
                  <a:lnTo>
                    <a:pt x="0" y="467"/>
                  </a:lnTo>
                  <a:lnTo>
                    <a:pt x="0" y="495"/>
                  </a:lnTo>
                  <a:lnTo>
                    <a:pt x="25" y="507"/>
                  </a:lnTo>
                  <a:lnTo>
                    <a:pt x="25" y="550"/>
                  </a:lnTo>
                  <a:lnTo>
                    <a:pt x="12" y="562"/>
                  </a:lnTo>
                  <a:lnTo>
                    <a:pt x="25" y="617"/>
                  </a:lnTo>
                  <a:lnTo>
                    <a:pt x="51" y="646"/>
                  </a:lnTo>
                  <a:lnTo>
                    <a:pt x="25" y="715"/>
                  </a:lnTo>
                  <a:lnTo>
                    <a:pt x="38" y="727"/>
                  </a:lnTo>
                  <a:lnTo>
                    <a:pt x="51" y="741"/>
                  </a:lnTo>
                  <a:lnTo>
                    <a:pt x="51" y="755"/>
                  </a:lnTo>
                  <a:lnTo>
                    <a:pt x="63" y="770"/>
                  </a:lnTo>
                  <a:lnTo>
                    <a:pt x="51" y="782"/>
                  </a:lnTo>
                  <a:lnTo>
                    <a:pt x="63" y="810"/>
                  </a:lnTo>
                  <a:lnTo>
                    <a:pt x="63" y="825"/>
                  </a:lnTo>
                  <a:lnTo>
                    <a:pt x="76" y="851"/>
                  </a:lnTo>
                  <a:lnTo>
                    <a:pt x="76" y="865"/>
                  </a:lnTo>
                  <a:lnTo>
                    <a:pt x="89" y="879"/>
                  </a:lnTo>
                  <a:lnTo>
                    <a:pt x="89" y="892"/>
                  </a:lnTo>
                  <a:lnTo>
                    <a:pt x="89" y="906"/>
                  </a:lnTo>
                  <a:lnTo>
                    <a:pt x="76" y="906"/>
                  </a:lnTo>
                  <a:lnTo>
                    <a:pt x="76" y="947"/>
                  </a:lnTo>
                  <a:lnTo>
                    <a:pt x="102" y="934"/>
                  </a:lnTo>
                  <a:lnTo>
                    <a:pt x="114" y="934"/>
                  </a:lnTo>
                  <a:lnTo>
                    <a:pt x="114" y="920"/>
                  </a:lnTo>
                  <a:lnTo>
                    <a:pt x="127" y="920"/>
                  </a:lnTo>
                  <a:lnTo>
                    <a:pt x="140" y="934"/>
                  </a:lnTo>
                  <a:lnTo>
                    <a:pt x="140" y="947"/>
                  </a:lnTo>
                  <a:lnTo>
                    <a:pt x="153" y="961"/>
                  </a:lnTo>
                  <a:lnTo>
                    <a:pt x="165" y="961"/>
                  </a:lnTo>
                  <a:lnTo>
                    <a:pt x="178" y="961"/>
                  </a:lnTo>
                  <a:lnTo>
                    <a:pt x="191" y="975"/>
                  </a:lnTo>
                  <a:lnTo>
                    <a:pt x="191" y="989"/>
                  </a:lnTo>
                  <a:lnTo>
                    <a:pt x="204" y="975"/>
                  </a:lnTo>
                  <a:lnTo>
                    <a:pt x="216" y="1002"/>
                  </a:lnTo>
                  <a:lnTo>
                    <a:pt x="204" y="1044"/>
                  </a:lnTo>
                  <a:lnTo>
                    <a:pt x="191" y="1085"/>
                  </a:lnTo>
                  <a:lnTo>
                    <a:pt x="242" y="1140"/>
                  </a:lnTo>
                  <a:lnTo>
                    <a:pt x="242" y="1112"/>
                  </a:lnTo>
                  <a:lnTo>
                    <a:pt x="267" y="1112"/>
                  </a:lnTo>
                  <a:lnTo>
                    <a:pt x="280" y="1112"/>
                  </a:lnTo>
                  <a:lnTo>
                    <a:pt x="306" y="1099"/>
                  </a:lnTo>
                  <a:lnTo>
                    <a:pt x="357" y="1154"/>
                  </a:lnTo>
                  <a:lnTo>
                    <a:pt x="369" y="1154"/>
                  </a:lnTo>
                  <a:lnTo>
                    <a:pt x="382" y="1154"/>
                  </a:lnTo>
                  <a:lnTo>
                    <a:pt x="382" y="1167"/>
                  </a:lnTo>
                  <a:lnTo>
                    <a:pt x="395" y="1154"/>
                  </a:lnTo>
                  <a:lnTo>
                    <a:pt x="357" y="1099"/>
                  </a:lnTo>
                  <a:lnTo>
                    <a:pt x="357" y="1071"/>
                  </a:lnTo>
                  <a:lnTo>
                    <a:pt x="408" y="1030"/>
                  </a:lnTo>
                </a:path>
              </a:pathLst>
            </a:custGeom>
            <a:solidFill>
              <a:srgbClr val="B2B2B2"/>
            </a:solidFill>
            <a:ln w="12700">
              <a:solidFill>
                <a:srgbClr val="000000"/>
              </a:solidFill>
              <a:round/>
              <a:headEnd/>
              <a:tailEnd/>
            </a:ln>
          </p:spPr>
          <p:txBody>
            <a:bodyPr wrap="none" anchor="ctr"/>
            <a:lstStyle/>
            <a:p>
              <a:endParaRPr lang="fr-FR" dirty="0"/>
            </a:p>
          </p:txBody>
        </p:sp>
        <p:sp>
          <p:nvSpPr>
            <p:cNvPr id="8451" name="AutoShape 259"/>
            <p:cNvSpPr>
              <a:spLocks/>
            </p:cNvSpPr>
            <p:nvPr/>
          </p:nvSpPr>
          <p:spPr bwMode="auto">
            <a:xfrm>
              <a:off x="4127" y="4617"/>
              <a:ext cx="57" cy="59"/>
            </a:xfrm>
            <a:custGeom>
              <a:avLst/>
              <a:gdLst>
                <a:gd name="T0" fmla="*/ 0 w 128"/>
                <a:gd name="T1" fmla="*/ 0 h 139"/>
                <a:gd name="T2" fmla="*/ 0 w 128"/>
                <a:gd name="T3" fmla="*/ 0 h 139"/>
                <a:gd name="T4" fmla="*/ 0 w 128"/>
                <a:gd name="T5" fmla="*/ 0 h 139"/>
                <a:gd name="T6" fmla="*/ 0 w 128"/>
                <a:gd name="T7" fmla="*/ 0 h 139"/>
                <a:gd name="T8" fmla="*/ 0 w 128"/>
                <a:gd name="T9" fmla="*/ 0 h 139"/>
                <a:gd name="T10" fmla="*/ 0 w 128"/>
                <a:gd name="T11" fmla="*/ 0 h 139"/>
                <a:gd name="T12" fmla="*/ 0 w 128"/>
                <a:gd name="T13" fmla="*/ 0 h 139"/>
                <a:gd name="T14" fmla="*/ 0 w 128"/>
                <a:gd name="T15" fmla="*/ 0 h 139"/>
                <a:gd name="T16" fmla="*/ 0 w 128"/>
                <a:gd name="T17" fmla="*/ 0 h 139"/>
                <a:gd name="T18" fmla="*/ 0 w 128"/>
                <a:gd name="T19" fmla="*/ 0 h 139"/>
                <a:gd name="T20" fmla="*/ 0 w 128"/>
                <a:gd name="T21" fmla="*/ 0 h 139"/>
                <a:gd name="T22" fmla="*/ 0 w 128"/>
                <a:gd name="T23" fmla="*/ 0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8"/>
                <a:gd name="T37" fmla="*/ 0 h 139"/>
                <a:gd name="T38" fmla="*/ 128 w 128"/>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8" h="139">
                  <a:moveTo>
                    <a:pt x="25" y="138"/>
                  </a:moveTo>
                  <a:lnTo>
                    <a:pt x="25" y="124"/>
                  </a:lnTo>
                  <a:lnTo>
                    <a:pt x="51" y="96"/>
                  </a:lnTo>
                  <a:lnTo>
                    <a:pt x="115" y="41"/>
                  </a:lnTo>
                  <a:lnTo>
                    <a:pt x="127" y="28"/>
                  </a:lnTo>
                  <a:lnTo>
                    <a:pt x="115" y="0"/>
                  </a:lnTo>
                  <a:lnTo>
                    <a:pt x="89" y="14"/>
                  </a:lnTo>
                  <a:lnTo>
                    <a:pt x="76" y="28"/>
                  </a:lnTo>
                  <a:lnTo>
                    <a:pt x="25" y="55"/>
                  </a:lnTo>
                  <a:lnTo>
                    <a:pt x="0" y="96"/>
                  </a:lnTo>
                  <a:lnTo>
                    <a:pt x="0" y="138"/>
                  </a:lnTo>
                  <a:lnTo>
                    <a:pt x="25" y="138"/>
                  </a:lnTo>
                </a:path>
              </a:pathLst>
            </a:custGeom>
            <a:solidFill>
              <a:srgbClr val="B2B2B2"/>
            </a:solidFill>
            <a:ln w="12700">
              <a:solidFill>
                <a:srgbClr val="000000"/>
              </a:solidFill>
              <a:round/>
              <a:headEnd/>
              <a:tailEnd/>
            </a:ln>
          </p:spPr>
          <p:txBody>
            <a:bodyPr wrap="none" anchor="ctr"/>
            <a:lstStyle/>
            <a:p>
              <a:endParaRPr lang="fr-FR" dirty="0"/>
            </a:p>
          </p:txBody>
        </p:sp>
        <p:sp>
          <p:nvSpPr>
            <p:cNvPr id="8452" name="AutoShape 260"/>
            <p:cNvSpPr>
              <a:spLocks/>
            </p:cNvSpPr>
            <p:nvPr/>
          </p:nvSpPr>
          <p:spPr bwMode="auto">
            <a:xfrm>
              <a:off x="4782" y="4803"/>
              <a:ext cx="58" cy="107"/>
            </a:xfrm>
            <a:custGeom>
              <a:avLst/>
              <a:gdLst>
                <a:gd name="T0" fmla="*/ 0 w 130"/>
                <a:gd name="T1" fmla="*/ 0 h 251"/>
                <a:gd name="T2" fmla="*/ 0 w 130"/>
                <a:gd name="T3" fmla="*/ 0 h 251"/>
                <a:gd name="T4" fmla="*/ 0 w 130"/>
                <a:gd name="T5" fmla="*/ 0 h 251"/>
                <a:gd name="T6" fmla="*/ 0 w 130"/>
                <a:gd name="T7" fmla="*/ 0 h 251"/>
                <a:gd name="T8" fmla="*/ 0 w 130"/>
                <a:gd name="T9" fmla="*/ 0 h 251"/>
                <a:gd name="T10" fmla="*/ 0 w 130"/>
                <a:gd name="T11" fmla="*/ 0 h 251"/>
                <a:gd name="T12" fmla="*/ 0 w 130"/>
                <a:gd name="T13" fmla="*/ 0 h 251"/>
                <a:gd name="T14" fmla="*/ 0 w 130"/>
                <a:gd name="T15" fmla="*/ 0 h 251"/>
                <a:gd name="T16" fmla="*/ 0 w 130"/>
                <a:gd name="T17" fmla="*/ 0 h 251"/>
                <a:gd name="T18" fmla="*/ 0 w 130"/>
                <a:gd name="T19" fmla="*/ 0 h 251"/>
                <a:gd name="T20" fmla="*/ 0 w 130"/>
                <a:gd name="T21" fmla="*/ 0 h 251"/>
                <a:gd name="T22" fmla="*/ 0 w 130"/>
                <a:gd name="T23" fmla="*/ 0 h 251"/>
                <a:gd name="T24" fmla="*/ 0 w 130"/>
                <a:gd name="T25" fmla="*/ 0 h 251"/>
                <a:gd name="T26" fmla="*/ 0 w 130"/>
                <a:gd name="T27" fmla="*/ 0 h 251"/>
                <a:gd name="T28" fmla="*/ 0 w 130"/>
                <a:gd name="T29" fmla="*/ 0 h 251"/>
                <a:gd name="T30" fmla="*/ 0 w 130"/>
                <a:gd name="T31" fmla="*/ 0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0"/>
                <a:gd name="T49" fmla="*/ 0 h 251"/>
                <a:gd name="T50" fmla="*/ 130 w 130"/>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0" h="251">
                  <a:moveTo>
                    <a:pt x="0" y="0"/>
                  </a:moveTo>
                  <a:lnTo>
                    <a:pt x="26" y="70"/>
                  </a:lnTo>
                  <a:lnTo>
                    <a:pt x="38" y="84"/>
                  </a:lnTo>
                  <a:lnTo>
                    <a:pt x="65" y="166"/>
                  </a:lnTo>
                  <a:lnTo>
                    <a:pt x="78" y="195"/>
                  </a:lnTo>
                  <a:lnTo>
                    <a:pt x="90" y="207"/>
                  </a:lnTo>
                  <a:lnTo>
                    <a:pt x="103" y="250"/>
                  </a:lnTo>
                  <a:lnTo>
                    <a:pt x="116" y="236"/>
                  </a:lnTo>
                  <a:lnTo>
                    <a:pt x="129" y="250"/>
                  </a:lnTo>
                  <a:lnTo>
                    <a:pt x="129" y="222"/>
                  </a:lnTo>
                  <a:lnTo>
                    <a:pt x="103" y="207"/>
                  </a:lnTo>
                  <a:lnTo>
                    <a:pt x="90" y="152"/>
                  </a:lnTo>
                  <a:lnTo>
                    <a:pt x="116" y="166"/>
                  </a:lnTo>
                  <a:lnTo>
                    <a:pt x="90" y="125"/>
                  </a:lnTo>
                  <a:lnTo>
                    <a:pt x="51" y="84"/>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453" name="AutoShape 261"/>
            <p:cNvSpPr>
              <a:spLocks/>
            </p:cNvSpPr>
            <p:nvPr/>
          </p:nvSpPr>
          <p:spPr bwMode="auto">
            <a:xfrm>
              <a:off x="4115" y="4687"/>
              <a:ext cx="36" cy="30"/>
            </a:xfrm>
            <a:custGeom>
              <a:avLst/>
              <a:gdLst>
                <a:gd name="T0" fmla="*/ 0 w 79"/>
                <a:gd name="T1" fmla="*/ 0 h 70"/>
                <a:gd name="T2" fmla="*/ 0 w 79"/>
                <a:gd name="T3" fmla="*/ 0 h 70"/>
                <a:gd name="T4" fmla="*/ 0 w 79"/>
                <a:gd name="T5" fmla="*/ 0 h 70"/>
                <a:gd name="T6" fmla="*/ 0 w 79"/>
                <a:gd name="T7" fmla="*/ 0 h 70"/>
                <a:gd name="T8" fmla="*/ 0 w 79"/>
                <a:gd name="T9" fmla="*/ 0 h 70"/>
                <a:gd name="T10" fmla="*/ 0 w 79"/>
                <a:gd name="T11" fmla="*/ 0 h 70"/>
                <a:gd name="T12" fmla="*/ 0 w 79"/>
                <a:gd name="T13" fmla="*/ 0 h 70"/>
                <a:gd name="T14" fmla="*/ 0 w 79"/>
                <a:gd name="T15" fmla="*/ 0 h 70"/>
                <a:gd name="T16" fmla="*/ 0 w 79"/>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70"/>
                <a:gd name="T29" fmla="*/ 79 w 79"/>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70">
                  <a:moveTo>
                    <a:pt x="40" y="0"/>
                  </a:moveTo>
                  <a:lnTo>
                    <a:pt x="13" y="0"/>
                  </a:lnTo>
                  <a:lnTo>
                    <a:pt x="0" y="28"/>
                  </a:lnTo>
                  <a:lnTo>
                    <a:pt x="13" y="55"/>
                  </a:lnTo>
                  <a:lnTo>
                    <a:pt x="26" y="55"/>
                  </a:lnTo>
                  <a:lnTo>
                    <a:pt x="40" y="69"/>
                  </a:lnTo>
                  <a:lnTo>
                    <a:pt x="78" y="69"/>
                  </a:lnTo>
                  <a:lnTo>
                    <a:pt x="52" y="41"/>
                  </a:lnTo>
                  <a:lnTo>
                    <a:pt x="40" y="0"/>
                  </a:lnTo>
                </a:path>
              </a:pathLst>
            </a:custGeom>
            <a:solidFill>
              <a:srgbClr val="B2B2B2"/>
            </a:solidFill>
            <a:ln w="12700">
              <a:solidFill>
                <a:srgbClr val="000000"/>
              </a:solidFill>
              <a:round/>
              <a:headEnd/>
              <a:tailEnd/>
            </a:ln>
          </p:spPr>
          <p:txBody>
            <a:bodyPr wrap="none" anchor="ctr"/>
            <a:lstStyle/>
            <a:p>
              <a:endParaRPr lang="fr-FR" dirty="0"/>
            </a:p>
          </p:txBody>
        </p:sp>
        <p:sp>
          <p:nvSpPr>
            <p:cNvPr id="8454" name="AutoShape 262"/>
            <p:cNvSpPr>
              <a:spLocks/>
            </p:cNvSpPr>
            <p:nvPr/>
          </p:nvSpPr>
          <p:spPr bwMode="auto">
            <a:xfrm>
              <a:off x="4160" y="4863"/>
              <a:ext cx="276" cy="180"/>
            </a:xfrm>
            <a:custGeom>
              <a:avLst/>
              <a:gdLst>
                <a:gd name="T0" fmla="*/ 0 w 613"/>
                <a:gd name="T1" fmla="*/ 0 h 426"/>
                <a:gd name="T2" fmla="*/ 0 w 613"/>
                <a:gd name="T3" fmla="*/ 0 h 426"/>
                <a:gd name="T4" fmla="*/ 0 w 613"/>
                <a:gd name="T5" fmla="*/ 0 h 426"/>
                <a:gd name="T6" fmla="*/ 0 w 613"/>
                <a:gd name="T7" fmla="*/ 0 h 426"/>
                <a:gd name="T8" fmla="*/ 0 w 613"/>
                <a:gd name="T9" fmla="*/ 0 h 426"/>
                <a:gd name="T10" fmla="*/ 0 w 613"/>
                <a:gd name="T11" fmla="*/ 0 h 426"/>
                <a:gd name="T12" fmla="*/ 0 w 613"/>
                <a:gd name="T13" fmla="*/ 0 h 426"/>
                <a:gd name="T14" fmla="*/ 0 w 613"/>
                <a:gd name="T15" fmla="*/ 0 h 426"/>
                <a:gd name="T16" fmla="*/ 0 w 613"/>
                <a:gd name="T17" fmla="*/ 0 h 426"/>
                <a:gd name="T18" fmla="*/ 0 w 613"/>
                <a:gd name="T19" fmla="*/ 0 h 426"/>
                <a:gd name="T20" fmla="*/ 0 w 613"/>
                <a:gd name="T21" fmla="*/ 0 h 426"/>
                <a:gd name="T22" fmla="*/ 0 w 613"/>
                <a:gd name="T23" fmla="*/ 0 h 426"/>
                <a:gd name="T24" fmla="*/ 0 w 613"/>
                <a:gd name="T25" fmla="*/ 0 h 426"/>
                <a:gd name="T26" fmla="*/ 0 w 613"/>
                <a:gd name="T27" fmla="*/ 0 h 426"/>
                <a:gd name="T28" fmla="*/ 0 w 613"/>
                <a:gd name="T29" fmla="*/ 0 h 426"/>
                <a:gd name="T30" fmla="*/ 0 w 613"/>
                <a:gd name="T31" fmla="*/ 0 h 426"/>
                <a:gd name="T32" fmla="*/ 0 w 613"/>
                <a:gd name="T33" fmla="*/ 0 h 426"/>
                <a:gd name="T34" fmla="*/ 0 w 613"/>
                <a:gd name="T35" fmla="*/ 0 h 426"/>
                <a:gd name="T36" fmla="*/ 0 w 613"/>
                <a:gd name="T37" fmla="*/ 0 h 426"/>
                <a:gd name="T38" fmla="*/ 0 w 613"/>
                <a:gd name="T39" fmla="*/ 0 h 426"/>
                <a:gd name="T40" fmla="*/ 0 w 613"/>
                <a:gd name="T41" fmla="*/ 0 h 426"/>
                <a:gd name="T42" fmla="*/ 0 w 613"/>
                <a:gd name="T43" fmla="*/ 0 h 426"/>
                <a:gd name="T44" fmla="*/ 0 w 613"/>
                <a:gd name="T45" fmla="*/ 0 h 426"/>
                <a:gd name="T46" fmla="*/ 0 w 613"/>
                <a:gd name="T47" fmla="*/ 0 h 426"/>
                <a:gd name="T48" fmla="*/ 0 w 613"/>
                <a:gd name="T49" fmla="*/ 0 h 426"/>
                <a:gd name="T50" fmla="*/ 0 w 613"/>
                <a:gd name="T51" fmla="*/ 0 h 426"/>
                <a:gd name="T52" fmla="*/ 0 w 613"/>
                <a:gd name="T53" fmla="*/ 0 h 426"/>
                <a:gd name="T54" fmla="*/ 0 w 613"/>
                <a:gd name="T55" fmla="*/ 0 h 426"/>
                <a:gd name="T56" fmla="*/ 0 w 613"/>
                <a:gd name="T57" fmla="*/ 0 h 426"/>
                <a:gd name="T58" fmla="*/ 0 w 613"/>
                <a:gd name="T59" fmla="*/ 0 h 426"/>
                <a:gd name="T60" fmla="*/ 0 w 613"/>
                <a:gd name="T61" fmla="*/ 0 h 426"/>
                <a:gd name="T62" fmla="*/ 0 w 613"/>
                <a:gd name="T63" fmla="*/ 0 h 426"/>
                <a:gd name="T64" fmla="*/ 0 w 613"/>
                <a:gd name="T65" fmla="*/ 0 h 426"/>
                <a:gd name="T66" fmla="*/ 0 w 613"/>
                <a:gd name="T67" fmla="*/ 0 h 426"/>
                <a:gd name="T68" fmla="*/ 0 w 613"/>
                <a:gd name="T69" fmla="*/ 0 h 426"/>
                <a:gd name="T70" fmla="*/ 0 w 613"/>
                <a:gd name="T71" fmla="*/ 0 h 4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3"/>
                <a:gd name="T109" fmla="*/ 0 h 426"/>
                <a:gd name="T110" fmla="*/ 613 w 613"/>
                <a:gd name="T111" fmla="*/ 426 h 4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3" h="426">
                  <a:moveTo>
                    <a:pt x="39" y="315"/>
                  </a:moveTo>
                  <a:lnTo>
                    <a:pt x="0" y="220"/>
                  </a:lnTo>
                  <a:lnTo>
                    <a:pt x="13" y="151"/>
                  </a:lnTo>
                  <a:lnTo>
                    <a:pt x="39" y="96"/>
                  </a:lnTo>
                  <a:lnTo>
                    <a:pt x="64" y="96"/>
                  </a:lnTo>
                  <a:lnTo>
                    <a:pt x="90" y="110"/>
                  </a:lnTo>
                  <a:lnTo>
                    <a:pt x="90" y="96"/>
                  </a:lnTo>
                  <a:lnTo>
                    <a:pt x="128" y="96"/>
                  </a:lnTo>
                  <a:lnTo>
                    <a:pt x="141" y="122"/>
                  </a:lnTo>
                  <a:lnTo>
                    <a:pt x="166" y="122"/>
                  </a:lnTo>
                  <a:lnTo>
                    <a:pt x="166" y="55"/>
                  </a:lnTo>
                  <a:lnTo>
                    <a:pt x="192" y="55"/>
                  </a:lnTo>
                  <a:lnTo>
                    <a:pt x="230" y="55"/>
                  </a:lnTo>
                  <a:lnTo>
                    <a:pt x="255" y="41"/>
                  </a:lnTo>
                  <a:lnTo>
                    <a:pt x="281" y="13"/>
                  </a:lnTo>
                  <a:lnTo>
                    <a:pt x="306" y="0"/>
                  </a:lnTo>
                  <a:lnTo>
                    <a:pt x="357" y="0"/>
                  </a:lnTo>
                  <a:lnTo>
                    <a:pt x="370" y="13"/>
                  </a:lnTo>
                  <a:lnTo>
                    <a:pt x="396" y="13"/>
                  </a:lnTo>
                  <a:lnTo>
                    <a:pt x="434" y="41"/>
                  </a:lnTo>
                  <a:lnTo>
                    <a:pt x="447" y="55"/>
                  </a:lnTo>
                  <a:lnTo>
                    <a:pt x="459" y="82"/>
                  </a:lnTo>
                  <a:lnTo>
                    <a:pt x="485" y="68"/>
                  </a:lnTo>
                  <a:lnTo>
                    <a:pt x="485" y="96"/>
                  </a:lnTo>
                  <a:lnTo>
                    <a:pt x="536" y="110"/>
                  </a:lnTo>
                  <a:lnTo>
                    <a:pt x="549" y="151"/>
                  </a:lnTo>
                  <a:lnTo>
                    <a:pt x="587" y="177"/>
                  </a:lnTo>
                  <a:lnTo>
                    <a:pt x="612" y="205"/>
                  </a:lnTo>
                  <a:lnTo>
                    <a:pt x="600" y="260"/>
                  </a:lnTo>
                  <a:lnTo>
                    <a:pt x="549" y="260"/>
                  </a:lnTo>
                  <a:lnTo>
                    <a:pt x="549" y="301"/>
                  </a:lnTo>
                  <a:lnTo>
                    <a:pt x="523" y="315"/>
                  </a:lnTo>
                  <a:lnTo>
                    <a:pt x="536" y="342"/>
                  </a:lnTo>
                  <a:lnTo>
                    <a:pt x="485" y="342"/>
                  </a:lnTo>
                  <a:lnTo>
                    <a:pt x="472" y="329"/>
                  </a:lnTo>
                  <a:lnTo>
                    <a:pt x="459" y="329"/>
                  </a:lnTo>
                  <a:lnTo>
                    <a:pt x="447" y="342"/>
                  </a:lnTo>
                  <a:lnTo>
                    <a:pt x="421" y="356"/>
                  </a:lnTo>
                  <a:lnTo>
                    <a:pt x="408" y="370"/>
                  </a:lnTo>
                  <a:lnTo>
                    <a:pt x="383" y="370"/>
                  </a:lnTo>
                  <a:lnTo>
                    <a:pt x="370" y="370"/>
                  </a:lnTo>
                  <a:lnTo>
                    <a:pt x="345" y="370"/>
                  </a:lnTo>
                  <a:lnTo>
                    <a:pt x="332" y="370"/>
                  </a:lnTo>
                  <a:lnTo>
                    <a:pt x="332" y="384"/>
                  </a:lnTo>
                  <a:lnTo>
                    <a:pt x="306" y="384"/>
                  </a:lnTo>
                  <a:lnTo>
                    <a:pt x="294" y="384"/>
                  </a:lnTo>
                  <a:lnTo>
                    <a:pt x="268" y="384"/>
                  </a:lnTo>
                  <a:lnTo>
                    <a:pt x="268" y="370"/>
                  </a:lnTo>
                  <a:lnTo>
                    <a:pt x="243" y="356"/>
                  </a:lnTo>
                  <a:lnTo>
                    <a:pt x="230" y="356"/>
                  </a:lnTo>
                  <a:lnTo>
                    <a:pt x="217" y="356"/>
                  </a:lnTo>
                  <a:lnTo>
                    <a:pt x="204" y="342"/>
                  </a:lnTo>
                  <a:lnTo>
                    <a:pt x="204" y="329"/>
                  </a:lnTo>
                  <a:lnTo>
                    <a:pt x="192" y="315"/>
                  </a:lnTo>
                  <a:lnTo>
                    <a:pt x="179" y="329"/>
                  </a:lnTo>
                  <a:lnTo>
                    <a:pt x="179" y="342"/>
                  </a:lnTo>
                  <a:lnTo>
                    <a:pt x="153" y="342"/>
                  </a:lnTo>
                  <a:lnTo>
                    <a:pt x="141" y="356"/>
                  </a:lnTo>
                  <a:lnTo>
                    <a:pt x="141" y="411"/>
                  </a:lnTo>
                  <a:lnTo>
                    <a:pt x="141" y="425"/>
                  </a:lnTo>
                  <a:lnTo>
                    <a:pt x="128" y="411"/>
                  </a:lnTo>
                  <a:lnTo>
                    <a:pt x="115" y="411"/>
                  </a:lnTo>
                  <a:lnTo>
                    <a:pt x="102" y="411"/>
                  </a:lnTo>
                  <a:lnTo>
                    <a:pt x="90" y="411"/>
                  </a:lnTo>
                  <a:lnTo>
                    <a:pt x="90" y="425"/>
                  </a:lnTo>
                  <a:lnTo>
                    <a:pt x="51" y="397"/>
                  </a:lnTo>
                  <a:lnTo>
                    <a:pt x="39" y="370"/>
                  </a:lnTo>
                  <a:lnTo>
                    <a:pt x="64" y="370"/>
                  </a:lnTo>
                  <a:lnTo>
                    <a:pt x="64" y="356"/>
                  </a:lnTo>
                  <a:lnTo>
                    <a:pt x="77" y="356"/>
                  </a:lnTo>
                  <a:lnTo>
                    <a:pt x="77" y="315"/>
                  </a:lnTo>
                  <a:lnTo>
                    <a:pt x="51" y="315"/>
                  </a:lnTo>
                  <a:lnTo>
                    <a:pt x="39" y="315"/>
                  </a:lnTo>
                </a:path>
              </a:pathLst>
            </a:custGeom>
            <a:solidFill>
              <a:srgbClr val="B2B2B2"/>
            </a:solidFill>
            <a:ln w="12700">
              <a:solidFill>
                <a:srgbClr val="000000"/>
              </a:solidFill>
              <a:round/>
              <a:headEnd/>
              <a:tailEnd/>
            </a:ln>
          </p:spPr>
          <p:txBody>
            <a:bodyPr wrap="none" anchor="ctr"/>
            <a:lstStyle/>
            <a:p>
              <a:endParaRPr lang="fr-FR" dirty="0"/>
            </a:p>
          </p:txBody>
        </p:sp>
        <p:sp>
          <p:nvSpPr>
            <p:cNvPr id="8455" name="AutoShape 263"/>
            <p:cNvSpPr>
              <a:spLocks/>
            </p:cNvSpPr>
            <p:nvPr/>
          </p:nvSpPr>
          <p:spPr bwMode="auto">
            <a:xfrm>
              <a:off x="4160" y="4710"/>
              <a:ext cx="15" cy="18"/>
            </a:xfrm>
            <a:custGeom>
              <a:avLst/>
              <a:gdLst>
                <a:gd name="T0" fmla="*/ 0 w 28"/>
                <a:gd name="T1" fmla="*/ 0 h 41"/>
                <a:gd name="T2" fmla="*/ 0 w 28"/>
                <a:gd name="T3" fmla="*/ 0 h 41"/>
                <a:gd name="T4" fmla="*/ 1 w 28"/>
                <a:gd name="T5" fmla="*/ 0 h 41"/>
                <a:gd name="T6" fmla="*/ 1 w 28"/>
                <a:gd name="T7" fmla="*/ 0 h 41"/>
                <a:gd name="T8" fmla="*/ 0 w 28"/>
                <a:gd name="T9" fmla="*/ 0 h 41"/>
                <a:gd name="T10" fmla="*/ 0 60000 65536"/>
                <a:gd name="T11" fmla="*/ 0 60000 65536"/>
                <a:gd name="T12" fmla="*/ 0 60000 65536"/>
                <a:gd name="T13" fmla="*/ 0 60000 65536"/>
                <a:gd name="T14" fmla="*/ 0 60000 65536"/>
                <a:gd name="T15" fmla="*/ 0 w 28"/>
                <a:gd name="T16" fmla="*/ 0 h 41"/>
                <a:gd name="T17" fmla="*/ 28 w 28"/>
                <a:gd name="T18" fmla="*/ 41 h 41"/>
              </a:gdLst>
              <a:ahLst/>
              <a:cxnLst>
                <a:cxn ang="T10">
                  <a:pos x="T0" y="T1"/>
                </a:cxn>
                <a:cxn ang="T11">
                  <a:pos x="T2" y="T3"/>
                </a:cxn>
                <a:cxn ang="T12">
                  <a:pos x="T4" y="T5"/>
                </a:cxn>
                <a:cxn ang="T13">
                  <a:pos x="T6" y="T7"/>
                </a:cxn>
                <a:cxn ang="T14">
                  <a:pos x="T8" y="T9"/>
                </a:cxn>
              </a:cxnLst>
              <a:rect l="T15" t="T16" r="T17" b="T18"/>
              <a:pathLst>
                <a:path w="28" h="41">
                  <a:moveTo>
                    <a:pt x="0" y="0"/>
                  </a:moveTo>
                  <a:lnTo>
                    <a:pt x="0" y="28"/>
                  </a:lnTo>
                  <a:lnTo>
                    <a:pt x="14" y="40"/>
                  </a:lnTo>
                  <a:lnTo>
                    <a:pt x="27" y="28"/>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456" name="AutoShape 264"/>
            <p:cNvSpPr>
              <a:spLocks/>
            </p:cNvSpPr>
            <p:nvPr/>
          </p:nvSpPr>
          <p:spPr bwMode="auto">
            <a:xfrm>
              <a:off x="4347" y="4524"/>
              <a:ext cx="25" cy="30"/>
            </a:xfrm>
            <a:custGeom>
              <a:avLst/>
              <a:gdLst>
                <a:gd name="T0" fmla="*/ 0 w 52"/>
                <a:gd name="T1" fmla="*/ 0 h 71"/>
                <a:gd name="T2" fmla="*/ 0 w 52"/>
                <a:gd name="T3" fmla="*/ 0 h 71"/>
                <a:gd name="T4" fmla="*/ 0 w 52"/>
                <a:gd name="T5" fmla="*/ 0 h 71"/>
                <a:gd name="T6" fmla="*/ 0 w 52"/>
                <a:gd name="T7" fmla="*/ 0 h 71"/>
                <a:gd name="T8" fmla="*/ 0 w 52"/>
                <a:gd name="T9" fmla="*/ 0 h 71"/>
                <a:gd name="T10" fmla="*/ 0 w 52"/>
                <a:gd name="T11" fmla="*/ 0 h 71"/>
                <a:gd name="T12" fmla="*/ 0 60000 65536"/>
                <a:gd name="T13" fmla="*/ 0 60000 65536"/>
                <a:gd name="T14" fmla="*/ 0 60000 65536"/>
                <a:gd name="T15" fmla="*/ 0 60000 65536"/>
                <a:gd name="T16" fmla="*/ 0 60000 65536"/>
                <a:gd name="T17" fmla="*/ 0 60000 65536"/>
                <a:gd name="T18" fmla="*/ 0 w 52"/>
                <a:gd name="T19" fmla="*/ 0 h 71"/>
                <a:gd name="T20" fmla="*/ 52 w 5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2" h="71">
                  <a:moveTo>
                    <a:pt x="0" y="14"/>
                  </a:moveTo>
                  <a:lnTo>
                    <a:pt x="0" y="56"/>
                  </a:lnTo>
                  <a:lnTo>
                    <a:pt x="13" y="70"/>
                  </a:lnTo>
                  <a:lnTo>
                    <a:pt x="51" y="29"/>
                  </a:lnTo>
                  <a:lnTo>
                    <a:pt x="38" y="0"/>
                  </a:lnTo>
                  <a:lnTo>
                    <a:pt x="0" y="14"/>
                  </a:lnTo>
                </a:path>
              </a:pathLst>
            </a:custGeom>
            <a:solidFill>
              <a:srgbClr val="B2B2B2"/>
            </a:solidFill>
            <a:ln w="12700">
              <a:solidFill>
                <a:srgbClr val="000000"/>
              </a:solidFill>
              <a:round/>
              <a:headEnd/>
              <a:tailEnd/>
            </a:ln>
          </p:spPr>
          <p:txBody>
            <a:bodyPr wrap="none" anchor="ctr"/>
            <a:lstStyle/>
            <a:p>
              <a:endParaRPr lang="fr-FR" dirty="0"/>
            </a:p>
          </p:txBody>
        </p:sp>
        <p:sp>
          <p:nvSpPr>
            <p:cNvPr id="8457" name="AutoShape 265"/>
            <p:cNvSpPr>
              <a:spLocks/>
            </p:cNvSpPr>
            <p:nvPr/>
          </p:nvSpPr>
          <p:spPr bwMode="auto">
            <a:xfrm>
              <a:off x="4337" y="4967"/>
              <a:ext cx="42" cy="18"/>
            </a:xfrm>
            <a:custGeom>
              <a:avLst/>
              <a:gdLst>
                <a:gd name="T0" fmla="*/ 0 w 91"/>
                <a:gd name="T1" fmla="*/ 0 h 42"/>
                <a:gd name="T2" fmla="*/ 0 w 91"/>
                <a:gd name="T3" fmla="*/ 0 h 42"/>
                <a:gd name="T4" fmla="*/ 0 w 91"/>
                <a:gd name="T5" fmla="*/ 0 h 42"/>
                <a:gd name="T6" fmla="*/ 0 w 91"/>
                <a:gd name="T7" fmla="*/ 0 h 42"/>
                <a:gd name="T8" fmla="*/ 0 w 91"/>
                <a:gd name="T9" fmla="*/ 0 h 42"/>
                <a:gd name="T10" fmla="*/ 0 w 91"/>
                <a:gd name="T11" fmla="*/ 0 h 42"/>
                <a:gd name="T12" fmla="*/ 0 w 91"/>
                <a:gd name="T13" fmla="*/ 0 h 42"/>
                <a:gd name="T14" fmla="*/ 0 60000 65536"/>
                <a:gd name="T15" fmla="*/ 0 60000 65536"/>
                <a:gd name="T16" fmla="*/ 0 60000 65536"/>
                <a:gd name="T17" fmla="*/ 0 60000 65536"/>
                <a:gd name="T18" fmla="*/ 0 60000 65536"/>
                <a:gd name="T19" fmla="*/ 0 60000 65536"/>
                <a:gd name="T20" fmla="*/ 0 60000 65536"/>
                <a:gd name="T21" fmla="*/ 0 w 91"/>
                <a:gd name="T22" fmla="*/ 0 h 42"/>
                <a:gd name="T23" fmla="*/ 91 w 9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42">
                  <a:moveTo>
                    <a:pt x="38" y="41"/>
                  </a:moveTo>
                  <a:lnTo>
                    <a:pt x="0" y="41"/>
                  </a:lnTo>
                  <a:lnTo>
                    <a:pt x="0" y="14"/>
                  </a:lnTo>
                  <a:lnTo>
                    <a:pt x="90" y="0"/>
                  </a:lnTo>
                  <a:lnTo>
                    <a:pt x="90" y="14"/>
                  </a:lnTo>
                  <a:lnTo>
                    <a:pt x="38" y="14"/>
                  </a:lnTo>
                  <a:lnTo>
                    <a:pt x="38" y="41"/>
                  </a:lnTo>
                </a:path>
              </a:pathLst>
            </a:custGeom>
            <a:solidFill>
              <a:srgbClr val="B2B2B2"/>
            </a:solidFill>
            <a:ln w="12700" cap="rnd">
              <a:solidFill>
                <a:srgbClr val="000000"/>
              </a:solidFill>
              <a:round/>
              <a:headEnd/>
              <a:tailEnd/>
            </a:ln>
          </p:spPr>
          <p:txBody>
            <a:bodyPr/>
            <a:lstStyle/>
            <a:p>
              <a:endParaRPr lang="fr-FR" dirty="0"/>
            </a:p>
          </p:txBody>
        </p:sp>
        <p:sp>
          <p:nvSpPr>
            <p:cNvPr id="8458" name="Line 266"/>
            <p:cNvSpPr>
              <a:spLocks noChangeShapeType="1"/>
            </p:cNvSpPr>
            <p:nvPr/>
          </p:nvSpPr>
          <p:spPr bwMode="auto">
            <a:xfrm>
              <a:off x="4766" y="5026"/>
              <a:ext cx="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459" name="Line 267"/>
            <p:cNvSpPr>
              <a:spLocks noChangeShapeType="1"/>
            </p:cNvSpPr>
            <p:nvPr/>
          </p:nvSpPr>
          <p:spPr bwMode="auto">
            <a:xfrm>
              <a:off x="4766" y="5026"/>
              <a:ext cx="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460" name="Line 268"/>
            <p:cNvSpPr>
              <a:spLocks noChangeShapeType="1"/>
            </p:cNvSpPr>
            <p:nvPr/>
          </p:nvSpPr>
          <p:spPr bwMode="auto">
            <a:xfrm flipV="1">
              <a:off x="4766" y="5019"/>
              <a:ext cx="0"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461" name="Line 269"/>
            <p:cNvSpPr>
              <a:spLocks noChangeShapeType="1"/>
            </p:cNvSpPr>
            <p:nvPr/>
          </p:nvSpPr>
          <p:spPr bwMode="auto">
            <a:xfrm>
              <a:off x="4771" y="5020"/>
              <a:ext cx="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462" name="Line 270"/>
            <p:cNvSpPr>
              <a:spLocks noChangeShapeType="1"/>
            </p:cNvSpPr>
            <p:nvPr/>
          </p:nvSpPr>
          <p:spPr bwMode="auto">
            <a:xfrm>
              <a:off x="4771" y="5020"/>
              <a:ext cx="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463" name="AutoShape 271"/>
            <p:cNvSpPr>
              <a:spLocks/>
            </p:cNvSpPr>
            <p:nvPr/>
          </p:nvSpPr>
          <p:spPr bwMode="auto">
            <a:xfrm>
              <a:off x="4531" y="4845"/>
              <a:ext cx="18" cy="41"/>
            </a:xfrm>
            <a:custGeom>
              <a:avLst/>
              <a:gdLst>
                <a:gd name="T0" fmla="*/ 0 w 41"/>
                <a:gd name="T1" fmla="*/ 0 h 97"/>
                <a:gd name="T2" fmla="*/ 0 w 41"/>
                <a:gd name="T3" fmla="*/ 0 h 97"/>
                <a:gd name="T4" fmla="*/ 0 w 41"/>
                <a:gd name="T5" fmla="*/ 0 h 97"/>
                <a:gd name="T6" fmla="*/ 0 w 41"/>
                <a:gd name="T7" fmla="*/ 0 h 97"/>
                <a:gd name="T8" fmla="*/ 0 w 41"/>
                <a:gd name="T9" fmla="*/ 0 h 97"/>
                <a:gd name="T10" fmla="*/ 0 w 41"/>
                <a:gd name="T11" fmla="*/ 0 h 97"/>
                <a:gd name="T12" fmla="*/ 0 60000 65536"/>
                <a:gd name="T13" fmla="*/ 0 60000 65536"/>
                <a:gd name="T14" fmla="*/ 0 60000 65536"/>
                <a:gd name="T15" fmla="*/ 0 60000 65536"/>
                <a:gd name="T16" fmla="*/ 0 60000 65536"/>
                <a:gd name="T17" fmla="*/ 0 60000 65536"/>
                <a:gd name="T18" fmla="*/ 0 w 41"/>
                <a:gd name="T19" fmla="*/ 0 h 97"/>
                <a:gd name="T20" fmla="*/ 41 w 41"/>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41" h="97">
                  <a:moveTo>
                    <a:pt x="28" y="0"/>
                  </a:moveTo>
                  <a:lnTo>
                    <a:pt x="14" y="54"/>
                  </a:lnTo>
                  <a:lnTo>
                    <a:pt x="0" y="96"/>
                  </a:lnTo>
                  <a:lnTo>
                    <a:pt x="28" y="96"/>
                  </a:lnTo>
                  <a:lnTo>
                    <a:pt x="40" y="54"/>
                  </a:lnTo>
                  <a:lnTo>
                    <a:pt x="28" y="0"/>
                  </a:lnTo>
                </a:path>
              </a:pathLst>
            </a:custGeom>
            <a:solidFill>
              <a:srgbClr val="B2B2B2"/>
            </a:solidFill>
            <a:ln w="12700" cap="rnd">
              <a:solidFill>
                <a:srgbClr val="000000"/>
              </a:solidFill>
              <a:round/>
              <a:headEnd/>
              <a:tailEnd/>
            </a:ln>
          </p:spPr>
          <p:txBody>
            <a:bodyPr/>
            <a:lstStyle/>
            <a:p>
              <a:endParaRPr lang="fr-FR" dirty="0"/>
            </a:p>
          </p:txBody>
        </p:sp>
        <p:sp>
          <p:nvSpPr>
            <p:cNvPr id="8464" name="Line 272"/>
            <p:cNvSpPr>
              <a:spLocks noChangeShapeType="1"/>
            </p:cNvSpPr>
            <p:nvPr/>
          </p:nvSpPr>
          <p:spPr bwMode="auto">
            <a:xfrm>
              <a:off x="4385" y="5120"/>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65" name="Line 273"/>
            <p:cNvSpPr>
              <a:spLocks noChangeShapeType="1"/>
            </p:cNvSpPr>
            <p:nvPr/>
          </p:nvSpPr>
          <p:spPr bwMode="auto">
            <a:xfrm>
              <a:off x="4538" y="5154"/>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66" name="AutoShape 274"/>
            <p:cNvSpPr>
              <a:spLocks/>
            </p:cNvSpPr>
            <p:nvPr/>
          </p:nvSpPr>
          <p:spPr bwMode="auto">
            <a:xfrm>
              <a:off x="4435" y="4897"/>
              <a:ext cx="227" cy="111"/>
            </a:xfrm>
            <a:custGeom>
              <a:avLst/>
              <a:gdLst>
                <a:gd name="T0" fmla="*/ 0 w 511"/>
                <a:gd name="T1" fmla="*/ 0 h 261"/>
                <a:gd name="T2" fmla="*/ 0 w 511"/>
                <a:gd name="T3" fmla="*/ 0 h 261"/>
                <a:gd name="T4" fmla="*/ 0 w 511"/>
                <a:gd name="T5" fmla="*/ 0 h 261"/>
                <a:gd name="T6" fmla="*/ 0 w 511"/>
                <a:gd name="T7" fmla="*/ 0 h 261"/>
                <a:gd name="T8" fmla="*/ 0 w 511"/>
                <a:gd name="T9" fmla="*/ 0 h 261"/>
                <a:gd name="T10" fmla="*/ 0 w 511"/>
                <a:gd name="T11" fmla="*/ 0 h 261"/>
                <a:gd name="T12" fmla="*/ 0 w 511"/>
                <a:gd name="T13" fmla="*/ 0 h 261"/>
                <a:gd name="T14" fmla="*/ 0 w 511"/>
                <a:gd name="T15" fmla="*/ 0 h 261"/>
                <a:gd name="T16" fmla="*/ 0 w 511"/>
                <a:gd name="T17" fmla="*/ 0 h 261"/>
                <a:gd name="T18" fmla="*/ 0 w 511"/>
                <a:gd name="T19" fmla="*/ 0 h 261"/>
                <a:gd name="T20" fmla="*/ 0 w 511"/>
                <a:gd name="T21" fmla="*/ 0 h 261"/>
                <a:gd name="T22" fmla="*/ 0 w 511"/>
                <a:gd name="T23" fmla="*/ 0 h 261"/>
                <a:gd name="T24" fmla="*/ 0 w 511"/>
                <a:gd name="T25" fmla="*/ 0 h 261"/>
                <a:gd name="T26" fmla="*/ 0 w 511"/>
                <a:gd name="T27" fmla="*/ 0 h 261"/>
                <a:gd name="T28" fmla="*/ 0 w 511"/>
                <a:gd name="T29" fmla="*/ 0 h 261"/>
                <a:gd name="T30" fmla="*/ 0 w 511"/>
                <a:gd name="T31" fmla="*/ 0 h 261"/>
                <a:gd name="T32" fmla="*/ 0 w 511"/>
                <a:gd name="T33" fmla="*/ 0 h 261"/>
                <a:gd name="T34" fmla="*/ 0 w 511"/>
                <a:gd name="T35" fmla="*/ 0 h 261"/>
                <a:gd name="T36" fmla="*/ 0 w 511"/>
                <a:gd name="T37" fmla="*/ 0 h 261"/>
                <a:gd name="T38" fmla="*/ 0 w 511"/>
                <a:gd name="T39" fmla="*/ 0 h 261"/>
                <a:gd name="T40" fmla="*/ 0 w 511"/>
                <a:gd name="T41" fmla="*/ 0 h 261"/>
                <a:gd name="T42" fmla="*/ 0 w 511"/>
                <a:gd name="T43" fmla="*/ 0 h 261"/>
                <a:gd name="T44" fmla="*/ 0 w 511"/>
                <a:gd name="T45" fmla="*/ 0 h 261"/>
                <a:gd name="T46" fmla="*/ 0 w 511"/>
                <a:gd name="T47" fmla="*/ 0 h 261"/>
                <a:gd name="T48" fmla="*/ 0 w 511"/>
                <a:gd name="T49" fmla="*/ 0 h 261"/>
                <a:gd name="T50" fmla="*/ 0 w 511"/>
                <a:gd name="T51" fmla="*/ 0 h 261"/>
                <a:gd name="T52" fmla="*/ 0 w 511"/>
                <a:gd name="T53" fmla="*/ 0 h 261"/>
                <a:gd name="T54" fmla="*/ 0 w 511"/>
                <a:gd name="T55" fmla="*/ 0 h 261"/>
                <a:gd name="T56" fmla="*/ 0 w 511"/>
                <a:gd name="T57" fmla="*/ 0 h 261"/>
                <a:gd name="T58" fmla="*/ 0 w 511"/>
                <a:gd name="T59" fmla="*/ 0 h 261"/>
                <a:gd name="T60" fmla="*/ 0 w 511"/>
                <a:gd name="T61" fmla="*/ 0 h 261"/>
                <a:gd name="T62" fmla="*/ 0 w 511"/>
                <a:gd name="T63" fmla="*/ 0 h 261"/>
                <a:gd name="T64" fmla="*/ 0 w 511"/>
                <a:gd name="T65" fmla="*/ 0 h 261"/>
                <a:gd name="T66" fmla="*/ 0 w 511"/>
                <a:gd name="T67" fmla="*/ 0 h 261"/>
                <a:gd name="T68" fmla="*/ 0 w 511"/>
                <a:gd name="T69" fmla="*/ 0 h 261"/>
                <a:gd name="T70" fmla="*/ 0 w 511"/>
                <a:gd name="T71" fmla="*/ 0 h 261"/>
                <a:gd name="T72" fmla="*/ 0 w 511"/>
                <a:gd name="T73" fmla="*/ 0 h 261"/>
                <a:gd name="T74" fmla="*/ 0 w 511"/>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1"/>
                <a:gd name="T115" fmla="*/ 0 h 261"/>
                <a:gd name="T116" fmla="*/ 511 w 511"/>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1" h="261">
                  <a:moveTo>
                    <a:pt x="447" y="14"/>
                  </a:moveTo>
                  <a:lnTo>
                    <a:pt x="396" y="14"/>
                  </a:lnTo>
                  <a:lnTo>
                    <a:pt x="383" y="41"/>
                  </a:lnTo>
                  <a:lnTo>
                    <a:pt x="357" y="28"/>
                  </a:lnTo>
                  <a:lnTo>
                    <a:pt x="345" y="55"/>
                  </a:lnTo>
                  <a:lnTo>
                    <a:pt x="268" y="14"/>
                  </a:lnTo>
                  <a:lnTo>
                    <a:pt x="217" y="28"/>
                  </a:lnTo>
                  <a:lnTo>
                    <a:pt x="204" y="14"/>
                  </a:lnTo>
                  <a:lnTo>
                    <a:pt x="153" y="0"/>
                  </a:lnTo>
                  <a:lnTo>
                    <a:pt x="128" y="28"/>
                  </a:lnTo>
                  <a:lnTo>
                    <a:pt x="141" y="69"/>
                  </a:lnTo>
                  <a:lnTo>
                    <a:pt x="90" y="69"/>
                  </a:lnTo>
                  <a:lnTo>
                    <a:pt x="51" y="69"/>
                  </a:lnTo>
                  <a:lnTo>
                    <a:pt x="0" y="124"/>
                  </a:lnTo>
                  <a:lnTo>
                    <a:pt x="26" y="138"/>
                  </a:lnTo>
                  <a:lnTo>
                    <a:pt x="26" y="150"/>
                  </a:lnTo>
                  <a:lnTo>
                    <a:pt x="39" y="138"/>
                  </a:lnTo>
                  <a:lnTo>
                    <a:pt x="51" y="150"/>
                  </a:lnTo>
                  <a:lnTo>
                    <a:pt x="77" y="193"/>
                  </a:lnTo>
                  <a:lnTo>
                    <a:pt x="77" y="205"/>
                  </a:lnTo>
                  <a:lnTo>
                    <a:pt x="166" y="233"/>
                  </a:lnTo>
                  <a:lnTo>
                    <a:pt x="179" y="247"/>
                  </a:lnTo>
                  <a:lnTo>
                    <a:pt x="243" y="233"/>
                  </a:lnTo>
                  <a:lnTo>
                    <a:pt x="255" y="233"/>
                  </a:lnTo>
                  <a:lnTo>
                    <a:pt x="268" y="260"/>
                  </a:lnTo>
                  <a:lnTo>
                    <a:pt x="332" y="260"/>
                  </a:lnTo>
                  <a:lnTo>
                    <a:pt x="345" y="247"/>
                  </a:lnTo>
                  <a:lnTo>
                    <a:pt x="396" y="233"/>
                  </a:lnTo>
                  <a:lnTo>
                    <a:pt x="421" y="193"/>
                  </a:lnTo>
                  <a:lnTo>
                    <a:pt x="408" y="178"/>
                  </a:lnTo>
                  <a:lnTo>
                    <a:pt x="421" y="150"/>
                  </a:lnTo>
                  <a:lnTo>
                    <a:pt x="447" y="164"/>
                  </a:lnTo>
                  <a:lnTo>
                    <a:pt x="472" y="138"/>
                  </a:lnTo>
                  <a:lnTo>
                    <a:pt x="485" y="96"/>
                  </a:lnTo>
                  <a:lnTo>
                    <a:pt x="510" y="83"/>
                  </a:lnTo>
                  <a:lnTo>
                    <a:pt x="485" y="69"/>
                  </a:lnTo>
                  <a:lnTo>
                    <a:pt x="447" y="55"/>
                  </a:lnTo>
                  <a:lnTo>
                    <a:pt x="447" y="14"/>
                  </a:lnTo>
                </a:path>
              </a:pathLst>
            </a:custGeom>
            <a:solidFill>
              <a:srgbClr val="B2B2B2"/>
            </a:solidFill>
            <a:ln w="12700">
              <a:solidFill>
                <a:srgbClr val="000000"/>
              </a:solidFill>
              <a:round/>
              <a:headEnd/>
              <a:tailEnd/>
            </a:ln>
          </p:spPr>
          <p:txBody>
            <a:bodyPr wrap="none" anchor="ctr"/>
            <a:lstStyle/>
            <a:p>
              <a:endParaRPr lang="fr-FR" dirty="0"/>
            </a:p>
          </p:txBody>
        </p:sp>
        <p:sp>
          <p:nvSpPr>
            <p:cNvPr id="8467" name="Line 275"/>
            <p:cNvSpPr>
              <a:spLocks noChangeShapeType="1"/>
            </p:cNvSpPr>
            <p:nvPr/>
          </p:nvSpPr>
          <p:spPr bwMode="auto">
            <a:xfrm>
              <a:off x="4372" y="5078"/>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68" name="Line 276"/>
            <p:cNvSpPr>
              <a:spLocks noChangeShapeType="1"/>
            </p:cNvSpPr>
            <p:nvPr/>
          </p:nvSpPr>
          <p:spPr bwMode="auto">
            <a:xfrm>
              <a:off x="4366" y="5083"/>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69" name="Line 277"/>
            <p:cNvSpPr>
              <a:spLocks noChangeShapeType="1"/>
            </p:cNvSpPr>
            <p:nvPr/>
          </p:nvSpPr>
          <p:spPr bwMode="auto">
            <a:xfrm>
              <a:off x="4366" y="5083"/>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70" name="Line 278"/>
            <p:cNvSpPr>
              <a:spLocks noChangeShapeType="1"/>
            </p:cNvSpPr>
            <p:nvPr/>
          </p:nvSpPr>
          <p:spPr bwMode="auto">
            <a:xfrm>
              <a:off x="4361" y="5096"/>
              <a:ext cx="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71" name="Line 279"/>
            <p:cNvSpPr>
              <a:spLocks noChangeShapeType="1"/>
            </p:cNvSpPr>
            <p:nvPr/>
          </p:nvSpPr>
          <p:spPr bwMode="auto">
            <a:xfrm>
              <a:off x="4366" y="5096"/>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72" name="Line 280"/>
            <p:cNvSpPr>
              <a:spLocks noChangeShapeType="1"/>
            </p:cNvSpPr>
            <p:nvPr/>
          </p:nvSpPr>
          <p:spPr bwMode="auto">
            <a:xfrm>
              <a:off x="4366" y="5113"/>
              <a:ext cx="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73" name="Line 281"/>
            <p:cNvSpPr>
              <a:spLocks noChangeShapeType="1"/>
            </p:cNvSpPr>
            <p:nvPr/>
          </p:nvSpPr>
          <p:spPr bwMode="auto">
            <a:xfrm>
              <a:off x="4372" y="5120"/>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74" name="Line 282"/>
            <p:cNvSpPr>
              <a:spLocks noChangeShapeType="1"/>
            </p:cNvSpPr>
            <p:nvPr/>
          </p:nvSpPr>
          <p:spPr bwMode="auto">
            <a:xfrm>
              <a:off x="4378" y="5120"/>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75" name="Line 283"/>
            <p:cNvSpPr>
              <a:spLocks noChangeShapeType="1"/>
            </p:cNvSpPr>
            <p:nvPr/>
          </p:nvSpPr>
          <p:spPr bwMode="auto">
            <a:xfrm>
              <a:off x="4366" y="5102"/>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76" name="Line 284"/>
            <p:cNvSpPr>
              <a:spLocks noChangeShapeType="1"/>
            </p:cNvSpPr>
            <p:nvPr/>
          </p:nvSpPr>
          <p:spPr bwMode="auto">
            <a:xfrm>
              <a:off x="4372" y="5102"/>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77" name="Line 285"/>
            <p:cNvSpPr>
              <a:spLocks noChangeShapeType="1"/>
            </p:cNvSpPr>
            <p:nvPr/>
          </p:nvSpPr>
          <p:spPr bwMode="auto">
            <a:xfrm>
              <a:off x="4515" y="5166"/>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78" name="Line 286"/>
            <p:cNvSpPr>
              <a:spLocks noChangeShapeType="1"/>
            </p:cNvSpPr>
            <p:nvPr/>
          </p:nvSpPr>
          <p:spPr bwMode="auto">
            <a:xfrm>
              <a:off x="4526" y="5160"/>
              <a:ext cx="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79" name="Line 287"/>
            <p:cNvSpPr>
              <a:spLocks noChangeShapeType="1"/>
            </p:cNvSpPr>
            <p:nvPr/>
          </p:nvSpPr>
          <p:spPr bwMode="auto">
            <a:xfrm>
              <a:off x="4531" y="5154"/>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80" name="Line 288"/>
            <p:cNvSpPr>
              <a:spLocks noChangeShapeType="1"/>
            </p:cNvSpPr>
            <p:nvPr/>
          </p:nvSpPr>
          <p:spPr bwMode="auto">
            <a:xfrm>
              <a:off x="4544" y="5154"/>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81" name="Line 289"/>
            <p:cNvSpPr>
              <a:spLocks noChangeShapeType="1"/>
            </p:cNvSpPr>
            <p:nvPr/>
          </p:nvSpPr>
          <p:spPr bwMode="auto">
            <a:xfrm flipV="1">
              <a:off x="4549" y="5147"/>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82" name="Line 290"/>
            <p:cNvSpPr>
              <a:spLocks noChangeShapeType="1"/>
            </p:cNvSpPr>
            <p:nvPr/>
          </p:nvSpPr>
          <p:spPr bwMode="auto">
            <a:xfrm>
              <a:off x="4549" y="5147"/>
              <a:ext cx="5"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83" name="Line 291"/>
            <p:cNvSpPr>
              <a:spLocks noChangeShapeType="1"/>
            </p:cNvSpPr>
            <p:nvPr/>
          </p:nvSpPr>
          <p:spPr bwMode="auto">
            <a:xfrm>
              <a:off x="4554" y="5154"/>
              <a:ext cx="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84" name="AutoShape 292"/>
            <p:cNvSpPr>
              <a:spLocks/>
            </p:cNvSpPr>
            <p:nvPr/>
          </p:nvSpPr>
          <p:spPr bwMode="auto">
            <a:xfrm>
              <a:off x="4361" y="4845"/>
              <a:ext cx="410" cy="384"/>
            </a:xfrm>
            <a:custGeom>
              <a:avLst/>
              <a:gdLst>
                <a:gd name="T0" fmla="*/ 0 w 920"/>
                <a:gd name="T1" fmla="*/ 0 h 907"/>
                <a:gd name="T2" fmla="*/ 0 w 920"/>
                <a:gd name="T3" fmla="*/ 0 h 907"/>
                <a:gd name="T4" fmla="*/ 0 w 920"/>
                <a:gd name="T5" fmla="*/ 0 h 907"/>
                <a:gd name="T6" fmla="*/ 0 w 920"/>
                <a:gd name="T7" fmla="*/ 0 h 907"/>
                <a:gd name="T8" fmla="*/ 0 w 920"/>
                <a:gd name="T9" fmla="*/ 0 h 907"/>
                <a:gd name="T10" fmla="*/ 0 w 920"/>
                <a:gd name="T11" fmla="*/ 0 h 907"/>
                <a:gd name="T12" fmla="*/ 0 w 920"/>
                <a:gd name="T13" fmla="*/ 0 h 907"/>
                <a:gd name="T14" fmla="*/ 0 w 920"/>
                <a:gd name="T15" fmla="*/ 0 h 907"/>
                <a:gd name="T16" fmla="*/ 0 w 920"/>
                <a:gd name="T17" fmla="*/ 0 h 907"/>
                <a:gd name="T18" fmla="*/ 0 w 920"/>
                <a:gd name="T19" fmla="*/ 0 h 907"/>
                <a:gd name="T20" fmla="*/ 0 w 920"/>
                <a:gd name="T21" fmla="*/ 0 h 907"/>
                <a:gd name="T22" fmla="*/ 0 w 920"/>
                <a:gd name="T23" fmla="*/ 0 h 907"/>
                <a:gd name="T24" fmla="*/ 0 w 920"/>
                <a:gd name="T25" fmla="*/ 0 h 907"/>
                <a:gd name="T26" fmla="*/ 0 w 920"/>
                <a:gd name="T27" fmla="*/ 0 h 907"/>
                <a:gd name="T28" fmla="*/ 0 w 920"/>
                <a:gd name="T29" fmla="*/ 0 h 907"/>
                <a:gd name="T30" fmla="*/ 0 w 920"/>
                <a:gd name="T31" fmla="*/ 0 h 907"/>
                <a:gd name="T32" fmla="*/ 0 w 920"/>
                <a:gd name="T33" fmla="*/ 0 h 907"/>
                <a:gd name="T34" fmla="*/ 0 w 920"/>
                <a:gd name="T35" fmla="*/ 0 h 907"/>
                <a:gd name="T36" fmla="*/ 0 w 920"/>
                <a:gd name="T37" fmla="*/ 0 h 907"/>
                <a:gd name="T38" fmla="*/ 0 w 920"/>
                <a:gd name="T39" fmla="*/ 0 h 907"/>
                <a:gd name="T40" fmla="*/ 0 w 920"/>
                <a:gd name="T41" fmla="*/ 0 h 907"/>
                <a:gd name="T42" fmla="*/ 0 w 920"/>
                <a:gd name="T43" fmla="*/ 0 h 907"/>
                <a:gd name="T44" fmla="*/ 0 w 920"/>
                <a:gd name="T45" fmla="*/ 0 h 907"/>
                <a:gd name="T46" fmla="*/ 0 w 920"/>
                <a:gd name="T47" fmla="*/ 0 h 907"/>
                <a:gd name="T48" fmla="*/ 0 w 920"/>
                <a:gd name="T49" fmla="*/ 0 h 907"/>
                <a:gd name="T50" fmla="*/ 0 w 920"/>
                <a:gd name="T51" fmla="*/ 0 h 907"/>
                <a:gd name="T52" fmla="*/ 0 w 920"/>
                <a:gd name="T53" fmla="*/ 0 h 907"/>
                <a:gd name="T54" fmla="*/ 0 w 920"/>
                <a:gd name="T55" fmla="*/ 0 h 907"/>
                <a:gd name="T56" fmla="*/ 0 w 920"/>
                <a:gd name="T57" fmla="*/ 0 h 907"/>
                <a:gd name="T58" fmla="*/ 0 w 920"/>
                <a:gd name="T59" fmla="*/ 0 h 907"/>
                <a:gd name="T60" fmla="*/ 0 w 920"/>
                <a:gd name="T61" fmla="*/ 0 h 907"/>
                <a:gd name="T62" fmla="*/ 0 w 920"/>
                <a:gd name="T63" fmla="*/ 0 h 907"/>
                <a:gd name="T64" fmla="*/ 0 w 920"/>
                <a:gd name="T65" fmla="*/ 0 h 907"/>
                <a:gd name="T66" fmla="*/ 0 w 920"/>
                <a:gd name="T67" fmla="*/ 0 h 907"/>
                <a:gd name="T68" fmla="*/ 0 w 920"/>
                <a:gd name="T69" fmla="*/ 0 h 907"/>
                <a:gd name="T70" fmla="*/ 0 w 920"/>
                <a:gd name="T71" fmla="*/ 0 h 907"/>
                <a:gd name="T72" fmla="*/ 0 w 920"/>
                <a:gd name="T73" fmla="*/ 0 h 907"/>
                <a:gd name="T74" fmla="*/ 0 w 920"/>
                <a:gd name="T75" fmla="*/ 0 h 907"/>
                <a:gd name="T76" fmla="*/ 0 w 920"/>
                <a:gd name="T77" fmla="*/ 0 h 907"/>
                <a:gd name="T78" fmla="*/ 0 w 920"/>
                <a:gd name="T79" fmla="*/ 0 h 907"/>
                <a:gd name="T80" fmla="*/ 0 w 920"/>
                <a:gd name="T81" fmla="*/ 0 h 907"/>
                <a:gd name="T82" fmla="*/ 0 w 920"/>
                <a:gd name="T83" fmla="*/ 0 h 907"/>
                <a:gd name="T84" fmla="*/ 0 w 920"/>
                <a:gd name="T85" fmla="*/ 0 h 907"/>
                <a:gd name="T86" fmla="*/ 0 w 920"/>
                <a:gd name="T87" fmla="*/ 0 h 907"/>
                <a:gd name="T88" fmla="*/ 0 w 920"/>
                <a:gd name="T89" fmla="*/ 0 h 907"/>
                <a:gd name="T90" fmla="*/ 0 w 920"/>
                <a:gd name="T91" fmla="*/ 0 h 907"/>
                <a:gd name="T92" fmla="*/ 0 w 920"/>
                <a:gd name="T93" fmla="*/ 0 h 907"/>
                <a:gd name="T94" fmla="*/ 0 w 920"/>
                <a:gd name="T95" fmla="*/ 0 h 907"/>
                <a:gd name="T96" fmla="*/ 0 w 920"/>
                <a:gd name="T97" fmla="*/ 0 h 907"/>
                <a:gd name="T98" fmla="*/ 0 w 920"/>
                <a:gd name="T99" fmla="*/ 0 h 907"/>
                <a:gd name="T100" fmla="*/ 0 w 920"/>
                <a:gd name="T101" fmla="*/ 0 h 907"/>
                <a:gd name="T102" fmla="*/ 0 w 920"/>
                <a:gd name="T103" fmla="*/ 0 h 907"/>
                <a:gd name="T104" fmla="*/ 0 w 920"/>
                <a:gd name="T105" fmla="*/ 0 h 907"/>
                <a:gd name="T106" fmla="*/ 0 w 920"/>
                <a:gd name="T107" fmla="*/ 0 h 907"/>
                <a:gd name="T108" fmla="*/ 0 w 920"/>
                <a:gd name="T109" fmla="*/ 0 h 907"/>
                <a:gd name="T110" fmla="*/ 0 w 920"/>
                <a:gd name="T111" fmla="*/ 0 h 907"/>
                <a:gd name="T112" fmla="*/ 0 w 920"/>
                <a:gd name="T113" fmla="*/ 0 h 907"/>
                <a:gd name="T114" fmla="*/ 0 w 920"/>
                <a:gd name="T115" fmla="*/ 0 h 907"/>
                <a:gd name="T116" fmla="*/ 0 w 920"/>
                <a:gd name="T117" fmla="*/ 0 h 907"/>
                <a:gd name="T118" fmla="*/ 0 w 920"/>
                <a:gd name="T119" fmla="*/ 0 h 907"/>
                <a:gd name="T120" fmla="*/ 0 w 920"/>
                <a:gd name="T121" fmla="*/ 0 h 907"/>
                <a:gd name="T122" fmla="*/ 0 w 920"/>
                <a:gd name="T123" fmla="*/ 0 h 907"/>
                <a:gd name="T124" fmla="*/ 0 w 920"/>
                <a:gd name="T125" fmla="*/ 0 h 9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20"/>
                <a:gd name="T190" fmla="*/ 0 h 907"/>
                <a:gd name="T191" fmla="*/ 920 w 920"/>
                <a:gd name="T192" fmla="*/ 907 h 9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20" h="907">
                  <a:moveTo>
                    <a:pt x="676" y="207"/>
                  </a:moveTo>
                  <a:lnTo>
                    <a:pt x="651" y="219"/>
                  </a:lnTo>
                  <a:lnTo>
                    <a:pt x="638" y="262"/>
                  </a:lnTo>
                  <a:lnTo>
                    <a:pt x="613" y="288"/>
                  </a:lnTo>
                  <a:lnTo>
                    <a:pt x="586" y="274"/>
                  </a:lnTo>
                  <a:lnTo>
                    <a:pt x="573" y="302"/>
                  </a:lnTo>
                  <a:lnTo>
                    <a:pt x="586" y="317"/>
                  </a:lnTo>
                  <a:lnTo>
                    <a:pt x="562" y="357"/>
                  </a:lnTo>
                  <a:lnTo>
                    <a:pt x="511" y="371"/>
                  </a:lnTo>
                  <a:lnTo>
                    <a:pt x="497" y="384"/>
                  </a:lnTo>
                  <a:lnTo>
                    <a:pt x="433" y="384"/>
                  </a:lnTo>
                  <a:lnTo>
                    <a:pt x="420" y="357"/>
                  </a:lnTo>
                  <a:lnTo>
                    <a:pt x="408" y="357"/>
                  </a:lnTo>
                  <a:lnTo>
                    <a:pt x="344" y="371"/>
                  </a:lnTo>
                  <a:lnTo>
                    <a:pt x="331" y="357"/>
                  </a:lnTo>
                  <a:lnTo>
                    <a:pt x="242" y="329"/>
                  </a:lnTo>
                  <a:lnTo>
                    <a:pt x="242" y="317"/>
                  </a:lnTo>
                  <a:lnTo>
                    <a:pt x="216" y="274"/>
                  </a:lnTo>
                  <a:lnTo>
                    <a:pt x="204" y="262"/>
                  </a:lnTo>
                  <a:lnTo>
                    <a:pt x="191" y="274"/>
                  </a:lnTo>
                  <a:lnTo>
                    <a:pt x="191" y="262"/>
                  </a:lnTo>
                  <a:lnTo>
                    <a:pt x="165" y="248"/>
                  </a:lnTo>
                  <a:lnTo>
                    <a:pt x="153" y="302"/>
                  </a:lnTo>
                  <a:lnTo>
                    <a:pt x="102" y="302"/>
                  </a:lnTo>
                  <a:lnTo>
                    <a:pt x="102" y="343"/>
                  </a:lnTo>
                  <a:lnTo>
                    <a:pt x="76" y="357"/>
                  </a:lnTo>
                  <a:lnTo>
                    <a:pt x="89" y="384"/>
                  </a:lnTo>
                  <a:lnTo>
                    <a:pt x="76" y="439"/>
                  </a:lnTo>
                  <a:lnTo>
                    <a:pt x="38" y="481"/>
                  </a:lnTo>
                  <a:lnTo>
                    <a:pt x="25" y="467"/>
                  </a:lnTo>
                  <a:lnTo>
                    <a:pt x="0" y="494"/>
                  </a:lnTo>
                  <a:lnTo>
                    <a:pt x="12" y="508"/>
                  </a:lnTo>
                  <a:lnTo>
                    <a:pt x="25" y="549"/>
                  </a:lnTo>
                  <a:lnTo>
                    <a:pt x="63" y="563"/>
                  </a:lnTo>
                  <a:lnTo>
                    <a:pt x="114" y="604"/>
                  </a:lnTo>
                  <a:lnTo>
                    <a:pt x="114" y="646"/>
                  </a:lnTo>
                  <a:lnTo>
                    <a:pt x="102" y="658"/>
                  </a:lnTo>
                  <a:lnTo>
                    <a:pt x="127" y="701"/>
                  </a:lnTo>
                  <a:lnTo>
                    <a:pt x="153" y="713"/>
                  </a:lnTo>
                  <a:lnTo>
                    <a:pt x="178" y="727"/>
                  </a:lnTo>
                  <a:lnTo>
                    <a:pt x="204" y="727"/>
                  </a:lnTo>
                  <a:lnTo>
                    <a:pt x="242" y="755"/>
                  </a:lnTo>
                  <a:lnTo>
                    <a:pt x="280" y="755"/>
                  </a:lnTo>
                  <a:lnTo>
                    <a:pt x="293" y="755"/>
                  </a:lnTo>
                  <a:lnTo>
                    <a:pt x="306" y="768"/>
                  </a:lnTo>
                  <a:lnTo>
                    <a:pt x="306" y="755"/>
                  </a:lnTo>
                  <a:lnTo>
                    <a:pt x="344" y="755"/>
                  </a:lnTo>
                  <a:lnTo>
                    <a:pt x="382" y="727"/>
                  </a:lnTo>
                  <a:lnTo>
                    <a:pt x="395" y="727"/>
                  </a:lnTo>
                  <a:lnTo>
                    <a:pt x="420" y="713"/>
                  </a:lnTo>
                  <a:lnTo>
                    <a:pt x="433" y="727"/>
                  </a:lnTo>
                  <a:lnTo>
                    <a:pt x="433" y="741"/>
                  </a:lnTo>
                  <a:lnTo>
                    <a:pt x="460" y="727"/>
                  </a:lnTo>
                  <a:lnTo>
                    <a:pt x="460" y="755"/>
                  </a:lnTo>
                  <a:lnTo>
                    <a:pt x="471" y="796"/>
                  </a:lnTo>
                  <a:lnTo>
                    <a:pt x="471" y="823"/>
                  </a:lnTo>
                  <a:lnTo>
                    <a:pt x="471" y="837"/>
                  </a:lnTo>
                  <a:lnTo>
                    <a:pt x="484" y="837"/>
                  </a:lnTo>
                  <a:lnTo>
                    <a:pt x="484" y="878"/>
                  </a:lnTo>
                  <a:lnTo>
                    <a:pt x="511" y="878"/>
                  </a:lnTo>
                  <a:lnTo>
                    <a:pt x="511" y="892"/>
                  </a:lnTo>
                  <a:lnTo>
                    <a:pt x="535" y="892"/>
                  </a:lnTo>
                  <a:lnTo>
                    <a:pt x="549" y="892"/>
                  </a:lnTo>
                  <a:lnTo>
                    <a:pt x="549" y="865"/>
                  </a:lnTo>
                  <a:lnTo>
                    <a:pt x="562" y="865"/>
                  </a:lnTo>
                  <a:lnTo>
                    <a:pt x="573" y="851"/>
                  </a:lnTo>
                  <a:lnTo>
                    <a:pt x="613" y="851"/>
                  </a:lnTo>
                  <a:lnTo>
                    <a:pt x="624" y="865"/>
                  </a:lnTo>
                  <a:lnTo>
                    <a:pt x="651" y="878"/>
                  </a:lnTo>
                  <a:lnTo>
                    <a:pt x="676" y="878"/>
                  </a:lnTo>
                  <a:lnTo>
                    <a:pt x="676" y="892"/>
                  </a:lnTo>
                  <a:lnTo>
                    <a:pt x="689" y="906"/>
                  </a:lnTo>
                  <a:lnTo>
                    <a:pt x="702" y="892"/>
                  </a:lnTo>
                  <a:lnTo>
                    <a:pt x="702" y="878"/>
                  </a:lnTo>
                  <a:lnTo>
                    <a:pt x="740" y="851"/>
                  </a:lnTo>
                  <a:lnTo>
                    <a:pt x="740" y="837"/>
                  </a:lnTo>
                  <a:lnTo>
                    <a:pt x="753" y="851"/>
                  </a:lnTo>
                  <a:lnTo>
                    <a:pt x="766" y="837"/>
                  </a:lnTo>
                  <a:lnTo>
                    <a:pt x="778" y="837"/>
                  </a:lnTo>
                  <a:lnTo>
                    <a:pt x="829" y="768"/>
                  </a:lnTo>
                  <a:lnTo>
                    <a:pt x="855" y="672"/>
                  </a:lnTo>
                  <a:lnTo>
                    <a:pt x="842" y="646"/>
                  </a:lnTo>
                  <a:lnTo>
                    <a:pt x="829" y="646"/>
                  </a:lnTo>
                  <a:lnTo>
                    <a:pt x="842" y="618"/>
                  </a:lnTo>
                  <a:lnTo>
                    <a:pt x="842" y="604"/>
                  </a:lnTo>
                  <a:lnTo>
                    <a:pt x="817" y="549"/>
                  </a:lnTo>
                  <a:lnTo>
                    <a:pt x="791" y="536"/>
                  </a:lnTo>
                  <a:lnTo>
                    <a:pt x="778" y="522"/>
                  </a:lnTo>
                  <a:lnTo>
                    <a:pt x="804" y="481"/>
                  </a:lnTo>
                  <a:lnTo>
                    <a:pt x="817" y="481"/>
                  </a:lnTo>
                  <a:lnTo>
                    <a:pt x="817" y="467"/>
                  </a:lnTo>
                  <a:lnTo>
                    <a:pt x="778" y="453"/>
                  </a:lnTo>
                  <a:lnTo>
                    <a:pt x="766" y="481"/>
                  </a:lnTo>
                  <a:lnTo>
                    <a:pt x="727" y="439"/>
                  </a:lnTo>
                  <a:lnTo>
                    <a:pt x="740" y="426"/>
                  </a:lnTo>
                  <a:lnTo>
                    <a:pt x="778" y="357"/>
                  </a:lnTo>
                  <a:lnTo>
                    <a:pt x="791" y="384"/>
                  </a:lnTo>
                  <a:lnTo>
                    <a:pt x="778" y="412"/>
                  </a:lnTo>
                  <a:lnTo>
                    <a:pt x="791" y="426"/>
                  </a:lnTo>
                  <a:lnTo>
                    <a:pt x="804" y="398"/>
                  </a:lnTo>
                  <a:lnTo>
                    <a:pt x="842" y="398"/>
                  </a:lnTo>
                  <a:lnTo>
                    <a:pt x="855" y="343"/>
                  </a:lnTo>
                  <a:lnTo>
                    <a:pt x="868" y="329"/>
                  </a:lnTo>
                  <a:lnTo>
                    <a:pt x="893" y="288"/>
                  </a:lnTo>
                  <a:lnTo>
                    <a:pt x="919" y="288"/>
                  </a:lnTo>
                  <a:lnTo>
                    <a:pt x="880" y="234"/>
                  </a:lnTo>
                  <a:lnTo>
                    <a:pt x="919" y="219"/>
                  </a:lnTo>
                  <a:lnTo>
                    <a:pt x="919" y="124"/>
                  </a:lnTo>
                  <a:lnTo>
                    <a:pt x="893" y="138"/>
                  </a:lnTo>
                  <a:lnTo>
                    <a:pt x="880" y="152"/>
                  </a:lnTo>
                  <a:lnTo>
                    <a:pt x="855" y="152"/>
                  </a:lnTo>
                  <a:lnTo>
                    <a:pt x="804" y="110"/>
                  </a:lnTo>
                  <a:lnTo>
                    <a:pt x="791" y="110"/>
                  </a:lnTo>
                  <a:lnTo>
                    <a:pt x="778" y="97"/>
                  </a:lnTo>
                  <a:lnTo>
                    <a:pt x="727" y="28"/>
                  </a:lnTo>
                  <a:lnTo>
                    <a:pt x="676" y="0"/>
                  </a:lnTo>
                  <a:lnTo>
                    <a:pt x="651" y="14"/>
                  </a:lnTo>
                  <a:lnTo>
                    <a:pt x="638" y="55"/>
                  </a:lnTo>
                  <a:lnTo>
                    <a:pt x="651" y="55"/>
                  </a:lnTo>
                  <a:lnTo>
                    <a:pt x="651" y="97"/>
                  </a:lnTo>
                  <a:lnTo>
                    <a:pt x="638" y="138"/>
                  </a:lnTo>
                  <a:lnTo>
                    <a:pt x="624" y="152"/>
                  </a:lnTo>
                  <a:lnTo>
                    <a:pt x="613" y="138"/>
                  </a:lnTo>
                  <a:lnTo>
                    <a:pt x="613" y="179"/>
                  </a:lnTo>
                  <a:lnTo>
                    <a:pt x="651" y="193"/>
                  </a:lnTo>
                  <a:lnTo>
                    <a:pt x="676" y="207"/>
                  </a:lnTo>
                </a:path>
              </a:pathLst>
            </a:custGeom>
            <a:solidFill>
              <a:srgbClr val="B2B2B2"/>
            </a:solidFill>
            <a:ln w="12700">
              <a:solidFill>
                <a:srgbClr val="000000"/>
              </a:solidFill>
              <a:round/>
              <a:headEnd/>
              <a:tailEnd/>
            </a:ln>
          </p:spPr>
          <p:txBody>
            <a:bodyPr wrap="none" anchor="ctr"/>
            <a:lstStyle/>
            <a:p>
              <a:endParaRPr lang="fr-FR" dirty="0"/>
            </a:p>
          </p:txBody>
        </p:sp>
        <p:sp>
          <p:nvSpPr>
            <p:cNvPr id="8485" name="Line 293"/>
            <p:cNvSpPr>
              <a:spLocks noChangeShapeType="1"/>
            </p:cNvSpPr>
            <p:nvPr/>
          </p:nvSpPr>
          <p:spPr bwMode="auto">
            <a:xfrm flipV="1">
              <a:off x="4389" y="5113"/>
              <a:ext cx="6"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86" name="Line 294"/>
            <p:cNvSpPr>
              <a:spLocks noChangeShapeType="1"/>
            </p:cNvSpPr>
            <p:nvPr/>
          </p:nvSpPr>
          <p:spPr bwMode="auto">
            <a:xfrm>
              <a:off x="4401" y="5113"/>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87" name="Line 295"/>
            <p:cNvSpPr>
              <a:spLocks noChangeShapeType="1"/>
            </p:cNvSpPr>
            <p:nvPr/>
          </p:nvSpPr>
          <p:spPr bwMode="auto">
            <a:xfrm>
              <a:off x="4407" y="5120"/>
              <a:ext cx="0" cy="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88" name="Line 296"/>
            <p:cNvSpPr>
              <a:spLocks noChangeShapeType="1"/>
            </p:cNvSpPr>
            <p:nvPr/>
          </p:nvSpPr>
          <p:spPr bwMode="auto">
            <a:xfrm>
              <a:off x="4378" y="5102"/>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89" name="Line 297"/>
            <p:cNvSpPr>
              <a:spLocks noChangeShapeType="1"/>
            </p:cNvSpPr>
            <p:nvPr/>
          </p:nvSpPr>
          <p:spPr bwMode="auto">
            <a:xfrm>
              <a:off x="4389" y="5096"/>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90" name="Line 298"/>
            <p:cNvSpPr>
              <a:spLocks noChangeShapeType="1"/>
            </p:cNvSpPr>
            <p:nvPr/>
          </p:nvSpPr>
          <p:spPr bwMode="auto">
            <a:xfrm flipV="1">
              <a:off x="4395" y="5089"/>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491" name="AutoShape 299"/>
            <p:cNvSpPr>
              <a:spLocks/>
            </p:cNvSpPr>
            <p:nvPr/>
          </p:nvSpPr>
          <p:spPr bwMode="auto">
            <a:xfrm>
              <a:off x="4526" y="5154"/>
              <a:ext cx="68" cy="176"/>
            </a:xfrm>
            <a:custGeom>
              <a:avLst/>
              <a:gdLst>
                <a:gd name="T0" fmla="*/ 0 w 153"/>
                <a:gd name="T1" fmla="*/ 0 h 413"/>
                <a:gd name="T2" fmla="*/ 0 w 153"/>
                <a:gd name="T3" fmla="*/ 0 h 413"/>
                <a:gd name="T4" fmla="*/ 0 w 153"/>
                <a:gd name="T5" fmla="*/ 0 h 413"/>
                <a:gd name="T6" fmla="*/ 0 w 153"/>
                <a:gd name="T7" fmla="*/ 0 h 413"/>
                <a:gd name="T8" fmla="*/ 0 w 153"/>
                <a:gd name="T9" fmla="*/ 0 h 413"/>
                <a:gd name="T10" fmla="*/ 0 w 153"/>
                <a:gd name="T11" fmla="*/ 0 h 413"/>
                <a:gd name="T12" fmla="*/ 0 w 153"/>
                <a:gd name="T13" fmla="*/ 0 h 413"/>
                <a:gd name="T14" fmla="*/ 0 w 153"/>
                <a:gd name="T15" fmla="*/ 0 h 413"/>
                <a:gd name="T16" fmla="*/ 0 w 153"/>
                <a:gd name="T17" fmla="*/ 0 h 413"/>
                <a:gd name="T18" fmla="*/ 0 w 153"/>
                <a:gd name="T19" fmla="*/ 0 h 413"/>
                <a:gd name="T20" fmla="*/ 0 w 153"/>
                <a:gd name="T21" fmla="*/ 0 h 413"/>
                <a:gd name="T22" fmla="*/ 0 w 153"/>
                <a:gd name="T23" fmla="*/ 0 h 413"/>
                <a:gd name="T24" fmla="*/ 0 w 153"/>
                <a:gd name="T25" fmla="*/ 0 h 413"/>
                <a:gd name="T26" fmla="*/ 0 w 153"/>
                <a:gd name="T27" fmla="*/ 0 h 413"/>
                <a:gd name="T28" fmla="*/ 0 w 153"/>
                <a:gd name="T29" fmla="*/ 0 h 413"/>
                <a:gd name="T30" fmla="*/ 0 w 153"/>
                <a:gd name="T31" fmla="*/ 0 h 413"/>
                <a:gd name="T32" fmla="*/ 0 w 153"/>
                <a:gd name="T33" fmla="*/ 0 h 413"/>
                <a:gd name="T34" fmla="*/ 0 w 153"/>
                <a:gd name="T35" fmla="*/ 0 h 413"/>
                <a:gd name="T36" fmla="*/ 0 w 153"/>
                <a:gd name="T37" fmla="*/ 0 h 413"/>
                <a:gd name="T38" fmla="*/ 0 w 153"/>
                <a:gd name="T39" fmla="*/ 0 h 413"/>
                <a:gd name="T40" fmla="*/ 0 w 153"/>
                <a:gd name="T41" fmla="*/ 0 h 413"/>
                <a:gd name="T42" fmla="*/ 0 w 153"/>
                <a:gd name="T43" fmla="*/ 0 h 413"/>
                <a:gd name="T44" fmla="*/ 0 w 153"/>
                <a:gd name="T45" fmla="*/ 0 h 413"/>
                <a:gd name="T46" fmla="*/ 0 w 153"/>
                <a:gd name="T47" fmla="*/ 0 h 413"/>
                <a:gd name="T48" fmla="*/ 0 w 153"/>
                <a:gd name="T49" fmla="*/ 0 h 413"/>
                <a:gd name="T50" fmla="*/ 0 w 153"/>
                <a:gd name="T51" fmla="*/ 0 h 413"/>
                <a:gd name="T52" fmla="*/ 0 w 153"/>
                <a:gd name="T53" fmla="*/ 0 h 413"/>
                <a:gd name="T54" fmla="*/ 0 w 153"/>
                <a:gd name="T55" fmla="*/ 0 h 413"/>
                <a:gd name="T56" fmla="*/ 0 w 153"/>
                <a:gd name="T57" fmla="*/ 0 h 413"/>
                <a:gd name="T58" fmla="*/ 0 w 153"/>
                <a:gd name="T59" fmla="*/ 0 h 413"/>
                <a:gd name="T60" fmla="*/ 0 w 153"/>
                <a:gd name="T61" fmla="*/ 0 h 413"/>
                <a:gd name="T62" fmla="*/ 0 w 153"/>
                <a:gd name="T63" fmla="*/ 0 h 413"/>
                <a:gd name="T64" fmla="*/ 0 w 153"/>
                <a:gd name="T65" fmla="*/ 0 h 413"/>
                <a:gd name="T66" fmla="*/ 0 w 153"/>
                <a:gd name="T67" fmla="*/ 0 h 413"/>
                <a:gd name="T68" fmla="*/ 0 w 153"/>
                <a:gd name="T69" fmla="*/ 0 h 4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
                <a:gd name="T106" fmla="*/ 0 h 413"/>
                <a:gd name="T107" fmla="*/ 153 w 153"/>
                <a:gd name="T108" fmla="*/ 413 h 4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 h="413">
                  <a:moveTo>
                    <a:pt x="140" y="165"/>
                  </a:moveTo>
                  <a:lnTo>
                    <a:pt x="140" y="150"/>
                  </a:lnTo>
                  <a:lnTo>
                    <a:pt x="114" y="150"/>
                  </a:lnTo>
                  <a:lnTo>
                    <a:pt x="114" y="110"/>
                  </a:lnTo>
                  <a:lnTo>
                    <a:pt x="101" y="110"/>
                  </a:lnTo>
                  <a:lnTo>
                    <a:pt x="101" y="96"/>
                  </a:lnTo>
                  <a:lnTo>
                    <a:pt x="101" y="69"/>
                  </a:lnTo>
                  <a:lnTo>
                    <a:pt x="90" y="28"/>
                  </a:lnTo>
                  <a:lnTo>
                    <a:pt x="90" y="0"/>
                  </a:lnTo>
                  <a:lnTo>
                    <a:pt x="64" y="14"/>
                  </a:lnTo>
                  <a:lnTo>
                    <a:pt x="39" y="55"/>
                  </a:lnTo>
                  <a:lnTo>
                    <a:pt x="39" y="69"/>
                  </a:lnTo>
                  <a:lnTo>
                    <a:pt x="39" y="110"/>
                  </a:lnTo>
                  <a:lnTo>
                    <a:pt x="26" y="110"/>
                  </a:lnTo>
                  <a:lnTo>
                    <a:pt x="26" y="165"/>
                  </a:lnTo>
                  <a:lnTo>
                    <a:pt x="13" y="165"/>
                  </a:lnTo>
                  <a:lnTo>
                    <a:pt x="13" y="179"/>
                  </a:lnTo>
                  <a:lnTo>
                    <a:pt x="0" y="179"/>
                  </a:lnTo>
                  <a:lnTo>
                    <a:pt x="26" y="205"/>
                  </a:lnTo>
                  <a:lnTo>
                    <a:pt x="39" y="205"/>
                  </a:lnTo>
                  <a:lnTo>
                    <a:pt x="64" y="260"/>
                  </a:lnTo>
                  <a:lnTo>
                    <a:pt x="51" y="288"/>
                  </a:lnTo>
                  <a:lnTo>
                    <a:pt x="77" y="288"/>
                  </a:lnTo>
                  <a:lnTo>
                    <a:pt x="101" y="274"/>
                  </a:lnTo>
                  <a:lnTo>
                    <a:pt x="127" y="315"/>
                  </a:lnTo>
                  <a:lnTo>
                    <a:pt x="127" y="329"/>
                  </a:lnTo>
                  <a:lnTo>
                    <a:pt x="140" y="384"/>
                  </a:lnTo>
                  <a:lnTo>
                    <a:pt x="140" y="412"/>
                  </a:lnTo>
                  <a:lnTo>
                    <a:pt x="152" y="384"/>
                  </a:lnTo>
                  <a:lnTo>
                    <a:pt x="127" y="315"/>
                  </a:lnTo>
                  <a:lnTo>
                    <a:pt x="127" y="274"/>
                  </a:lnTo>
                  <a:lnTo>
                    <a:pt x="101" y="233"/>
                  </a:lnTo>
                  <a:lnTo>
                    <a:pt x="127" y="205"/>
                  </a:lnTo>
                  <a:lnTo>
                    <a:pt x="140" y="179"/>
                  </a:lnTo>
                  <a:lnTo>
                    <a:pt x="140" y="165"/>
                  </a:lnTo>
                </a:path>
              </a:pathLst>
            </a:custGeom>
            <a:solidFill>
              <a:srgbClr val="B2B2B2"/>
            </a:solidFill>
            <a:ln w="12700">
              <a:solidFill>
                <a:srgbClr val="000000"/>
              </a:solidFill>
              <a:round/>
              <a:headEnd/>
              <a:tailEnd/>
            </a:ln>
          </p:spPr>
          <p:txBody>
            <a:bodyPr wrap="none" anchor="ctr"/>
            <a:lstStyle/>
            <a:p>
              <a:endParaRPr lang="fr-FR" dirty="0"/>
            </a:p>
          </p:txBody>
        </p:sp>
        <p:sp>
          <p:nvSpPr>
            <p:cNvPr id="8492" name="AutoShape 300"/>
            <p:cNvSpPr>
              <a:spLocks/>
            </p:cNvSpPr>
            <p:nvPr/>
          </p:nvSpPr>
          <p:spPr bwMode="auto">
            <a:xfrm>
              <a:off x="4572" y="5229"/>
              <a:ext cx="68" cy="147"/>
            </a:xfrm>
            <a:custGeom>
              <a:avLst/>
              <a:gdLst>
                <a:gd name="T0" fmla="*/ 0 w 155"/>
                <a:gd name="T1" fmla="*/ 0 h 345"/>
                <a:gd name="T2" fmla="*/ 0 w 155"/>
                <a:gd name="T3" fmla="*/ 0 h 345"/>
                <a:gd name="T4" fmla="*/ 0 w 155"/>
                <a:gd name="T5" fmla="*/ 0 h 345"/>
                <a:gd name="T6" fmla="*/ 0 w 155"/>
                <a:gd name="T7" fmla="*/ 0 h 345"/>
                <a:gd name="T8" fmla="*/ 0 w 155"/>
                <a:gd name="T9" fmla="*/ 0 h 345"/>
                <a:gd name="T10" fmla="*/ 0 w 155"/>
                <a:gd name="T11" fmla="*/ 0 h 345"/>
                <a:gd name="T12" fmla="*/ 0 w 155"/>
                <a:gd name="T13" fmla="*/ 0 h 345"/>
                <a:gd name="T14" fmla="*/ 0 w 155"/>
                <a:gd name="T15" fmla="*/ 0 h 345"/>
                <a:gd name="T16" fmla="*/ 0 w 155"/>
                <a:gd name="T17" fmla="*/ 0 h 345"/>
                <a:gd name="T18" fmla="*/ 0 w 155"/>
                <a:gd name="T19" fmla="*/ 0 h 345"/>
                <a:gd name="T20" fmla="*/ 0 w 155"/>
                <a:gd name="T21" fmla="*/ 0 h 345"/>
                <a:gd name="T22" fmla="*/ 0 w 155"/>
                <a:gd name="T23" fmla="*/ 0 h 345"/>
                <a:gd name="T24" fmla="*/ 0 w 155"/>
                <a:gd name="T25" fmla="*/ 0 h 345"/>
                <a:gd name="T26" fmla="*/ 0 w 155"/>
                <a:gd name="T27" fmla="*/ 0 h 345"/>
                <a:gd name="T28" fmla="*/ 0 w 155"/>
                <a:gd name="T29" fmla="*/ 0 h 345"/>
                <a:gd name="T30" fmla="*/ 0 w 155"/>
                <a:gd name="T31" fmla="*/ 0 h 345"/>
                <a:gd name="T32" fmla="*/ 0 w 155"/>
                <a:gd name="T33" fmla="*/ 0 h 345"/>
                <a:gd name="T34" fmla="*/ 0 w 155"/>
                <a:gd name="T35" fmla="*/ 0 h 345"/>
                <a:gd name="T36" fmla="*/ 0 w 155"/>
                <a:gd name="T37" fmla="*/ 0 h 345"/>
                <a:gd name="T38" fmla="*/ 0 w 155"/>
                <a:gd name="T39" fmla="*/ 0 h 345"/>
                <a:gd name="T40" fmla="*/ 0 w 155"/>
                <a:gd name="T41" fmla="*/ 0 h 345"/>
                <a:gd name="T42" fmla="*/ 0 w 155"/>
                <a:gd name="T43" fmla="*/ 0 h 345"/>
                <a:gd name="T44" fmla="*/ 0 w 155"/>
                <a:gd name="T45" fmla="*/ 0 h 345"/>
                <a:gd name="T46" fmla="*/ 0 w 155"/>
                <a:gd name="T47" fmla="*/ 0 h 345"/>
                <a:gd name="T48" fmla="*/ 0 w 155"/>
                <a:gd name="T49" fmla="*/ 0 h 345"/>
                <a:gd name="T50" fmla="*/ 0 w 155"/>
                <a:gd name="T51" fmla="*/ 0 h 345"/>
                <a:gd name="T52" fmla="*/ 0 w 155"/>
                <a:gd name="T53" fmla="*/ 0 h 345"/>
                <a:gd name="T54" fmla="*/ 0 w 155"/>
                <a:gd name="T55" fmla="*/ 0 h 345"/>
                <a:gd name="T56" fmla="*/ 0 w 155"/>
                <a:gd name="T57" fmla="*/ 0 h 345"/>
                <a:gd name="T58" fmla="*/ 0 w 155"/>
                <a:gd name="T59" fmla="*/ 0 h 345"/>
                <a:gd name="T60" fmla="*/ 0 w 155"/>
                <a:gd name="T61" fmla="*/ 0 h 345"/>
                <a:gd name="T62" fmla="*/ 0 w 155"/>
                <a:gd name="T63" fmla="*/ 0 h 345"/>
                <a:gd name="T64" fmla="*/ 0 w 155"/>
                <a:gd name="T65" fmla="*/ 0 h 3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345"/>
                <a:gd name="T101" fmla="*/ 155 w 155"/>
                <a:gd name="T102" fmla="*/ 345 h 3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345">
                  <a:moveTo>
                    <a:pt x="39" y="0"/>
                  </a:moveTo>
                  <a:lnTo>
                    <a:pt x="26" y="27"/>
                  </a:lnTo>
                  <a:lnTo>
                    <a:pt x="0" y="55"/>
                  </a:lnTo>
                  <a:lnTo>
                    <a:pt x="26" y="96"/>
                  </a:lnTo>
                  <a:lnTo>
                    <a:pt x="26" y="137"/>
                  </a:lnTo>
                  <a:lnTo>
                    <a:pt x="51" y="206"/>
                  </a:lnTo>
                  <a:lnTo>
                    <a:pt x="39" y="234"/>
                  </a:lnTo>
                  <a:lnTo>
                    <a:pt x="39" y="289"/>
                  </a:lnTo>
                  <a:lnTo>
                    <a:pt x="64" y="316"/>
                  </a:lnTo>
                  <a:lnTo>
                    <a:pt x="91" y="330"/>
                  </a:lnTo>
                  <a:lnTo>
                    <a:pt x="103" y="344"/>
                  </a:lnTo>
                  <a:lnTo>
                    <a:pt x="103" y="316"/>
                  </a:lnTo>
                  <a:lnTo>
                    <a:pt x="78" y="302"/>
                  </a:lnTo>
                  <a:lnTo>
                    <a:pt x="78" y="289"/>
                  </a:lnTo>
                  <a:lnTo>
                    <a:pt x="51" y="261"/>
                  </a:lnTo>
                  <a:lnTo>
                    <a:pt x="51" y="247"/>
                  </a:lnTo>
                  <a:lnTo>
                    <a:pt x="64" y="206"/>
                  </a:lnTo>
                  <a:lnTo>
                    <a:pt x="64" y="165"/>
                  </a:lnTo>
                  <a:lnTo>
                    <a:pt x="78" y="179"/>
                  </a:lnTo>
                  <a:lnTo>
                    <a:pt x="116" y="192"/>
                  </a:lnTo>
                  <a:lnTo>
                    <a:pt x="103" y="165"/>
                  </a:lnTo>
                  <a:lnTo>
                    <a:pt x="116" y="137"/>
                  </a:lnTo>
                  <a:lnTo>
                    <a:pt x="142" y="137"/>
                  </a:lnTo>
                  <a:lnTo>
                    <a:pt x="154" y="151"/>
                  </a:lnTo>
                  <a:lnTo>
                    <a:pt x="154" y="124"/>
                  </a:lnTo>
                  <a:lnTo>
                    <a:pt x="142" y="96"/>
                  </a:lnTo>
                  <a:lnTo>
                    <a:pt x="129" y="69"/>
                  </a:lnTo>
                  <a:lnTo>
                    <a:pt x="116" y="55"/>
                  </a:lnTo>
                  <a:lnTo>
                    <a:pt x="91" y="69"/>
                  </a:lnTo>
                  <a:lnTo>
                    <a:pt x="78" y="69"/>
                  </a:lnTo>
                  <a:lnTo>
                    <a:pt x="64" y="27"/>
                  </a:lnTo>
                  <a:lnTo>
                    <a:pt x="51" y="27"/>
                  </a:lnTo>
                  <a:lnTo>
                    <a:pt x="39" y="0"/>
                  </a:lnTo>
                </a:path>
              </a:pathLst>
            </a:custGeom>
            <a:solidFill>
              <a:srgbClr val="B2B2B2"/>
            </a:solidFill>
            <a:ln w="12700">
              <a:solidFill>
                <a:srgbClr val="000000"/>
              </a:solidFill>
              <a:round/>
              <a:headEnd/>
              <a:tailEnd/>
            </a:ln>
          </p:spPr>
          <p:txBody>
            <a:bodyPr wrap="none" anchor="ctr"/>
            <a:lstStyle/>
            <a:p>
              <a:endParaRPr lang="fr-FR" dirty="0"/>
            </a:p>
          </p:txBody>
        </p:sp>
        <p:sp>
          <p:nvSpPr>
            <p:cNvPr id="8493" name="AutoShape 301"/>
            <p:cNvSpPr>
              <a:spLocks/>
            </p:cNvSpPr>
            <p:nvPr/>
          </p:nvSpPr>
          <p:spPr bwMode="auto">
            <a:xfrm>
              <a:off x="4682" y="5363"/>
              <a:ext cx="72" cy="60"/>
            </a:xfrm>
            <a:custGeom>
              <a:avLst/>
              <a:gdLst>
                <a:gd name="T0" fmla="*/ 0 w 165"/>
                <a:gd name="T1" fmla="*/ 0 h 139"/>
                <a:gd name="T2" fmla="*/ 0 w 165"/>
                <a:gd name="T3" fmla="*/ 0 h 139"/>
                <a:gd name="T4" fmla="*/ 0 w 165"/>
                <a:gd name="T5" fmla="*/ 0 h 139"/>
                <a:gd name="T6" fmla="*/ 0 w 165"/>
                <a:gd name="T7" fmla="*/ 0 h 139"/>
                <a:gd name="T8" fmla="*/ 0 w 165"/>
                <a:gd name="T9" fmla="*/ 0 h 139"/>
                <a:gd name="T10" fmla="*/ 0 w 165"/>
                <a:gd name="T11" fmla="*/ 0 h 139"/>
                <a:gd name="T12" fmla="*/ 0 w 165"/>
                <a:gd name="T13" fmla="*/ 0 h 139"/>
                <a:gd name="T14" fmla="*/ 0 w 165"/>
                <a:gd name="T15" fmla="*/ 0 h 139"/>
                <a:gd name="T16" fmla="*/ 0 w 165"/>
                <a:gd name="T17" fmla="*/ 0 h 139"/>
                <a:gd name="T18" fmla="*/ 0 w 165"/>
                <a:gd name="T19" fmla="*/ 0 h 139"/>
                <a:gd name="T20" fmla="*/ 0 w 165"/>
                <a:gd name="T21" fmla="*/ 0 h 139"/>
                <a:gd name="T22" fmla="*/ 0 w 165"/>
                <a:gd name="T23" fmla="*/ 0 h 139"/>
                <a:gd name="T24" fmla="*/ 0 w 165"/>
                <a:gd name="T25" fmla="*/ 0 h 139"/>
                <a:gd name="T26" fmla="*/ 0 w 165"/>
                <a:gd name="T27" fmla="*/ 0 h 139"/>
                <a:gd name="T28" fmla="*/ 0 w 165"/>
                <a:gd name="T29" fmla="*/ 0 h 139"/>
                <a:gd name="T30" fmla="*/ 0 w 165"/>
                <a:gd name="T31" fmla="*/ 0 h 139"/>
                <a:gd name="T32" fmla="*/ 0 w 165"/>
                <a:gd name="T33" fmla="*/ 0 h 139"/>
                <a:gd name="T34" fmla="*/ 0 w 165"/>
                <a:gd name="T35" fmla="*/ 0 h 139"/>
                <a:gd name="T36" fmla="*/ 0 w 165"/>
                <a:gd name="T37" fmla="*/ 0 h 139"/>
                <a:gd name="T38" fmla="*/ 0 w 165"/>
                <a:gd name="T39" fmla="*/ 0 h 139"/>
                <a:gd name="T40" fmla="*/ 0 w 165"/>
                <a:gd name="T41" fmla="*/ 0 h 139"/>
                <a:gd name="T42" fmla="*/ 0 w 165"/>
                <a:gd name="T43" fmla="*/ 0 h 139"/>
                <a:gd name="T44" fmla="*/ 0 w 165"/>
                <a:gd name="T45" fmla="*/ 0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5"/>
                <a:gd name="T70" fmla="*/ 0 h 139"/>
                <a:gd name="T71" fmla="*/ 165 w 165"/>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5" h="139">
                  <a:moveTo>
                    <a:pt x="0" y="124"/>
                  </a:moveTo>
                  <a:lnTo>
                    <a:pt x="12" y="138"/>
                  </a:lnTo>
                  <a:lnTo>
                    <a:pt x="38" y="138"/>
                  </a:lnTo>
                  <a:lnTo>
                    <a:pt x="51" y="124"/>
                  </a:lnTo>
                  <a:lnTo>
                    <a:pt x="89" y="124"/>
                  </a:lnTo>
                  <a:lnTo>
                    <a:pt x="102" y="69"/>
                  </a:lnTo>
                  <a:lnTo>
                    <a:pt x="113" y="69"/>
                  </a:lnTo>
                  <a:lnTo>
                    <a:pt x="139" y="69"/>
                  </a:lnTo>
                  <a:lnTo>
                    <a:pt x="152" y="69"/>
                  </a:lnTo>
                  <a:lnTo>
                    <a:pt x="152" y="41"/>
                  </a:lnTo>
                  <a:lnTo>
                    <a:pt x="164" y="41"/>
                  </a:lnTo>
                  <a:lnTo>
                    <a:pt x="139" y="28"/>
                  </a:lnTo>
                  <a:lnTo>
                    <a:pt x="126" y="0"/>
                  </a:lnTo>
                  <a:lnTo>
                    <a:pt x="113" y="0"/>
                  </a:lnTo>
                  <a:lnTo>
                    <a:pt x="102" y="41"/>
                  </a:lnTo>
                  <a:lnTo>
                    <a:pt x="102" y="55"/>
                  </a:lnTo>
                  <a:lnTo>
                    <a:pt x="89" y="55"/>
                  </a:lnTo>
                  <a:lnTo>
                    <a:pt x="102" y="55"/>
                  </a:lnTo>
                  <a:lnTo>
                    <a:pt x="89" y="55"/>
                  </a:lnTo>
                  <a:lnTo>
                    <a:pt x="62" y="83"/>
                  </a:lnTo>
                  <a:lnTo>
                    <a:pt x="25" y="96"/>
                  </a:lnTo>
                  <a:lnTo>
                    <a:pt x="25" y="124"/>
                  </a:lnTo>
                  <a:lnTo>
                    <a:pt x="0" y="124"/>
                  </a:lnTo>
                </a:path>
              </a:pathLst>
            </a:custGeom>
            <a:solidFill>
              <a:srgbClr val="B2B2B2"/>
            </a:solidFill>
            <a:ln w="12700">
              <a:solidFill>
                <a:srgbClr val="000000"/>
              </a:solidFill>
              <a:round/>
              <a:headEnd/>
              <a:tailEnd/>
            </a:ln>
          </p:spPr>
          <p:txBody>
            <a:bodyPr wrap="none" anchor="ctr"/>
            <a:lstStyle/>
            <a:p>
              <a:endParaRPr lang="fr-FR" dirty="0"/>
            </a:p>
          </p:txBody>
        </p:sp>
        <p:sp>
          <p:nvSpPr>
            <p:cNvPr id="8494" name="AutoShape 302"/>
            <p:cNvSpPr>
              <a:spLocks/>
            </p:cNvSpPr>
            <p:nvPr/>
          </p:nvSpPr>
          <p:spPr bwMode="auto">
            <a:xfrm>
              <a:off x="4600" y="5363"/>
              <a:ext cx="40" cy="54"/>
            </a:xfrm>
            <a:custGeom>
              <a:avLst/>
              <a:gdLst>
                <a:gd name="T0" fmla="*/ 0 w 92"/>
                <a:gd name="T1" fmla="*/ 0 h 125"/>
                <a:gd name="T2" fmla="*/ 0 w 92"/>
                <a:gd name="T3" fmla="*/ 0 h 125"/>
                <a:gd name="T4" fmla="*/ 0 w 92"/>
                <a:gd name="T5" fmla="*/ 0 h 125"/>
                <a:gd name="T6" fmla="*/ 0 w 92"/>
                <a:gd name="T7" fmla="*/ 0 h 125"/>
                <a:gd name="T8" fmla="*/ 0 w 92"/>
                <a:gd name="T9" fmla="*/ 0 h 125"/>
                <a:gd name="T10" fmla="*/ 0 w 92"/>
                <a:gd name="T11" fmla="*/ 0 h 125"/>
                <a:gd name="T12" fmla="*/ 0 w 92"/>
                <a:gd name="T13" fmla="*/ 0 h 125"/>
                <a:gd name="T14" fmla="*/ 0 w 92"/>
                <a:gd name="T15" fmla="*/ 0 h 125"/>
                <a:gd name="T16" fmla="*/ 0 w 92"/>
                <a:gd name="T17" fmla="*/ 0 h 125"/>
                <a:gd name="T18" fmla="*/ 0 w 92"/>
                <a:gd name="T19" fmla="*/ 0 h 125"/>
                <a:gd name="T20" fmla="*/ 0 w 92"/>
                <a:gd name="T21" fmla="*/ 0 h 125"/>
                <a:gd name="T22" fmla="*/ 0 w 92"/>
                <a:gd name="T23" fmla="*/ 0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125"/>
                <a:gd name="T38" fmla="*/ 92 w 92"/>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125">
                  <a:moveTo>
                    <a:pt x="0" y="0"/>
                  </a:moveTo>
                  <a:lnTo>
                    <a:pt x="13" y="28"/>
                  </a:lnTo>
                  <a:lnTo>
                    <a:pt x="39" y="96"/>
                  </a:lnTo>
                  <a:lnTo>
                    <a:pt x="66" y="124"/>
                  </a:lnTo>
                  <a:lnTo>
                    <a:pt x="66" y="110"/>
                  </a:lnTo>
                  <a:lnTo>
                    <a:pt x="91" y="110"/>
                  </a:lnTo>
                  <a:lnTo>
                    <a:pt x="79" y="83"/>
                  </a:lnTo>
                  <a:lnTo>
                    <a:pt x="66" y="69"/>
                  </a:lnTo>
                  <a:lnTo>
                    <a:pt x="66" y="55"/>
                  </a:lnTo>
                  <a:lnTo>
                    <a:pt x="39" y="28"/>
                  </a:lnTo>
                  <a:lnTo>
                    <a:pt x="27" y="14"/>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495" name="AutoShape 303"/>
            <p:cNvSpPr>
              <a:spLocks/>
            </p:cNvSpPr>
            <p:nvPr/>
          </p:nvSpPr>
          <p:spPr bwMode="auto">
            <a:xfrm>
              <a:off x="4742" y="5171"/>
              <a:ext cx="12" cy="36"/>
            </a:xfrm>
            <a:custGeom>
              <a:avLst/>
              <a:gdLst>
                <a:gd name="T0" fmla="*/ 0 w 26"/>
                <a:gd name="T1" fmla="*/ 0 h 84"/>
                <a:gd name="T2" fmla="*/ 0 w 26"/>
                <a:gd name="T3" fmla="*/ 0 h 84"/>
                <a:gd name="T4" fmla="*/ 0 w 26"/>
                <a:gd name="T5" fmla="*/ 0 h 84"/>
                <a:gd name="T6" fmla="*/ 0 w 26"/>
                <a:gd name="T7" fmla="*/ 0 h 84"/>
                <a:gd name="T8" fmla="*/ 0 w 26"/>
                <a:gd name="T9" fmla="*/ 0 h 84"/>
                <a:gd name="T10" fmla="*/ 0 w 26"/>
                <a:gd name="T11" fmla="*/ 0 h 84"/>
                <a:gd name="T12" fmla="*/ 0 w 26"/>
                <a:gd name="T13" fmla="*/ 0 h 84"/>
                <a:gd name="T14" fmla="*/ 0 w 26"/>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84"/>
                <a:gd name="T26" fmla="*/ 26 w 26"/>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84">
                  <a:moveTo>
                    <a:pt x="25" y="0"/>
                  </a:moveTo>
                  <a:lnTo>
                    <a:pt x="13" y="14"/>
                  </a:lnTo>
                  <a:lnTo>
                    <a:pt x="0" y="28"/>
                  </a:lnTo>
                  <a:lnTo>
                    <a:pt x="13" y="69"/>
                  </a:lnTo>
                  <a:lnTo>
                    <a:pt x="25" y="83"/>
                  </a:lnTo>
                  <a:lnTo>
                    <a:pt x="25" y="69"/>
                  </a:lnTo>
                  <a:lnTo>
                    <a:pt x="25" y="55"/>
                  </a:lnTo>
                  <a:lnTo>
                    <a:pt x="25" y="0"/>
                  </a:lnTo>
                </a:path>
              </a:pathLst>
            </a:custGeom>
            <a:solidFill>
              <a:srgbClr val="B2B2B2"/>
            </a:solidFill>
            <a:ln w="12700">
              <a:solidFill>
                <a:srgbClr val="000000"/>
              </a:solidFill>
              <a:round/>
              <a:headEnd/>
              <a:tailEnd/>
            </a:ln>
          </p:spPr>
          <p:txBody>
            <a:bodyPr wrap="none" anchor="ctr"/>
            <a:lstStyle/>
            <a:p>
              <a:endParaRPr lang="fr-FR" dirty="0"/>
            </a:p>
          </p:txBody>
        </p:sp>
        <p:sp>
          <p:nvSpPr>
            <p:cNvPr id="8496" name="Oval 304"/>
            <p:cNvSpPr>
              <a:spLocks noChangeArrowheads="1"/>
            </p:cNvSpPr>
            <p:nvPr/>
          </p:nvSpPr>
          <p:spPr bwMode="auto">
            <a:xfrm>
              <a:off x="4708" y="5195"/>
              <a:ext cx="9" cy="9"/>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497" name="Oval 305"/>
            <p:cNvSpPr>
              <a:spLocks noChangeArrowheads="1"/>
            </p:cNvSpPr>
            <p:nvPr/>
          </p:nvSpPr>
          <p:spPr bwMode="auto">
            <a:xfrm>
              <a:off x="4698" y="5195"/>
              <a:ext cx="7" cy="13"/>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498" name="Oval 306"/>
            <p:cNvSpPr>
              <a:spLocks noChangeArrowheads="1"/>
            </p:cNvSpPr>
            <p:nvPr/>
          </p:nvSpPr>
          <p:spPr bwMode="auto">
            <a:xfrm>
              <a:off x="4630" y="5404"/>
              <a:ext cx="6" cy="8"/>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499" name="Oval 307"/>
            <p:cNvSpPr>
              <a:spLocks noChangeArrowheads="1"/>
            </p:cNvSpPr>
            <p:nvPr/>
          </p:nvSpPr>
          <p:spPr bwMode="auto">
            <a:xfrm>
              <a:off x="4718" y="5386"/>
              <a:ext cx="4" cy="8"/>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500" name="AutoShape 308"/>
            <p:cNvSpPr>
              <a:spLocks/>
            </p:cNvSpPr>
            <p:nvPr/>
          </p:nvSpPr>
          <p:spPr bwMode="auto">
            <a:xfrm>
              <a:off x="4902" y="5504"/>
              <a:ext cx="11" cy="12"/>
            </a:xfrm>
            <a:custGeom>
              <a:avLst/>
              <a:gdLst>
                <a:gd name="T0" fmla="*/ 0 w 24"/>
                <a:gd name="T1" fmla="*/ 0 h 29"/>
                <a:gd name="T2" fmla="*/ 0 w 24"/>
                <a:gd name="T3" fmla="*/ 0 h 29"/>
                <a:gd name="T4" fmla="*/ 0 w 24"/>
                <a:gd name="T5" fmla="*/ 0 h 29"/>
                <a:gd name="T6" fmla="*/ 0 w 24"/>
                <a:gd name="T7" fmla="*/ 0 h 29"/>
                <a:gd name="T8" fmla="*/ 0 60000 65536"/>
                <a:gd name="T9" fmla="*/ 0 60000 65536"/>
                <a:gd name="T10" fmla="*/ 0 60000 65536"/>
                <a:gd name="T11" fmla="*/ 0 60000 65536"/>
                <a:gd name="T12" fmla="*/ 0 w 24"/>
                <a:gd name="T13" fmla="*/ 0 h 29"/>
                <a:gd name="T14" fmla="*/ 24 w 24"/>
                <a:gd name="T15" fmla="*/ 29 h 29"/>
              </a:gdLst>
              <a:ahLst/>
              <a:cxnLst>
                <a:cxn ang="T8">
                  <a:pos x="T0" y="T1"/>
                </a:cxn>
                <a:cxn ang="T9">
                  <a:pos x="T2" y="T3"/>
                </a:cxn>
                <a:cxn ang="T10">
                  <a:pos x="T4" y="T5"/>
                </a:cxn>
                <a:cxn ang="T11">
                  <a:pos x="T6" y="T7"/>
                </a:cxn>
              </a:cxnLst>
              <a:rect l="T12" t="T13" r="T14" b="T15"/>
              <a:pathLst>
                <a:path w="24" h="29">
                  <a:moveTo>
                    <a:pt x="0" y="0"/>
                  </a:moveTo>
                  <a:lnTo>
                    <a:pt x="12" y="28"/>
                  </a:lnTo>
                  <a:lnTo>
                    <a:pt x="23" y="28"/>
                  </a:lnTo>
                  <a:lnTo>
                    <a:pt x="0" y="0"/>
                  </a:lnTo>
                </a:path>
              </a:pathLst>
            </a:custGeom>
            <a:solidFill>
              <a:srgbClr val="B2B2B2"/>
            </a:solidFill>
            <a:ln w="12700" cap="rnd">
              <a:solidFill>
                <a:srgbClr val="000000"/>
              </a:solidFill>
              <a:round/>
              <a:headEnd/>
              <a:tailEnd/>
            </a:ln>
          </p:spPr>
          <p:txBody>
            <a:bodyPr/>
            <a:lstStyle/>
            <a:p>
              <a:endParaRPr lang="fr-FR" dirty="0"/>
            </a:p>
          </p:txBody>
        </p:sp>
        <p:sp>
          <p:nvSpPr>
            <p:cNvPr id="8501" name="AutoShape 309"/>
            <p:cNvSpPr>
              <a:spLocks/>
            </p:cNvSpPr>
            <p:nvPr/>
          </p:nvSpPr>
          <p:spPr bwMode="auto">
            <a:xfrm>
              <a:off x="4651" y="5446"/>
              <a:ext cx="11" cy="11"/>
            </a:xfrm>
            <a:custGeom>
              <a:avLst/>
              <a:gdLst>
                <a:gd name="T0" fmla="*/ 0 w 25"/>
                <a:gd name="T1" fmla="*/ 0 h 28"/>
                <a:gd name="T2" fmla="*/ 0 w 25"/>
                <a:gd name="T3" fmla="*/ 0 h 28"/>
                <a:gd name="T4" fmla="*/ 0 w 25"/>
                <a:gd name="T5" fmla="*/ 0 h 28"/>
                <a:gd name="T6" fmla="*/ 0 w 25"/>
                <a:gd name="T7" fmla="*/ 0 h 28"/>
                <a:gd name="T8" fmla="*/ 0 60000 65536"/>
                <a:gd name="T9" fmla="*/ 0 60000 65536"/>
                <a:gd name="T10" fmla="*/ 0 60000 65536"/>
                <a:gd name="T11" fmla="*/ 0 60000 65536"/>
                <a:gd name="T12" fmla="*/ 0 w 25"/>
                <a:gd name="T13" fmla="*/ 0 h 28"/>
                <a:gd name="T14" fmla="*/ 25 w 25"/>
                <a:gd name="T15" fmla="*/ 28 h 28"/>
              </a:gdLst>
              <a:ahLst/>
              <a:cxnLst>
                <a:cxn ang="T8">
                  <a:pos x="T0" y="T1"/>
                </a:cxn>
                <a:cxn ang="T9">
                  <a:pos x="T2" y="T3"/>
                </a:cxn>
                <a:cxn ang="T10">
                  <a:pos x="T4" y="T5"/>
                </a:cxn>
                <a:cxn ang="T11">
                  <a:pos x="T6" y="T7"/>
                </a:cxn>
              </a:cxnLst>
              <a:rect l="T12" t="T13" r="T14" b="T15"/>
              <a:pathLst>
                <a:path w="25" h="28">
                  <a:moveTo>
                    <a:pt x="0" y="0"/>
                  </a:moveTo>
                  <a:lnTo>
                    <a:pt x="24" y="27"/>
                  </a:lnTo>
                  <a:lnTo>
                    <a:pt x="13" y="0"/>
                  </a:lnTo>
                  <a:lnTo>
                    <a:pt x="0" y="0"/>
                  </a:lnTo>
                </a:path>
              </a:pathLst>
            </a:custGeom>
            <a:solidFill>
              <a:srgbClr val="B2B2B2"/>
            </a:solidFill>
            <a:ln w="12700" cap="rnd">
              <a:solidFill>
                <a:srgbClr val="000000"/>
              </a:solidFill>
              <a:round/>
              <a:headEnd/>
              <a:tailEnd/>
            </a:ln>
          </p:spPr>
          <p:txBody>
            <a:bodyPr/>
            <a:lstStyle/>
            <a:p>
              <a:endParaRPr lang="fr-FR" dirty="0"/>
            </a:p>
          </p:txBody>
        </p:sp>
        <p:sp>
          <p:nvSpPr>
            <p:cNvPr id="8502" name="AutoShape 310"/>
            <p:cNvSpPr>
              <a:spLocks/>
            </p:cNvSpPr>
            <p:nvPr/>
          </p:nvSpPr>
          <p:spPr bwMode="auto">
            <a:xfrm>
              <a:off x="4794" y="5317"/>
              <a:ext cx="1" cy="13"/>
            </a:xfrm>
            <a:custGeom>
              <a:avLst/>
              <a:gdLst>
                <a:gd name="T0" fmla="*/ 0 w 1"/>
                <a:gd name="T1" fmla="*/ 0 h 29"/>
                <a:gd name="T2" fmla="*/ 0 w 1"/>
                <a:gd name="T3" fmla="*/ 0 h 29"/>
                <a:gd name="T4" fmla="*/ 0 w 1"/>
                <a:gd name="T5" fmla="*/ 0 h 29"/>
                <a:gd name="T6" fmla="*/ 0 w 1"/>
                <a:gd name="T7" fmla="*/ 0 h 29"/>
                <a:gd name="T8" fmla="*/ 0 60000 65536"/>
                <a:gd name="T9" fmla="*/ 0 60000 65536"/>
                <a:gd name="T10" fmla="*/ 0 60000 65536"/>
                <a:gd name="T11" fmla="*/ 0 60000 65536"/>
                <a:gd name="T12" fmla="*/ 0 w 1"/>
                <a:gd name="T13" fmla="*/ 0 h 29"/>
                <a:gd name="T14" fmla="*/ 1 w 1"/>
                <a:gd name="T15" fmla="*/ 29 h 29"/>
              </a:gdLst>
              <a:ahLst/>
              <a:cxnLst>
                <a:cxn ang="T8">
                  <a:pos x="T0" y="T1"/>
                </a:cxn>
                <a:cxn ang="T9">
                  <a:pos x="T2" y="T3"/>
                </a:cxn>
                <a:cxn ang="T10">
                  <a:pos x="T4" y="T5"/>
                </a:cxn>
                <a:cxn ang="T11">
                  <a:pos x="T6" y="T7"/>
                </a:cxn>
              </a:cxnLst>
              <a:rect l="T12" t="T13" r="T14" b="T15"/>
              <a:pathLst>
                <a:path w="1" h="29">
                  <a:moveTo>
                    <a:pt x="0" y="0"/>
                  </a:moveTo>
                  <a:lnTo>
                    <a:pt x="0" y="14"/>
                  </a:lnTo>
                  <a:lnTo>
                    <a:pt x="0" y="28"/>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503" name="Oval 311"/>
            <p:cNvSpPr>
              <a:spLocks noChangeArrowheads="1"/>
            </p:cNvSpPr>
            <p:nvPr/>
          </p:nvSpPr>
          <p:spPr bwMode="auto">
            <a:xfrm>
              <a:off x="4851" y="5341"/>
              <a:ext cx="3" cy="5"/>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504" name="AutoShape 312"/>
            <p:cNvSpPr>
              <a:spLocks/>
            </p:cNvSpPr>
            <p:nvPr/>
          </p:nvSpPr>
          <p:spPr bwMode="auto">
            <a:xfrm>
              <a:off x="3696" y="5322"/>
              <a:ext cx="55" cy="48"/>
            </a:xfrm>
            <a:custGeom>
              <a:avLst/>
              <a:gdLst>
                <a:gd name="T0" fmla="*/ 0 w 126"/>
                <a:gd name="T1" fmla="*/ 0 h 112"/>
                <a:gd name="T2" fmla="*/ 0 w 126"/>
                <a:gd name="T3" fmla="*/ 0 h 112"/>
                <a:gd name="T4" fmla="*/ 0 w 126"/>
                <a:gd name="T5" fmla="*/ 0 h 112"/>
                <a:gd name="T6" fmla="*/ 0 w 126"/>
                <a:gd name="T7" fmla="*/ 0 h 112"/>
                <a:gd name="T8" fmla="*/ 0 w 126"/>
                <a:gd name="T9" fmla="*/ 0 h 112"/>
                <a:gd name="T10" fmla="*/ 0 w 126"/>
                <a:gd name="T11" fmla="*/ 0 h 112"/>
                <a:gd name="T12" fmla="*/ 0 w 126"/>
                <a:gd name="T13" fmla="*/ 0 h 112"/>
                <a:gd name="T14" fmla="*/ 0 w 126"/>
                <a:gd name="T15" fmla="*/ 0 h 112"/>
                <a:gd name="T16" fmla="*/ 0 w 126"/>
                <a:gd name="T17" fmla="*/ 0 h 112"/>
                <a:gd name="T18" fmla="*/ 0 w 126"/>
                <a:gd name="T19" fmla="*/ 0 h 112"/>
                <a:gd name="T20" fmla="*/ 0 w 126"/>
                <a:gd name="T21" fmla="*/ 0 h 112"/>
                <a:gd name="T22" fmla="*/ 0 w 126"/>
                <a:gd name="T23" fmla="*/ 0 h 112"/>
                <a:gd name="T24" fmla="*/ 0 w 126"/>
                <a:gd name="T25" fmla="*/ 0 h 112"/>
                <a:gd name="T26" fmla="*/ 0 w 126"/>
                <a:gd name="T27" fmla="*/ 0 h 112"/>
                <a:gd name="T28" fmla="*/ 0 w 126"/>
                <a:gd name="T29" fmla="*/ 0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112"/>
                <a:gd name="T47" fmla="*/ 126 w 126"/>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112">
                  <a:moveTo>
                    <a:pt x="24" y="83"/>
                  </a:moveTo>
                  <a:lnTo>
                    <a:pt x="37" y="56"/>
                  </a:lnTo>
                  <a:lnTo>
                    <a:pt x="63" y="56"/>
                  </a:lnTo>
                  <a:lnTo>
                    <a:pt x="75" y="83"/>
                  </a:lnTo>
                  <a:lnTo>
                    <a:pt x="88" y="83"/>
                  </a:lnTo>
                  <a:lnTo>
                    <a:pt x="101" y="111"/>
                  </a:lnTo>
                  <a:lnTo>
                    <a:pt x="113" y="97"/>
                  </a:lnTo>
                  <a:lnTo>
                    <a:pt x="125" y="97"/>
                  </a:lnTo>
                  <a:lnTo>
                    <a:pt x="113" y="56"/>
                  </a:lnTo>
                  <a:lnTo>
                    <a:pt x="88" y="14"/>
                  </a:lnTo>
                  <a:lnTo>
                    <a:pt x="63" y="14"/>
                  </a:lnTo>
                  <a:lnTo>
                    <a:pt x="24" y="0"/>
                  </a:lnTo>
                  <a:lnTo>
                    <a:pt x="24" y="27"/>
                  </a:lnTo>
                  <a:lnTo>
                    <a:pt x="0" y="41"/>
                  </a:lnTo>
                  <a:lnTo>
                    <a:pt x="24" y="83"/>
                  </a:lnTo>
                </a:path>
              </a:pathLst>
            </a:custGeom>
            <a:solidFill>
              <a:srgbClr val="B2B2B2"/>
            </a:solidFill>
            <a:ln w="12700">
              <a:solidFill>
                <a:srgbClr val="000000"/>
              </a:solidFill>
              <a:round/>
              <a:headEnd/>
              <a:tailEnd/>
            </a:ln>
          </p:spPr>
          <p:txBody>
            <a:bodyPr wrap="none" anchor="ctr"/>
            <a:lstStyle/>
            <a:p>
              <a:endParaRPr lang="fr-FR" dirty="0"/>
            </a:p>
          </p:txBody>
        </p:sp>
        <p:sp>
          <p:nvSpPr>
            <p:cNvPr id="8505" name="AutoShape 313"/>
            <p:cNvSpPr>
              <a:spLocks/>
            </p:cNvSpPr>
            <p:nvPr/>
          </p:nvSpPr>
          <p:spPr bwMode="auto">
            <a:xfrm>
              <a:off x="3785" y="5346"/>
              <a:ext cx="35" cy="47"/>
            </a:xfrm>
            <a:custGeom>
              <a:avLst/>
              <a:gdLst>
                <a:gd name="T0" fmla="*/ 0 w 77"/>
                <a:gd name="T1" fmla="*/ 0 h 110"/>
                <a:gd name="T2" fmla="*/ 0 w 77"/>
                <a:gd name="T3" fmla="*/ 0 h 110"/>
                <a:gd name="T4" fmla="*/ 0 w 77"/>
                <a:gd name="T5" fmla="*/ 0 h 110"/>
                <a:gd name="T6" fmla="*/ 0 w 77"/>
                <a:gd name="T7" fmla="*/ 0 h 110"/>
                <a:gd name="T8" fmla="*/ 0 w 77"/>
                <a:gd name="T9" fmla="*/ 0 h 110"/>
                <a:gd name="T10" fmla="*/ 0 w 77"/>
                <a:gd name="T11" fmla="*/ 0 h 110"/>
                <a:gd name="T12" fmla="*/ 0 w 77"/>
                <a:gd name="T13" fmla="*/ 0 h 110"/>
                <a:gd name="T14" fmla="*/ 0 w 77"/>
                <a:gd name="T15" fmla="*/ 0 h 11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110"/>
                <a:gd name="T26" fmla="*/ 77 w 77"/>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110">
                  <a:moveTo>
                    <a:pt x="76" y="95"/>
                  </a:moveTo>
                  <a:lnTo>
                    <a:pt x="64" y="0"/>
                  </a:lnTo>
                  <a:lnTo>
                    <a:pt x="13" y="0"/>
                  </a:lnTo>
                  <a:lnTo>
                    <a:pt x="13" y="28"/>
                  </a:lnTo>
                  <a:lnTo>
                    <a:pt x="0" y="82"/>
                  </a:lnTo>
                  <a:lnTo>
                    <a:pt x="13" y="109"/>
                  </a:lnTo>
                  <a:lnTo>
                    <a:pt x="38" y="109"/>
                  </a:lnTo>
                  <a:lnTo>
                    <a:pt x="76" y="95"/>
                  </a:lnTo>
                </a:path>
              </a:pathLst>
            </a:custGeom>
            <a:solidFill>
              <a:srgbClr val="B2B2B2"/>
            </a:solidFill>
            <a:ln w="12700">
              <a:solidFill>
                <a:srgbClr val="000000"/>
              </a:solidFill>
              <a:round/>
              <a:headEnd/>
              <a:tailEnd/>
            </a:ln>
          </p:spPr>
          <p:txBody>
            <a:bodyPr wrap="none" anchor="ctr"/>
            <a:lstStyle/>
            <a:p>
              <a:endParaRPr lang="fr-FR" dirty="0"/>
            </a:p>
          </p:txBody>
        </p:sp>
        <p:sp>
          <p:nvSpPr>
            <p:cNvPr id="8506" name="AutoShape 314"/>
            <p:cNvSpPr>
              <a:spLocks/>
            </p:cNvSpPr>
            <p:nvPr/>
          </p:nvSpPr>
          <p:spPr bwMode="auto">
            <a:xfrm>
              <a:off x="3723" y="5218"/>
              <a:ext cx="131" cy="129"/>
            </a:xfrm>
            <a:custGeom>
              <a:avLst/>
              <a:gdLst>
                <a:gd name="T0" fmla="*/ 0 w 294"/>
                <a:gd name="T1" fmla="*/ 0 h 303"/>
                <a:gd name="T2" fmla="*/ 0 w 294"/>
                <a:gd name="T3" fmla="*/ 0 h 303"/>
                <a:gd name="T4" fmla="*/ 0 w 294"/>
                <a:gd name="T5" fmla="*/ 0 h 303"/>
                <a:gd name="T6" fmla="*/ 0 w 294"/>
                <a:gd name="T7" fmla="*/ 0 h 303"/>
                <a:gd name="T8" fmla="*/ 0 w 294"/>
                <a:gd name="T9" fmla="*/ 0 h 303"/>
                <a:gd name="T10" fmla="*/ 0 w 294"/>
                <a:gd name="T11" fmla="*/ 0 h 303"/>
                <a:gd name="T12" fmla="*/ 0 w 294"/>
                <a:gd name="T13" fmla="*/ 0 h 303"/>
                <a:gd name="T14" fmla="*/ 0 w 294"/>
                <a:gd name="T15" fmla="*/ 0 h 303"/>
                <a:gd name="T16" fmla="*/ 0 w 294"/>
                <a:gd name="T17" fmla="*/ 0 h 303"/>
                <a:gd name="T18" fmla="*/ 0 w 294"/>
                <a:gd name="T19" fmla="*/ 0 h 303"/>
                <a:gd name="T20" fmla="*/ 0 w 294"/>
                <a:gd name="T21" fmla="*/ 0 h 303"/>
                <a:gd name="T22" fmla="*/ 0 w 294"/>
                <a:gd name="T23" fmla="*/ 0 h 303"/>
                <a:gd name="T24" fmla="*/ 0 w 294"/>
                <a:gd name="T25" fmla="*/ 0 h 303"/>
                <a:gd name="T26" fmla="*/ 0 w 294"/>
                <a:gd name="T27" fmla="*/ 0 h 303"/>
                <a:gd name="T28" fmla="*/ 0 w 294"/>
                <a:gd name="T29" fmla="*/ 0 h 303"/>
                <a:gd name="T30" fmla="*/ 0 w 294"/>
                <a:gd name="T31" fmla="*/ 0 h 303"/>
                <a:gd name="T32" fmla="*/ 0 w 294"/>
                <a:gd name="T33" fmla="*/ 0 h 303"/>
                <a:gd name="T34" fmla="*/ 0 w 294"/>
                <a:gd name="T35" fmla="*/ 0 h 303"/>
                <a:gd name="T36" fmla="*/ 0 w 294"/>
                <a:gd name="T37" fmla="*/ 0 h 303"/>
                <a:gd name="T38" fmla="*/ 0 w 294"/>
                <a:gd name="T39" fmla="*/ 0 h 303"/>
                <a:gd name="T40" fmla="*/ 0 w 294"/>
                <a:gd name="T41" fmla="*/ 0 h 303"/>
                <a:gd name="T42" fmla="*/ 0 w 294"/>
                <a:gd name="T43" fmla="*/ 0 h 303"/>
                <a:gd name="T44" fmla="*/ 0 w 294"/>
                <a:gd name="T45" fmla="*/ 0 h 303"/>
                <a:gd name="T46" fmla="*/ 0 w 294"/>
                <a:gd name="T47" fmla="*/ 0 h 3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4"/>
                <a:gd name="T73" fmla="*/ 0 h 303"/>
                <a:gd name="T74" fmla="*/ 294 w 294"/>
                <a:gd name="T75" fmla="*/ 303 h 3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4" h="303">
                  <a:moveTo>
                    <a:pt x="115" y="55"/>
                  </a:moveTo>
                  <a:lnTo>
                    <a:pt x="115" y="178"/>
                  </a:lnTo>
                  <a:lnTo>
                    <a:pt x="102" y="192"/>
                  </a:lnTo>
                  <a:lnTo>
                    <a:pt x="51" y="192"/>
                  </a:lnTo>
                  <a:lnTo>
                    <a:pt x="25" y="192"/>
                  </a:lnTo>
                  <a:lnTo>
                    <a:pt x="0" y="219"/>
                  </a:lnTo>
                  <a:lnTo>
                    <a:pt x="13" y="261"/>
                  </a:lnTo>
                  <a:lnTo>
                    <a:pt x="38" y="261"/>
                  </a:lnTo>
                  <a:lnTo>
                    <a:pt x="64" y="302"/>
                  </a:lnTo>
                  <a:lnTo>
                    <a:pt x="89" y="288"/>
                  </a:lnTo>
                  <a:lnTo>
                    <a:pt x="115" y="288"/>
                  </a:lnTo>
                  <a:lnTo>
                    <a:pt x="140" y="247"/>
                  </a:lnTo>
                  <a:lnTo>
                    <a:pt x="166" y="247"/>
                  </a:lnTo>
                  <a:lnTo>
                    <a:pt x="178" y="219"/>
                  </a:lnTo>
                  <a:lnTo>
                    <a:pt x="217" y="206"/>
                  </a:lnTo>
                  <a:lnTo>
                    <a:pt x="280" y="206"/>
                  </a:lnTo>
                  <a:lnTo>
                    <a:pt x="293" y="178"/>
                  </a:lnTo>
                  <a:lnTo>
                    <a:pt x="293" y="124"/>
                  </a:lnTo>
                  <a:lnTo>
                    <a:pt x="268" y="124"/>
                  </a:lnTo>
                  <a:lnTo>
                    <a:pt x="268" y="110"/>
                  </a:lnTo>
                  <a:lnTo>
                    <a:pt x="127" y="0"/>
                  </a:lnTo>
                  <a:lnTo>
                    <a:pt x="102" y="0"/>
                  </a:lnTo>
                  <a:lnTo>
                    <a:pt x="102" y="42"/>
                  </a:lnTo>
                  <a:lnTo>
                    <a:pt x="115" y="55"/>
                  </a:lnTo>
                </a:path>
              </a:pathLst>
            </a:custGeom>
            <a:solidFill>
              <a:srgbClr val="B2B2B2"/>
            </a:solidFill>
            <a:ln w="12700">
              <a:solidFill>
                <a:srgbClr val="000000"/>
              </a:solidFill>
              <a:round/>
              <a:headEnd/>
              <a:tailEnd/>
            </a:ln>
          </p:spPr>
          <p:txBody>
            <a:bodyPr wrap="none" anchor="ctr"/>
            <a:lstStyle/>
            <a:p>
              <a:endParaRPr lang="fr-FR" dirty="0"/>
            </a:p>
          </p:txBody>
        </p:sp>
        <p:sp>
          <p:nvSpPr>
            <p:cNvPr id="8507" name="AutoShape 315"/>
            <p:cNvSpPr>
              <a:spLocks/>
            </p:cNvSpPr>
            <p:nvPr/>
          </p:nvSpPr>
          <p:spPr bwMode="auto">
            <a:xfrm>
              <a:off x="3814" y="5236"/>
              <a:ext cx="115" cy="94"/>
            </a:xfrm>
            <a:custGeom>
              <a:avLst/>
              <a:gdLst>
                <a:gd name="T0" fmla="*/ 0 w 257"/>
                <a:gd name="T1" fmla="*/ 0 h 220"/>
                <a:gd name="T2" fmla="*/ 0 w 257"/>
                <a:gd name="T3" fmla="*/ 0 h 220"/>
                <a:gd name="T4" fmla="*/ 0 w 257"/>
                <a:gd name="T5" fmla="*/ 0 h 220"/>
                <a:gd name="T6" fmla="*/ 0 w 257"/>
                <a:gd name="T7" fmla="*/ 0 h 220"/>
                <a:gd name="T8" fmla="*/ 0 w 257"/>
                <a:gd name="T9" fmla="*/ 0 h 220"/>
                <a:gd name="T10" fmla="*/ 0 w 257"/>
                <a:gd name="T11" fmla="*/ 0 h 220"/>
                <a:gd name="T12" fmla="*/ 0 w 257"/>
                <a:gd name="T13" fmla="*/ 0 h 220"/>
                <a:gd name="T14" fmla="*/ 0 w 257"/>
                <a:gd name="T15" fmla="*/ 0 h 220"/>
                <a:gd name="T16" fmla="*/ 0 w 257"/>
                <a:gd name="T17" fmla="*/ 0 h 220"/>
                <a:gd name="T18" fmla="*/ 0 w 257"/>
                <a:gd name="T19" fmla="*/ 0 h 220"/>
                <a:gd name="T20" fmla="*/ 0 w 257"/>
                <a:gd name="T21" fmla="*/ 0 h 220"/>
                <a:gd name="T22" fmla="*/ 0 w 257"/>
                <a:gd name="T23" fmla="*/ 0 h 220"/>
                <a:gd name="T24" fmla="*/ 0 w 257"/>
                <a:gd name="T25" fmla="*/ 0 h 220"/>
                <a:gd name="T26" fmla="*/ 0 w 257"/>
                <a:gd name="T27" fmla="*/ 0 h 220"/>
                <a:gd name="T28" fmla="*/ 0 w 257"/>
                <a:gd name="T29" fmla="*/ 0 h 220"/>
                <a:gd name="T30" fmla="*/ 0 w 257"/>
                <a:gd name="T31" fmla="*/ 0 h 220"/>
                <a:gd name="T32" fmla="*/ 0 w 257"/>
                <a:gd name="T33" fmla="*/ 0 h 220"/>
                <a:gd name="T34" fmla="*/ 0 w 257"/>
                <a:gd name="T35" fmla="*/ 0 h 220"/>
                <a:gd name="T36" fmla="*/ 0 w 257"/>
                <a:gd name="T37" fmla="*/ 0 h 220"/>
                <a:gd name="T38" fmla="*/ 0 w 257"/>
                <a:gd name="T39" fmla="*/ 0 h 220"/>
                <a:gd name="T40" fmla="*/ 0 w 257"/>
                <a:gd name="T41" fmla="*/ 0 h 2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7"/>
                <a:gd name="T64" fmla="*/ 0 h 220"/>
                <a:gd name="T65" fmla="*/ 257 w 257"/>
                <a:gd name="T66" fmla="*/ 220 h 2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7" h="220">
                  <a:moveTo>
                    <a:pt x="230" y="0"/>
                  </a:moveTo>
                  <a:lnTo>
                    <a:pt x="114" y="41"/>
                  </a:lnTo>
                  <a:lnTo>
                    <a:pt x="102" y="67"/>
                  </a:lnTo>
                  <a:lnTo>
                    <a:pt x="76" y="81"/>
                  </a:lnTo>
                  <a:lnTo>
                    <a:pt x="76" y="136"/>
                  </a:lnTo>
                  <a:lnTo>
                    <a:pt x="63" y="164"/>
                  </a:lnTo>
                  <a:lnTo>
                    <a:pt x="0" y="164"/>
                  </a:lnTo>
                  <a:lnTo>
                    <a:pt x="25" y="205"/>
                  </a:lnTo>
                  <a:lnTo>
                    <a:pt x="38" y="219"/>
                  </a:lnTo>
                  <a:lnTo>
                    <a:pt x="51" y="219"/>
                  </a:lnTo>
                  <a:lnTo>
                    <a:pt x="63" y="191"/>
                  </a:lnTo>
                  <a:lnTo>
                    <a:pt x="140" y="205"/>
                  </a:lnTo>
                  <a:lnTo>
                    <a:pt x="179" y="191"/>
                  </a:lnTo>
                  <a:lnTo>
                    <a:pt x="230" y="191"/>
                  </a:lnTo>
                  <a:lnTo>
                    <a:pt x="243" y="177"/>
                  </a:lnTo>
                  <a:lnTo>
                    <a:pt x="243" y="164"/>
                  </a:lnTo>
                  <a:lnTo>
                    <a:pt x="256" y="136"/>
                  </a:lnTo>
                  <a:lnTo>
                    <a:pt x="256" y="67"/>
                  </a:lnTo>
                  <a:lnTo>
                    <a:pt x="243" y="41"/>
                  </a:lnTo>
                  <a:lnTo>
                    <a:pt x="243" y="13"/>
                  </a:lnTo>
                  <a:lnTo>
                    <a:pt x="230" y="0"/>
                  </a:lnTo>
                </a:path>
              </a:pathLst>
            </a:custGeom>
            <a:solidFill>
              <a:srgbClr val="C0C0C0"/>
            </a:solidFill>
            <a:ln w="12700" cap="rnd">
              <a:solidFill>
                <a:srgbClr val="000000"/>
              </a:solidFill>
              <a:round/>
              <a:headEnd/>
              <a:tailEnd/>
            </a:ln>
          </p:spPr>
          <p:txBody>
            <a:bodyPr/>
            <a:lstStyle/>
            <a:p>
              <a:endParaRPr lang="fr-FR" dirty="0"/>
            </a:p>
          </p:txBody>
        </p:sp>
        <p:sp>
          <p:nvSpPr>
            <p:cNvPr id="8508" name="AutoShape 316"/>
            <p:cNvSpPr>
              <a:spLocks/>
            </p:cNvSpPr>
            <p:nvPr/>
          </p:nvSpPr>
          <p:spPr bwMode="auto">
            <a:xfrm>
              <a:off x="3832" y="5317"/>
              <a:ext cx="91" cy="82"/>
            </a:xfrm>
            <a:custGeom>
              <a:avLst/>
              <a:gdLst>
                <a:gd name="T0" fmla="*/ 0 w 206"/>
                <a:gd name="T1" fmla="*/ 0 h 193"/>
                <a:gd name="T2" fmla="*/ 0 w 206"/>
                <a:gd name="T3" fmla="*/ 0 h 193"/>
                <a:gd name="T4" fmla="*/ 0 w 206"/>
                <a:gd name="T5" fmla="*/ 0 h 193"/>
                <a:gd name="T6" fmla="*/ 0 w 206"/>
                <a:gd name="T7" fmla="*/ 0 h 193"/>
                <a:gd name="T8" fmla="*/ 0 w 206"/>
                <a:gd name="T9" fmla="*/ 0 h 193"/>
                <a:gd name="T10" fmla="*/ 0 w 206"/>
                <a:gd name="T11" fmla="*/ 0 h 193"/>
                <a:gd name="T12" fmla="*/ 0 w 206"/>
                <a:gd name="T13" fmla="*/ 0 h 193"/>
                <a:gd name="T14" fmla="*/ 0 w 206"/>
                <a:gd name="T15" fmla="*/ 0 h 193"/>
                <a:gd name="T16" fmla="*/ 0 w 206"/>
                <a:gd name="T17" fmla="*/ 0 h 193"/>
                <a:gd name="T18" fmla="*/ 0 w 206"/>
                <a:gd name="T19" fmla="*/ 0 h 193"/>
                <a:gd name="T20" fmla="*/ 0 w 206"/>
                <a:gd name="T21" fmla="*/ 0 h 193"/>
                <a:gd name="T22" fmla="*/ 0 w 206"/>
                <a:gd name="T23" fmla="*/ 0 h 193"/>
                <a:gd name="T24" fmla="*/ 0 w 206"/>
                <a:gd name="T25" fmla="*/ 0 h 193"/>
                <a:gd name="T26" fmla="*/ 0 w 206"/>
                <a:gd name="T27" fmla="*/ 0 h 193"/>
                <a:gd name="T28" fmla="*/ 0 w 206"/>
                <a:gd name="T29" fmla="*/ 0 h 193"/>
                <a:gd name="T30" fmla="*/ 0 w 206"/>
                <a:gd name="T31" fmla="*/ 0 h 193"/>
                <a:gd name="T32" fmla="*/ 0 w 206"/>
                <a:gd name="T33" fmla="*/ 0 h 193"/>
                <a:gd name="T34" fmla="*/ 0 w 206"/>
                <a:gd name="T35" fmla="*/ 0 h 193"/>
                <a:gd name="T36" fmla="*/ 0 w 206"/>
                <a:gd name="T37" fmla="*/ 0 h 1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93"/>
                <a:gd name="T59" fmla="*/ 206 w 206"/>
                <a:gd name="T60" fmla="*/ 193 h 1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93">
                  <a:moveTo>
                    <a:pt x="103" y="178"/>
                  </a:moveTo>
                  <a:lnTo>
                    <a:pt x="116" y="164"/>
                  </a:lnTo>
                  <a:lnTo>
                    <a:pt x="141" y="137"/>
                  </a:lnTo>
                  <a:lnTo>
                    <a:pt x="154" y="137"/>
                  </a:lnTo>
                  <a:lnTo>
                    <a:pt x="179" y="83"/>
                  </a:lnTo>
                  <a:lnTo>
                    <a:pt x="205" y="41"/>
                  </a:lnTo>
                  <a:lnTo>
                    <a:pt x="205" y="14"/>
                  </a:lnTo>
                  <a:lnTo>
                    <a:pt x="192" y="0"/>
                  </a:lnTo>
                  <a:lnTo>
                    <a:pt x="141" y="0"/>
                  </a:lnTo>
                  <a:lnTo>
                    <a:pt x="103" y="14"/>
                  </a:lnTo>
                  <a:lnTo>
                    <a:pt x="25" y="0"/>
                  </a:lnTo>
                  <a:lnTo>
                    <a:pt x="13" y="28"/>
                  </a:lnTo>
                  <a:lnTo>
                    <a:pt x="25" y="69"/>
                  </a:lnTo>
                  <a:lnTo>
                    <a:pt x="0" y="95"/>
                  </a:lnTo>
                  <a:lnTo>
                    <a:pt x="13" y="137"/>
                  </a:lnTo>
                  <a:lnTo>
                    <a:pt x="38" y="150"/>
                  </a:lnTo>
                  <a:lnTo>
                    <a:pt x="51" y="178"/>
                  </a:lnTo>
                  <a:lnTo>
                    <a:pt x="76" y="192"/>
                  </a:lnTo>
                  <a:lnTo>
                    <a:pt x="103" y="178"/>
                  </a:lnTo>
                </a:path>
              </a:pathLst>
            </a:custGeom>
            <a:solidFill>
              <a:srgbClr val="FF0000"/>
            </a:solidFill>
            <a:ln w="12700" cap="rnd">
              <a:solidFill>
                <a:srgbClr val="000000"/>
              </a:solidFill>
              <a:round/>
              <a:headEnd/>
              <a:tailEnd/>
            </a:ln>
          </p:spPr>
          <p:txBody>
            <a:bodyPr/>
            <a:lstStyle/>
            <a:p>
              <a:endParaRPr lang="fr-FR" dirty="0"/>
            </a:p>
          </p:txBody>
        </p:sp>
        <p:sp>
          <p:nvSpPr>
            <p:cNvPr id="8509" name="AutoShape 317"/>
            <p:cNvSpPr>
              <a:spLocks/>
            </p:cNvSpPr>
            <p:nvPr/>
          </p:nvSpPr>
          <p:spPr bwMode="auto">
            <a:xfrm>
              <a:off x="3904" y="5481"/>
              <a:ext cx="93" cy="106"/>
            </a:xfrm>
            <a:custGeom>
              <a:avLst/>
              <a:gdLst>
                <a:gd name="T0" fmla="*/ 0 w 207"/>
                <a:gd name="T1" fmla="*/ 0 h 249"/>
                <a:gd name="T2" fmla="*/ 0 w 207"/>
                <a:gd name="T3" fmla="*/ 0 h 249"/>
                <a:gd name="T4" fmla="*/ 0 w 207"/>
                <a:gd name="T5" fmla="*/ 0 h 249"/>
                <a:gd name="T6" fmla="*/ 0 w 207"/>
                <a:gd name="T7" fmla="*/ 0 h 249"/>
                <a:gd name="T8" fmla="*/ 0 w 207"/>
                <a:gd name="T9" fmla="*/ 0 h 249"/>
                <a:gd name="T10" fmla="*/ 0 w 207"/>
                <a:gd name="T11" fmla="*/ 0 h 249"/>
                <a:gd name="T12" fmla="*/ 0 w 207"/>
                <a:gd name="T13" fmla="*/ 0 h 249"/>
                <a:gd name="T14" fmla="*/ 0 w 207"/>
                <a:gd name="T15" fmla="*/ 0 h 249"/>
                <a:gd name="T16" fmla="*/ 0 w 207"/>
                <a:gd name="T17" fmla="*/ 0 h 249"/>
                <a:gd name="T18" fmla="*/ 0 w 207"/>
                <a:gd name="T19" fmla="*/ 0 h 249"/>
                <a:gd name="T20" fmla="*/ 0 w 207"/>
                <a:gd name="T21" fmla="*/ 0 h 249"/>
                <a:gd name="T22" fmla="*/ 0 w 207"/>
                <a:gd name="T23" fmla="*/ 0 h 249"/>
                <a:gd name="T24" fmla="*/ 0 w 207"/>
                <a:gd name="T25" fmla="*/ 0 h 249"/>
                <a:gd name="T26" fmla="*/ 0 w 207"/>
                <a:gd name="T27" fmla="*/ 0 h 249"/>
                <a:gd name="T28" fmla="*/ 0 w 207"/>
                <a:gd name="T29" fmla="*/ 0 h 249"/>
                <a:gd name="T30" fmla="*/ 0 w 207"/>
                <a:gd name="T31" fmla="*/ 0 h 249"/>
                <a:gd name="T32" fmla="*/ 0 w 207"/>
                <a:gd name="T33" fmla="*/ 0 h 249"/>
                <a:gd name="T34" fmla="*/ 0 w 207"/>
                <a:gd name="T35" fmla="*/ 0 h 249"/>
                <a:gd name="T36" fmla="*/ 0 w 207"/>
                <a:gd name="T37" fmla="*/ 0 h 249"/>
                <a:gd name="T38" fmla="*/ 0 w 207"/>
                <a:gd name="T39" fmla="*/ 0 h 249"/>
                <a:gd name="T40" fmla="*/ 0 w 207"/>
                <a:gd name="T41" fmla="*/ 0 h 249"/>
                <a:gd name="T42" fmla="*/ 0 w 207"/>
                <a:gd name="T43" fmla="*/ 0 h 249"/>
                <a:gd name="T44" fmla="*/ 0 w 207"/>
                <a:gd name="T45" fmla="*/ 0 h 249"/>
                <a:gd name="T46" fmla="*/ 0 w 207"/>
                <a:gd name="T47" fmla="*/ 0 h 249"/>
                <a:gd name="T48" fmla="*/ 0 w 207"/>
                <a:gd name="T49" fmla="*/ 0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7"/>
                <a:gd name="T76" fmla="*/ 0 h 249"/>
                <a:gd name="T77" fmla="*/ 207 w 207"/>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7" h="249">
                  <a:moveTo>
                    <a:pt x="0" y="220"/>
                  </a:moveTo>
                  <a:lnTo>
                    <a:pt x="24" y="220"/>
                  </a:lnTo>
                  <a:lnTo>
                    <a:pt x="37" y="234"/>
                  </a:lnTo>
                  <a:lnTo>
                    <a:pt x="114" y="234"/>
                  </a:lnTo>
                  <a:lnTo>
                    <a:pt x="166" y="248"/>
                  </a:lnTo>
                  <a:lnTo>
                    <a:pt x="193" y="234"/>
                  </a:lnTo>
                  <a:lnTo>
                    <a:pt x="166" y="206"/>
                  </a:lnTo>
                  <a:lnTo>
                    <a:pt x="179" y="138"/>
                  </a:lnTo>
                  <a:lnTo>
                    <a:pt x="206" y="138"/>
                  </a:lnTo>
                  <a:lnTo>
                    <a:pt x="206" y="110"/>
                  </a:lnTo>
                  <a:lnTo>
                    <a:pt x="179" y="96"/>
                  </a:lnTo>
                  <a:lnTo>
                    <a:pt x="166" y="28"/>
                  </a:lnTo>
                  <a:lnTo>
                    <a:pt x="141" y="28"/>
                  </a:lnTo>
                  <a:lnTo>
                    <a:pt x="128" y="41"/>
                  </a:lnTo>
                  <a:lnTo>
                    <a:pt x="103" y="28"/>
                  </a:lnTo>
                  <a:lnTo>
                    <a:pt x="89" y="14"/>
                  </a:lnTo>
                  <a:lnTo>
                    <a:pt x="89" y="0"/>
                  </a:lnTo>
                  <a:lnTo>
                    <a:pt x="11" y="0"/>
                  </a:lnTo>
                  <a:lnTo>
                    <a:pt x="24" y="41"/>
                  </a:lnTo>
                  <a:lnTo>
                    <a:pt x="24" y="55"/>
                  </a:lnTo>
                  <a:lnTo>
                    <a:pt x="37" y="96"/>
                  </a:lnTo>
                  <a:lnTo>
                    <a:pt x="24" y="124"/>
                  </a:lnTo>
                  <a:lnTo>
                    <a:pt x="11" y="138"/>
                  </a:lnTo>
                  <a:lnTo>
                    <a:pt x="0" y="165"/>
                  </a:lnTo>
                  <a:lnTo>
                    <a:pt x="0" y="220"/>
                  </a:lnTo>
                </a:path>
              </a:pathLst>
            </a:custGeom>
            <a:solidFill>
              <a:srgbClr val="B2B2B2"/>
            </a:solidFill>
            <a:ln w="12700">
              <a:solidFill>
                <a:srgbClr val="000000"/>
              </a:solidFill>
              <a:round/>
              <a:headEnd/>
              <a:tailEnd/>
            </a:ln>
          </p:spPr>
          <p:txBody>
            <a:bodyPr wrap="none" anchor="ctr"/>
            <a:lstStyle/>
            <a:p>
              <a:endParaRPr lang="fr-FR" dirty="0"/>
            </a:p>
          </p:txBody>
        </p:sp>
        <p:sp>
          <p:nvSpPr>
            <p:cNvPr id="8510" name="AutoShape 318"/>
            <p:cNvSpPr>
              <a:spLocks/>
            </p:cNvSpPr>
            <p:nvPr/>
          </p:nvSpPr>
          <p:spPr bwMode="auto">
            <a:xfrm>
              <a:off x="3883" y="5417"/>
              <a:ext cx="40" cy="47"/>
            </a:xfrm>
            <a:custGeom>
              <a:avLst/>
              <a:gdLst>
                <a:gd name="T0" fmla="*/ 0 w 90"/>
                <a:gd name="T1" fmla="*/ 0 h 111"/>
                <a:gd name="T2" fmla="*/ 0 w 90"/>
                <a:gd name="T3" fmla="*/ 0 h 111"/>
                <a:gd name="T4" fmla="*/ 0 w 90"/>
                <a:gd name="T5" fmla="*/ 0 h 111"/>
                <a:gd name="T6" fmla="*/ 0 w 90"/>
                <a:gd name="T7" fmla="*/ 0 h 111"/>
                <a:gd name="T8" fmla="*/ 0 w 90"/>
                <a:gd name="T9" fmla="*/ 0 h 111"/>
                <a:gd name="T10" fmla="*/ 0 w 90"/>
                <a:gd name="T11" fmla="*/ 0 h 111"/>
                <a:gd name="T12" fmla="*/ 0 w 90"/>
                <a:gd name="T13" fmla="*/ 0 h 111"/>
                <a:gd name="T14" fmla="*/ 0 w 90"/>
                <a:gd name="T15" fmla="*/ 0 h 111"/>
                <a:gd name="T16" fmla="*/ 0 w 90"/>
                <a:gd name="T17" fmla="*/ 0 h 111"/>
                <a:gd name="T18" fmla="*/ 0 w 90"/>
                <a:gd name="T19" fmla="*/ 0 h 111"/>
                <a:gd name="T20" fmla="*/ 0 w 90"/>
                <a:gd name="T21" fmla="*/ 0 h 111"/>
                <a:gd name="T22" fmla="*/ 0 w 90"/>
                <a:gd name="T23" fmla="*/ 0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111"/>
                <a:gd name="T38" fmla="*/ 90 w 90"/>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111">
                  <a:moveTo>
                    <a:pt x="38" y="110"/>
                  </a:moveTo>
                  <a:lnTo>
                    <a:pt x="51" y="96"/>
                  </a:lnTo>
                  <a:lnTo>
                    <a:pt x="51" y="69"/>
                  </a:lnTo>
                  <a:lnTo>
                    <a:pt x="89" y="69"/>
                  </a:lnTo>
                  <a:lnTo>
                    <a:pt x="89" y="41"/>
                  </a:lnTo>
                  <a:lnTo>
                    <a:pt x="89" y="14"/>
                  </a:lnTo>
                  <a:lnTo>
                    <a:pt x="76" y="0"/>
                  </a:lnTo>
                  <a:lnTo>
                    <a:pt x="51" y="0"/>
                  </a:lnTo>
                  <a:lnTo>
                    <a:pt x="38" y="14"/>
                  </a:lnTo>
                  <a:lnTo>
                    <a:pt x="12" y="14"/>
                  </a:lnTo>
                  <a:lnTo>
                    <a:pt x="0" y="55"/>
                  </a:lnTo>
                  <a:lnTo>
                    <a:pt x="38" y="110"/>
                  </a:lnTo>
                </a:path>
              </a:pathLst>
            </a:custGeom>
            <a:solidFill>
              <a:srgbClr val="B2B2B2"/>
            </a:solidFill>
            <a:ln w="12700">
              <a:solidFill>
                <a:srgbClr val="000000"/>
              </a:solidFill>
              <a:round/>
              <a:headEnd/>
              <a:tailEnd/>
            </a:ln>
          </p:spPr>
          <p:txBody>
            <a:bodyPr wrap="none" anchor="ctr"/>
            <a:lstStyle/>
            <a:p>
              <a:endParaRPr lang="fr-FR" dirty="0"/>
            </a:p>
          </p:txBody>
        </p:sp>
        <p:sp>
          <p:nvSpPr>
            <p:cNvPr id="8511" name="AutoShape 319"/>
            <p:cNvSpPr>
              <a:spLocks/>
            </p:cNvSpPr>
            <p:nvPr/>
          </p:nvSpPr>
          <p:spPr bwMode="auto">
            <a:xfrm>
              <a:off x="3877" y="5322"/>
              <a:ext cx="62" cy="95"/>
            </a:xfrm>
            <a:custGeom>
              <a:avLst/>
              <a:gdLst>
                <a:gd name="T0" fmla="*/ 0 w 140"/>
                <a:gd name="T1" fmla="*/ 0 h 222"/>
                <a:gd name="T2" fmla="*/ 0 w 140"/>
                <a:gd name="T3" fmla="*/ 0 h 222"/>
                <a:gd name="T4" fmla="*/ 0 w 140"/>
                <a:gd name="T5" fmla="*/ 0 h 222"/>
                <a:gd name="T6" fmla="*/ 0 w 140"/>
                <a:gd name="T7" fmla="*/ 0 h 222"/>
                <a:gd name="T8" fmla="*/ 0 w 140"/>
                <a:gd name="T9" fmla="*/ 0 h 222"/>
                <a:gd name="T10" fmla="*/ 0 w 140"/>
                <a:gd name="T11" fmla="*/ 0 h 222"/>
                <a:gd name="T12" fmla="*/ 0 w 140"/>
                <a:gd name="T13" fmla="*/ 0 h 222"/>
                <a:gd name="T14" fmla="*/ 0 w 140"/>
                <a:gd name="T15" fmla="*/ 0 h 222"/>
                <a:gd name="T16" fmla="*/ 0 w 140"/>
                <a:gd name="T17" fmla="*/ 0 h 222"/>
                <a:gd name="T18" fmla="*/ 0 w 140"/>
                <a:gd name="T19" fmla="*/ 0 h 222"/>
                <a:gd name="T20" fmla="*/ 0 w 140"/>
                <a:gd name="T21" fmla="*/ 0 h 222"/>
                <a:gd name="T22" fmla="*/ 0 w 140"/>
                <a:gd name="T23" fmla="*/ 0 h 222"/>
                <a:gd name="T24" fmla="*/ 0 w 140"/>
                <a:gd name="T25" fmla="*/ 0 h 222"/>
                <a:gd name="T26" fmla="*/ 0 w 140"/>
                <a:gd name="T27" fmla="*/ 0 h 222"/>
                <a:gd name="T28" fmla="*/ 0 w 140"/>
                <a:gd name="T29" fmla="*/ 0 h 222"/>
                <a:gd name="T30" fmla="*/ 0 w 140"/>
                <a:gd name="T31" fmla="*/ 0 h 222"/>
                <a:gd name="T32" fmla="*/ 0 w 140"/>
                <a:gd name="T33" fmla="*/ 0 h 222"/>
                <a:gd name="T34" fmla="*/ 0 w 140"/>
                <a:gd name="T35" fmla="*/ 0 h 222"/>
                <a:gd name="T36" fmla="*/ 0 w 140"/>
                <a:gd name="T37" fmla="*/ 0 h 2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0"/>
                <a:gd name="T58" fmla="*/ 0 h 222"/>
                <a:gd name="T59" fmla="*/ 140 w 140"/>
                <a:gd name="T60" fmla="*/ 222 h 2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0" h="222">
                  <a:moveTo>
                    <a:pt x="24" y="221"/>
                  </a:moveTo>
                  <a:lnTo>
                    <a:pt x="63" y="221"/>
                  </a:lnTo>
                  <a:lnTo>
                    <a:pt x="88" y="221"/>
                  </a:lnTo>
                  <a:lnTo>
                    <a:pt x="139" y="221"/>
                  </a:lnTo>
                  <a:lnTo>
                    <a:pt x="126" y="193"/>
                  </a:lnTo>
                  <a:lnTo>
                    <a:pt x="101" y="137"/>
                  </a:lnTo>
                  <a:lnTo>
                    <a:pt x="126" y="111"/>
                  </a:lnTo>
                  <a:lnTo>
                    <a:pt x="101" y="69"/>
                  </a:lnTo>
                  <a:lnTo>
                    <a:pt x="114" y="69"/>
                  </a:lnTo>
                  <a:lnTo>
                    <a:pt x="114" y="0"/>
                  </a:lnTo>
                  <a:lnTo>
                    <a:pt x="101" y="0"/>
                  </a:lnTo>
                  <a:lnTo>
                    <a:pt x="101" y="27"/>
                  </a:lnTo>
                  <a:lnTo>
                    <a:pt x="75" y="69"/>
                  </a:lnTo>
                  <a:lnTo>
                    <a:pt x="50" y="125"/>
                  </a:lnTo>
                  <a:lnTo>
                    <a:pt x="37" y="125"/>
                  </a:lnTo>
                  <a:lnTo>
                    <a:pt x="12" y="152"/>
                  </a:lnTo>
                  <a:lnTo>
                    <a:pt x="0" y="166"/>
                  </a:lnTo>
                  <a:lnTo>
                    <a:pt x="24" y="193"/>
                  </a:lnTo>
                  <a:lnTo>
                    <a:pt x="24" y="221"/>
                  </a:lnTo>
                </a:path>
              </a:pathLst>
            </a:custGeom>
            <a:solidFill>
              <a:srgbClr val="B2B2B2"/>
            </a:solidFill>
            <a:ln w="12700">
              <a:solidFill>
                <a:srgbClr val="000000"/>
              </a:solidFill>
              <a:round/>
              <a:headEnd/>
              <a:tailEnd/>
            </a:ln>
          </p:spPr>
          <p:txBody>
            <a:bodyPr wrap="none" anchor="ctr"/>
            <a:lstStyle/>
            <a:p>
              <a:endParaRPr lang="fr-FR" dirty="0"/>
            </a:p>
          </p:txBody>
        </p:sp>
        <p:sp>
          <p:nvSpPr>
            <p:cNvPr id="8512" name="AutoShape 320"/>
            <p:cNvSpPr>
              <a:spLocks/>
            </p:cNvSpPr>
            <p:nvPr/>
          </p:nvSpPr>
          <p:spPr bwMode="auto">
            <a:xfrm>
              <a:off x="3962" y="5054"/>
              <a:ext cx="13" cy="29"/>
            </a:xfrm>
            <a:custGeom>
              <a:avLst/>
              <a:gdLst>
                <a:gd name="T0" fmla="*/ 0 w 27"/>
                <a:gd name="T1" fmla="*/ 0 h 69"/>
                <a:gd name="T2" fmla="*/ 0 w 27"/>
                <a:gd name="T3" fmla="*/ 0 h 69"/>
                <a:gd name="T4" fmla="*/ 0 w 27"/>
                <a:gd name="T5" fmla="*/ 0 h 69"/>
                <a:gd name="T6" fmla="*/ 0 w 27"/>
                <a:gd name="T7" fmla="*/ 0 h 69"/>
                <a:gd name="T8" fmla="*/ 0 w 27"/>
                <a:gd name="T9" fmla="*/ 0 h 69"/>
                <a:gd name="T10" fmla="*/ 0 w 27"/>
                <a:gd name="T11" fmla="*/ 0 h 69"/>
                <a:gd name="T12" fmla="*/ 0 60000 65536"/>
                <a:gd name="T13" fmla="*/ 0 60000 65536"/>
                <a:gd name="T14" fmla="*/ 0 60000 65536"/>
                <a:gd name="T15" fmla="*/ 0 60000 65536"/>
                <a:gd name="T16" fmla="*/ 0 60000 65536"/>
                <a:gd name="T17" fmla="*/ 0 60000 65536"/>
                <a:gd name="T18" fmla="*/ 0 w 27"/>
                <a:gd name="T19" fmla="*/ 0 h 69"/>
                <a:gd name="T20" fmla="*/ 27 w 27"/>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27" h="69">
                  <a:moveTo>
                    <a:pt x="0" y="14"/>
                  </a:moveTo>
                  <a:lnTo>
                    <a:pt x="0" y="42"/>
                  </a:lnTo>
                  <a:lnTo>
                    <a:pt x="13" y="68"/>
                  </a:lnTo>
                  <a:lnTo>
                    <a:pt x="26" y="42"/>
                  </a:lnTo>
                  <a:lnTo>
                    <a:pt x="0" y="0"/>
                  </a:lnTo>
                  <a:lnTo>
                    <a:pt x="0" y="14"/>
                  </a:lnTo>
                </a:path>
              </a:pathLst>
            </a:custGeom>
            <a:solidFill>
              <a:srgbClr val="B2B2B2"/>
            </a:solidFill>
            <a:ln w="12700">
              <a:solidFill>
                <a:srgbClr val="000000"/>
              </a:solidFill>
              <a:round/>
              <a:headEnd/>
              <a:tailEnd/>
            </a:ln>
          </p:spPr>
          <p:txBody>
            <a:bodyPr wrap="none" anchor="ctr"/>
            <a:lstStyle/>
            <a:p>
              <a:endParaRPr lang="fr-FR" dirty="0"/>
            </a:p>
          </p:txBody>
        </p:sp>
        <p:sp>
          <p:nvSpPr>
            <p:cNvPr id="8513" name="AutoShape 321"/>
            <p:cNvSpPr>
              <a:spLocks/>
            </p:cNvSpPr>
            <p:nvPr/>
          </p:nvSpPr>
          <p:spPr bwMode="auto">
            <a:xfrm>
              <a:off x="3950" y="5020"/>
              <a:ext cx="28" cy="53"/>
            </a:xfrm>
            <a:custGeom>
              <a:avLst/>
              <a:gdLst>
                <a:gd name="T0" fmla="*/ 0 w 63"/>
                <a:gd name="T1" fmla="*/ 0 h 126"/>
                <a:gd name="T2" fmla="*/ 0 w 63"/>
                <a:gd name="T3" fmla="*/ 0 h 126"/>
                <a:gd name="T4" fmla="*/ 0 w 63"/>
                <a:gd name="T5" fmla="*/ 0 h 126"/>
                <a:gd name="T6" fmla="*/ 0 w 63"/>
                <a:gd name="T7" fmla="*/ 0 h 126"/>
                <a:gd name="T8" fmla="*/ 0 w 63"/>
                <a:gd name="T9" fmla="*/ 0 h 126"/>
                <a:gd name="T10" fmla="*/ 0 w 63"/>
                <a:gd name="T11" fmla="*/ 0 h 126"/>
                <a:gd name="T12" fmla="*/ 0 w 63"/>
                <a:gd name="T13" fmla="*/ 0 h 126"/>
                <a:gd name="T14" fmla="*/ 0 w 63"/>
                <a:gd name="T15" fmla="*/ 0 h 126"/>
                <a:gd name="T16" fmla="*/ 0 w 63"/>
                <a:gd name="T17" fmla="*/ 0 h 126"/>
                <a:gd name="T18" fmla="*/ 0 w 63"/>
                <a:gd name="T19" fmla="*/ 0 h 126"/>
                <a:gd name="T20" fmla="*/ 0 w 63"/>
                <a:gd name="T21" fmla="*/ 0 h 126"/>
                <a:gd name="T22" fmla="*/ 0 w 63"/>
                <a:gd name="T23" fmla="*/ 0 h 126"/>
                <a:gd name="T24" fmla="*/ 0 w 63"/>
                <a:gd name="T25" fmla="*/ 0 h 126"/>
                <a:gd name="T26" fmla="*/ 0 w 63"/>
                <a:gd name="T27" fmla="*/ 0 h 126"/>
                <a:gd name="T28" fmla="*/ 0 w 63"/>
                <a:gd name="T29" fmla="*/ 0 h 126"/>
                <a:gd name="T30" fmla="*/ 0 w 63"/>
                <a:gd name="T31" fmla="*/ 0 h 126"/>
                <a:gd name="T32" fmla="*/ 0 w 63"/>
                <a:gd name="T33" fmla="*/ 0 h 126"/>
                <a:gd name="T34" fmla="*/ 0 w 63"/>
                <a:gd name="T35" fmla="*/ 0 h 126"/>
                <a:gd name="T36" fmla="*/ 0 w 63"/>
                <a:gd name="T37" fmla="*/ 0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126"/>
                <a:gd name="T59" fmla="*/ 63 w 63"/>
                <a:gd name="T60" fmla="*/ 126 h 1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126">
                  <a:moveTo>
                    <a:pt x="50" y="125"/>
                  </a:moveTo>
                  <a:lnTo>
                    <a:pt x="50" y="111"/>
                  </a:lnTo>
                  <a:lnTo>
                    <a:pt x="37" y="97"/>
                  </a:lnTo>
                  <a:lnTo>
                    <a:pt x="50" y="97"/>
                  </a:lnTo>
                  <a:lnTo>
                    <a:pt x="50" y="82"/>
                  </a:lnTo>
                  <a:lnTo>
                    <a:pt x="62" y="70"/>
                  </a:lnTo>
                  <a:lnTo>
                    <a:pt x="62" y="41"/>
                  </a:lnTo>
                  <a:lnTo>
                    <a:pt x="50" y="14"/>
                  </a:lnTo>
                  <a:lnTo>
                    <a:pt x="37" y="0"/>
                  </a:lnTo>
                  <a:lnTo>
                    <a:pt x="12" y="0"/>
                  </a:lnTo>
                  <a:lnTo>
                    <a:pt x="12" y="14"/>
                  </a:lnTo>
                  <a:lnTo>
                    <a:pt x="12" y="27"/>
                  </a:lnTo>
                  <a:lnTo>
                    <a:pt x="12" y="41"/>
                  </a:lnTo>
                  <a:lnTo>
                    <a:pt x="12" y="55"/>
                  </a:lnTo>
                  <a:lnTo>
                    <a:pt x="12" y="70"/>
                  </a:lnTo>
                  <a:lnTo>
                    <a:pt x="0" y="82"/>
                  </a:lnTo>
                  <a:lnTo>
                    <a:pt x="25" y="97"/>
                  </a:lnTo>
                  <a:lnTo>
                    <a:pt x="25" y="82"/>
                  </a:lnTo>
                  <a:lnTo>
                    <a:pt x="50" y="125"/>
                  </a:lnTo>
                </a:path>
              </a:pathLst>
            </a:custGeom>
            <a:solidFill>
              <a:srgbClr val="B2B2B2"/>
            </a:solidFill>
            <a:ln w="12700">
              <a:solidFill>
                <a:srgbClr val="000000"/>
              </a:solidFill>
              <a:round/>
              <a:headEnd/>
              <a:tailEnd/>
            </a:ln>
          </p:spPr>
          <p:txBody>
            <a:bodyPr wrap="none" anchor="ctr"/>
            <a:lstStyle/>
            <a:p>
              <a:endParaRPr lang="fr-FR" dirty="0"/>
            </a:p>
          </p:txBody>
        </p:sp>
        <p:sp>
          <p:nvSpPr>
            <p:cNvPr id="8514" name="AutoShape 322"/>
            <p:cNvSpPr>
              <a:spLocks/>
            </p:cNvSpPr>
            <p:nvPr/>
          </p:nvSpPr>
          <p:spPr bwMode="auto">
            <a:xfrm>
              <a:off x="4043" y="5452"/>
              <a:ext cx="11" cy="12"/>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60000 65536"/>
                <a:gd name="T13" fmla="*/ 0 60000 65536"/>
                <a:gd name="T14" fmla="*/ 0 60000 65536"/>
                <a:gd name="T15" fmla="*/ 0 60000 65536"/>
                <a:gd name="T16" fmla="*/ 0 60000 65536"/>
                <a:gd name="T17" fmla="*/ 0 60000 65536"/>
                <a:gd name="T18" fmla="*/ 0 w 25"/>
                <a:gd name="T19" fmla="*/ 0 h 29"/>
                <a:gd name="T20" fmla="*/ 25 w 2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5" h="29">
                  <a:moveTo>
                    <a:pt x="0" y="0"/>
                  </a:moveTo>
                  <a:lnTo>
                    <a:pt x="0" y="28"/>
                  </a:lnTo>
                  <a:lnTo>
                    <a:pt x="11" y="28"/>
                  </a:lnTo>
                  <a:lnTo>
                    <a:pt x="24" y="14"/>
                  </a:lnTo>
                  <a:lnTo>
                    <a:pt x="24"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515" name="AutoShape 323"/>
            <p:cNvSpPr>
              <a:spLocks/>
            </p:cNvSpPr>
            <p:nvPr/>
          </p:nvSpPr>
          <p:spPr bwMode="auto">
            <a:xfrm>
              <a:off x="3978" y="5497"/>
              <a:ext cx="93" cy="90"/>
            </a:xfrm>
            <a:custGeom>
              <a:avLst/>
              <a:gdLst>
                <a:gd name="T0" fmla="*/ 0 w 205"/>
                <a:gd name="T1" fmla="*/ 0 h 209"/>
                <a:gd name="T2" fmla="*/ 0 w 205"/>
                <a:gd name="T3" fmla="*/ 0 h 209"/>
                <a:gd name="T4" fmla="*/ 0 w 205"/>
                <a:gd name="T5" fmla="*/ 0 h 209"/>
                <a:gd name="T6" fmla="*/ 0 w 205"/>
                <a:gd name="T7" fmla="*/ 0 h 209"/>
                <a:gd name="T8" fmla="*/ 0 w 205"/>
                <a:gd name="T9" fmla="*/ 0 h 209"/>
                <a:gd name="T10" fmla="*/ 0 w 205"/>
                <a:gd name="T11" fmla="*/ 0 h 209"/>
                <a:gd name="T12" fmla="*/ 0 w 205"/>
                <a:gd name="T13" fmla="*/ 0 h 209"/>
                <a:gd name="T14" fmla="*/ 0 w 205"/>
                <a:gd name="T15" fmla="*/ 0 h 209"/>
                <a:gd name="T16" fmla="*/ 0 w 205"/>
                <a:gd name="T17" fmla="*/ 0 h 209"/>
                <a:gd name="T18" fmla="*/ 0 w 205"/>
                <a:gd name="T19" fmla="*/ 0 h 209"/>
                <a:gd name="T20" fmla="*/ 0 w 205"/>
                <a:gd name="T21" fmla="*/ 0 h 209"/>
                <a:gd name="T22" fmla="*/ 0 w 205"/>
                <a:gd name="T23" fmla="*/ 0 h 209"/>
                <a:gd name="T24" fmla="*/ 0 w 205"/>
                <a:gd name="T25" fmla="*/ 0 h 209"/>
                <a:gd name="T26" fmla="*/ 0 w 205"/>
                <a:gd name="T27" fmla="*/ 0 h 209"/>
                <a:gd name="T28" fmla="*/ 0 w 205"/>
                <a:gd name="T29" fmla="*/ 0 h 209"/>
                <a:gd name="T30" fmla="*/ 0 w 205"/>
                <a:gd name="T31" fmla="*/ 0 h 209"/>
                <a:gd name="T32" fmla="*/ 0 w 205"/>
                <a:gd name="T33" fmla="*/ 0 h 209"/>
                <a:gd name="T34" fmla="*/ 0 w 205"/>
                <a:gd name="T35" fmla="*/ 0 h 209"/>
                <a:gd name="T36" fmla="*/ 0 w 205"/>
                <a:gd name="T37" fmla="*/ 0 h 209"/>
                <a:gd name="T38" fmla="*/ 0 w 205"/>
                <a:gd name="T39" fmla="*/ 0 h 209"/>
                <a:gd name="T40" fmla="*/ 0 w 205"/>
                <a:gd name="T41" fmla="*/ 0 h 209"/>
                <a:gd name="T42" fmla="*/ 0 w 205"/>
                <a:gd name="T43" fmla="*/ 0 h 209"/>
                <a:gd name="T44" fmla="*/ 0 w 205"/>
                <a:gd name="T45" fmla="*/ 0 h 209"/>
                <a:gd name="T46" fmla="*/ 0 w 205"/>
                <a:gd name="T47" fmla="*/ 0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209"/>
                <a:gd name="T74" fmla="*/ 205 w 205"/>
                <a:gd name="T75" fmla="*/ 209 h 2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209">
                  <a:moveTo>
                    <a:pt x="39" y="69"/>
                  </a:moveTo>
                  <a:lnTo>
                    <a:pt x="39" y="98"/>
                  </a:lnTo>
                  <a:lnTo>
                    <a:pt x="13" y="98"/>
                  </a:lnTo>
                  <a:lnTo>
                    <a:pt x="0" y="166"/>
                  </a:lnTo>
                  <a:lnTo>
                    <a:pt x="26" y="194"/>
                  </a:lnTo>
                  <a:lnTo>
                    <a:pt x="51" y="194"/>
                  </a:lnTo>
                  <a:lnTo>
                    <a:pt x="51" y="208"/>
                  </a:lnTo>
                  <a:lnTo>
                    <a:pt x="90" y="208"/>
                  </a:lnTo>
                  <a:lnTo>
                    <a:pt x="115" y="166"/>
                  </a:lnTo>
                  <a:lnTo>
                    <a:pt x="128" y="166"/>
                  </a:lnTo>
                  <a:lnTo>
                    <a:pt x="141" y="153"/>
                  </a:lnTo>
                  <a:lnTo>
                    <a:pt x="153" y="153"/>
                  </a:lnTo>
                  <a:lnTo>
                    <a:pt x="192" y="125"/>
                  </a:lnTo>
                  <a:lnTo>
                    <a:pt x="204" y="98"/>
                  </a:lnTo>
                  <a:lnTo>
                    <a:pt x="204" y="55"/>
                  </a:lnTo>
                  <a:lnTo>
                    <a:pt x="204" y="28"/>
                  </a:lnTo>
                  <a:lnTo>
                    <a:pt x="179" y="0"/>
                  </a:lnTo>
                  <a:lnTo>
                    <a:pt x="141" y="14"/>
                  </a:lnTo>
                  <a:lnTo>
                    <a:pt x="128" y="55"/>
                  </a:lnTo>
                  <a:lnTo>
                    <a:pt x="115" y="69"/>
                  </a:lnTo>
                  <a:lnTo>
                    <a:pt x="141" y="83"/>
                  </a:lnTo>
                  <a:lnTo>
                    <a:pt x="141" y="110"/>
                  </a:lnTo>
                  <a:lnTo>
                    <a:pt x="102" y="83"/>
                  </a:lnTo>
                  <a:lnTo>
                    <a:pt x="39" y="69"/>
                  </a:lnTo>
                </a:path>
              </a:pathLst>
            </a:custGeom>
            <a:solidFill>
              <a:srgbClr val="B2B2B2"/>
            </a:solidFill>
            <a:ln w="12700">
              <a:solidFill>
                <a:srgbClr val="000000"/>
              </a:solidFill>
              <a:round/>
              <a:headEnd/>
              <a:tailEnd/>
            </a:ln>
          </p:spPr>
          <p:txBody>
            <a:bodyPr wrap="none" anchor="ctr"/>
            <a:lstStyle/>
            <a:p>
              <a:endParaRPr lang="fr-FR" dirty="0"/>
            </a:p>
          </p:txBody>
        </p:sp>
        <p:sp>
          <p:nvSpPr>
            <p:cNvPr id="8516" name="AutoShape 324"/>
            <p:cNvSpPr>
              <a:spLocks/>
            </p:cNvSpPr>
            <p:nvPr/>
          </p:nvSpPr>
          <p:spPr bwMode="auto">
            <a:xfrm>
              <a:off x="3898" y="5375"/>
              <a:ext cx="157" cy="158"/>
            </a:xfrm>
            <a:custGeom>
              <a:avLst/>
              <a:gdLst>
                <a:gd name="T0" fmla="*/ 0 w 347"/>
                <a:gd name="T1" fmla="*/ 0 h 372"/>
                <a:gd name="T2" fmla="*/ 0 w 347"/>
                <a:gd name="T3" fmla="*/ 0 h 372"/>
                <a:gd name="T4" fmla="*/ 0 w 347"/>
                <a:gd name="T5" fmla="*/ 0 h 372"/>
                <a:gd name="T6" fmla="*/ 0 w 347"/>
                <a:gd name="T7" fmla="*/ 0 h 372"/>
                <a:gd name="T8" fmla="*/ 0 w 347"/>
                <a:gd name="T9" fmla="*/ 0 h 372"/>
                <a:gd name="T10" fmla="*/ 0 w 347"/>
                <a:gd name="T11" fmla="*/ 0 h 372"/>
                <a:gd name="T12" fmla="*/ 0 w 347"/>
                <a:gd name="T13" fmla="*/ 0 h 372"/>
                <a:gd name="T14" fmla="*/ 0 w 347"/>
                <a:gd name="T15" fmla="*/ 0 h 372"/>
                <a:gd name="T16" fmla="*/ 0 w 347"/>
                <a:gd name="T17" fmla="*/ 0 h 372"/>
                <a:gd name="T18" fmla="*/ 0 w 347"/>
                <a:gd name="T19" fmla="*/ 0 h 372"/>
                <a:gd name="T20" fmla="*/ 0 w 347"/>
                <a:gd name="T21" fmla="*/ 0 h 372"/>
                <a:gd name="T22" fmla="*/ 0 w 347"/>
                <a:gd name="T23" fmla="*/ 0 h 372"/>
                <a:gd name="T24" fmla="*/ 0 w 347"/>
                <a:gd name="T25" fmla="*/ 0 h 372"/>
                <a:gd name="T26" fmla="*/ 0 w 347"/>
                <a:gd name="T27" fmla="*/ 0 h 372"/>
                <a:gd name="T28" fmla="*/ 0 w 347"/>
                <a:gd name="T29" fmla="*/ 0 h 372"/>
                <a:gd name="T30" fmla="*/ 0 w 347"/>
                <a:gd name="T31" fmla="*/ 0 h 372"/>
                <a:gd name="T32" fmla="*/ 0 w 347"/>
                <a:gd name="T33" fmla="*/ 0 h 372"/>
                <a:gd name="T34" fmla="*/ 0 w 347"/>
                <a:gd name="T35" fmla="*/ 0 h 372"/>
                <a:gd name="T36" fmla="*/ 0 w 347"/>
                <a:gd name="T37" fmla="*/ 0 h 372"/>
                <a:gd name="T38" fmla="*/ 0 w 347"/>
                <a:gd name="T39" fmla="*/ 0 h 372"/>
                <a:gd name="T40" fmla="*/ 0 w 347"/>
                <a:gd name="T41" fmla="*/ 0 h 372"/>
                <a:gd name="T42" fmla="*/ 0 w 347"/>
                <a:gd name="T43" fmla="*/ 0 h 372"/>
                <a:gd name="T44" fmla="*/ 0 w 347"/>
                <a:gd name="T45" fmla="*/ 0 h 372"/>
                <a:gd name="T46" fmla="*/ 0 w 347"/>
                <a:gd name="T47" fmla="*/ 0 h 372"/>
                <a:gd name="T48" fmla="*/ 0 w 347"/>
                <a:gd name="T49" fmla="*/ 0 h 372"/>
                <a:gd name="T50" fmla="*/ 0 w 347"/>
                <a:gd name="T51" fmla="*/ 0 h 372"/>
                <a:gd name="T52" fmla="*/ 0 w 347"/>
                <a:gd name="T53" fmla="*/ 0 h 372"/>
                <a:gd name="T54" fmla="*/ 0 w 347"/>
                <a:gd name="T55" fmla="*/ 0 h 372"/>
                <a:gd name="T56" fmla="*/ 0 w 347"/>
                <a:gd name="T57" fmla="*/ 0 h 372"/>
                <a:gd name="T58" fmla="*/ 0 w 347"/>
                <a:gd name="T59" fmla="*/ 0 h 372"/>
                <a:gd name="T60" fmla="*/ 0 w 347"/>
                <a:gd name="T61" fmla="*/ 0 h 372"/>
                <a:gd name="T62" fmla="*/ 0 w 347"/>
                <a:gd name="T63" fmla="*/ 0 h 372"/>
                <a:gd name="T64" fmla="*/ 0 w 347"/>
                <a:gd name="T65" fmla="*/ 0 h 372"/>
                <a:gd name="T66" fmla="*/ 0 w 347"/>
                <a:gd name="T67" fmla="*/ 0 h 372"/>
                <a:gd name="T68" fmla="*/ 0 w 347"/>
                <a:gd name="T69" fmla="*/ 0 h 372"/>
                <a:gd name="T70" fmla="*/ 0 w 347"/>
                <a:gd name="T71" fmla="*/ 0 h 372"/>
                <a:gd name="T72" fmla="*/ 0 w 347"/>
                <a:gd name="T73" fmla="*/ 0 h 372"/>
                <a:gd name="T74" fmla="*/ 0 w 347"/>
                <a:gd name="T75" fmla="*/ 0 h 372"/>
                <a:gd name="T76" fmla="*/ 0 w 347"/>
                <a:gd name="T77" fmla="*/ 0 h 372"/>
                <a:gd name="T78" fmla="*/ 0 w 347"/>
                <a:gd name="T79" fmla="*/ 0 h 372"/>
                <a:gd name="T80" fmla="*/ 0 w 347"/>
                <a:gd name="T81" fmla="*/ 0 h 372"/>
                <a:gd name="T82" fmla="*/ 0 w 347"/>
                <a:gd name="T83" fmla="*/ 0 h 372"/>
                <a:gd name="T84" fmla="*/ 0 w 347"/>
                <a:gd name="T85" fmla="*/ 0 h 372"/>
                <a:gd name="T86" fmla="*/ 0 w 347"/>
                <a:gd name="T87" fmla="*/ 0 h 3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
                <a:gd name="T133" fmla="*/ 0 h 372"/>
                <a:gd name="T134" fmla="*/ 347 w 347"/>
                <a:gd name="T135" fmla="*/ 372 h 3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 h="372">
                  <a:moveTo>
                    <a:pt x="166" y="248"/>
                  </a:moveTo>
                  <a:lnTo>
                    <a:pt x="179" y="316"/>
                  </a:lnTo>
                  <a:lnTo>
                    <a:pt x="205" y="330"/>
                  </a:lnTo>
                  <a:lnTo>
                    <a:pt x="268" y="344"/>
                  </a:lnTo>
                  <a:lnTo>
                    <a:pt x="308" y="371"/>
                  </a:lnTo>
                  <a:lnTo>
                    <a:pt x="308" y="344"/>
                  </a:lnTo>
                  <a:lnTo>
                    <a:pt x="282" y="330"/>
                  </a:lnTo>
                  <a:lnTo>
                    <a:pt x="295" y="316"/>
                  </a:lnTo>
                  <a:lnTo>
                    <a:pt x="308" y="275"/>
                  </a:lnTo>
                  <a:lnTo>
                    <a:pt x="346" y="261"/>
                  </a:lnTo>
                  <a:lnTo>
                    <a:pt x="320" y="248"/>
                  </a:lnTo>
                  <a:lnTo>
                    <a:pt x="308" y="234"/>
                  </a:lnTo>
                  <a:lnTo>
                    <a:pt x="308" y="193"/>
                  </a:lnTo>
                  <a:lnTo>
                    <a:pt x="308" y="179"/>
                  </a:lnTo>
                  <a:lnTo>
                    <a:pt x="308" y="151"/>
                  </a:lnTo>
                  <a:lnTo>
                    <a:pt x="308" y="124"/>
                  </a:lnTo>
                  <a:lnTo>
                    <a:pt x="320" y="83"/>
                  </a:lnTo>
                  <a:lnTo>
                    <a:pt x="333" y="83"/>
                  </a:lnTo>
                  <a:lnTo>
                    <a:pt x="333" y="69"/>
                  </a:lnTo>
                  <a:lnTo>
                    <a:pt x="333" y="41"/>
                  </a:lnTo>
                  <a:lnTo>
                    <a:pt x="308" y="14"/>
                  </a:lnTo>
                  <a:lnTo>
                    <a:pt x="282" y="28"/>
                  </a:lnTo>
                  <a:lnTo>
                    <a:pt x="268" y="0"/>
                  </a:lnTo>
                  <a:lnTo>
                    <a:pt x="243" y="0"/>
                  </a:lnTo>
                  <a:lnTo>
                    <a:pt x="230" y="14"/>
                  </a:lnTo>
                  <a:lnTo>
                    <a:pt x="192" y="14"/>
                  </a:lnTo>
                  <a:lnTo>
                    <a:pt x="179" y="28"/>
                  </a:lnTo>
                  <a:lnTo>
                    <a:pt x="141" y="0"/>
                  </a:lnTo>
                  <a:lnTo>
                    <a:pt x="128" y="14"/>
                  </a:lnTo>
                  <a:lnTo>
                    <a:pt x="114" y="41"/>
                  </a:lnTo>
                  <a:lnTo>
                    <a:pt x="103" y="69"/>
                  </a:lnTo>
                  <a:lnTo>
                    <a:pt x="103" y="110"/>
                  </a:lnTo>
                  <a:lnTo>
                    <a:pt x="76" y="138"/>
                  </a:lnTo>
                  <a:lnTo>
                    <a:pt x="63" y="193"/>
                  </a:lnTo>
                  <a:lnTo>
                    <a:pt x="51" y="193"/>
                  </a:lnTo>
                  <a:lnTo>
                    <a:pt x="12" y="193"/>
                  </a:lnTo>
                  <a:lnTo>
                    <a:pt x="0" y="220"/>
                  </a:lnTo>
                  <a:lnTo>
                    <a:pt x="12" y="220"/>
                  </a:lnTo>
                  <a:lnTo>
                    <a:pt x="89" y="220"/>
                  </a:lnTo>
                  <a:lnTo>
                    <a:pt x="89" y="234"/>
                  </a:lnTo>
                  <a:lnTo>
                    <a:pt x="103" y="248"/>
                  </a:lnTo>
                  <a:lnTo>
                    <a:pt x="128" y="261"/>
                  </a:lnTo>
                  <a:lnTo>
                    <a:pt x="141" y="248"/>
                  </a:lnTo>
                  <a:lnTo>
                    <a:pt x="166" y="248"/>
                  </a:lnTo>
                </a:path>
              </a:pathLst>
            </a:custGeom>
            <a:solidFill>
              <a:srgbClr val="B2B2B2"/>
            </a:solidFill>
            <a:ln w="12700">
              <a:solidFill>
                <a:srgbClr val="000000"/>
              </a:solidFill>
              <a:round/>
              <a:headEnd/>
              <a:tailEnd/>
            </a:ln>
          </p:spPr>
          <p:txBody>
            <a:bodyPr wrap="none" anchor="ctr"/>
            <a:lstStyle/>
            <a:p>
              <a:endParaRPr lang="fr-FR" dirty="0"/>
            </a:p>
          </p:txBody>
        </p:sp>
        <p:sp>
          <p:nvSpPr>
            <p:cNvPr id="8517" name="AutoShape 325"/>
            <p:cNvSpPr>
              <a:spLocks/>
            </p:cNvSpPr>
            <p:nvPr/>
          </p:nvSpPr>
          <p:spPr bwMode="auto">
            <a:xfrm>
              <a:off x="4043" y="5399"/>
              <a:ext cx="40" cy="41"/>
            </a:xfrm>
            <a:custGeom>
              <a:avLst/>
              <a:gdLst>
                <a:gd name="T0" fmla="*/ 0 w 89"/>
                <a:gd name="T1" fmla="*/ 0 h 98"/>
                <a:gd name="T2" fmla="*/ 0 w 89"/>
                <a:gd name="T3" fmla="*/ 0 h 98"/>
                <a:gd name="T4" fmla="*/ 0 w 89"/>
                <a:gd name="T5" fmla="*/ 0 h 98"/>
                <a:gd name="T6" fmla="*/ 0 w 89"/>
                <a:gd name="T7" fmla="*/ 0 h 98"/>
                <a:gd name="T8" fmla="*/ 0 w 89"/>
                <a:gd name="T9" fmla="*/ 0 h 98"/>
                <a:gd name="T10" fmla="*/ 0 w 89"/>
                <a:gd name="T11" fmla="*/ 0 h 98"/>
                <a:gd name="T12" fmla="*/ 0 w 89"/>
                <a:gd name="T13" fmla="*/ 0 h 98"/>
                <a:gd name="T14" fmla="*/ 0 w 89"/>
                <a:gd name="T15" fmla="*/ 0 h 98"/>
                <a:gd name="T16" fmla="*/ 0 w 89"/>
                <a:gd name="T17" fmla="*/ 0 h 98"/>
                <a:gd name="T18" fmla="*/ 0 w 89"/>
                <a:gd name="T19" fmla="*/ 0 h 98"/>
                <a:gd name="T20" fmla="*/ 0 w 89"/>
                <a:gd name="T21" fmla="*/ 0 h 98"/>
                <a:gd name="T22" fmla="*/ 0 w 89"/>
                <a:gd name="T23" fmla="*/ 0 h 98"/>
                <a:gd name="T24" fmla="*/ 0 w 89"/>
                <a:gd name="T25" fmla="*/ 0 h 98"/>
                <a:gd name="T26" fmla="*/ 0 w 89"/>
                <a:gd name="T27" fmla="*/ 0 h 98"/>
                <a:gd name="T28" fmla="*/ 0 w 89"/>
                <a:gd name="T29" fmla="*/ 0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98"/>
                <a:gd name="T47" fmla="*/ 89 w 89"/>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98">
                  <a:moveTo>
                    <a:pt x="25" y="41"/>
                  </a:moveTo>
                  <a:lnTo>
                    <a:pt x="25" y="56"/>
                  </a:lnTo>
                  <a:lnTo>
                    <a:pt x="12" y="56"/>
                  </a:lnTo>
                  <a:lnTo>
                    <a:pt x="0" y="97"/>
                  </a:lnTo>
                  <a:lnTo>
                    <a:pt x="25" y="97"/>
                  </a:lnTo>
                  <a:lnTo>
                    <a:pt x="38" y="97"/>
                  </a:lnTo>
                  <a:lnTo>
                    <a:pt x="50" y="68"/>
                  </a:lnTo>
                  <a:lnTo>
                    <a:pt x="75" y="68"/>
                  </a:lnTo>
                  <a:lnTo>
                    <a:pt x="88" y="68"/>
                  </a:lnTo>
                  <a:lnTo>
                    <a:pt x="88" y="56"/>
                  </a:lnTo>
                  <a:lnTo>
                    <a:pt x="88" y="13"/>
                  </a:lnTo>
                  <a:lnTo>
                    <a:pt x="75" y="0"/>
                  </a:lnTo>
                  <a:lnTo>
                    <a:pt x="38" y="13"/>
                  </a:lnTo>
                  <a:lnTo>
                    <a:pt x="38" y="27"/>
                  </a:lnTo>
                  <a:lnTo>
                    <a:pt x="25" y="41"/>
                  </a:lnTo>
                </a:path>
              </a:pathLst>
            </a:custGeom>
            <a:solidFill>
              <a:srgbClr val="B2B2B2"/>
            </a:solidFill>
            <a:ln w="12700">
              <a:solidFill>
                <a:srgbClr val="000000"/>
              </a:solidFill>
              <a:round/>
              <a:headEnd/>
              <a:tailEnd/>
            </a:ln>
          </p:spPr>
          <p:txBody>
            <a:bodyPr wrap="none" anchor="ctr"/>
            <a:lstStyle/>
            <a:p>
              <a:endParaRPr lang="fr-FR" dirty="0"/>
            </a:p>
          </p:txBody>
        </p:sp>
        <p:sp>
          <p:nvSpPr>
            <p:cNvPr id="8518" name="AutoShape 326"/>
            <p:cNvSpPr>
              <a:spLocks/>
            </p:cNvSpPr>
            <p:nvPr/>
          </p:nvSpPr>
          <p:spPr bwMode="auto">
            <a:xfrm>
              <a:off x="3916" y="5236"/>
              <a:ext cx="86" cy="134"/>
            </a:xfrm>
            <a:custGeom>
              <a:avLst/>
              <a:gdLst>
                <a:gd name="T0" fmla="*/ 0 w 194"/>
                <a:gd name="T1" fmla="*/ 0 h 316"/>
                <a:gd name="T2" fmla="*/ 0 w 194"/>
                <a:gd name="T3" fmla="*/ 0 h 316"/>
                <a:gd name="T4" fmla="*/ 0 w 194"/>
                <a:gd name="T5" fmla="*/ 0 h 316"/>
                <a:gd name="T6" fmla="*/ 0 w 194"/>
                <a:gd name="T7" fmla="*/ 0 h 316"/>
                <a:gd name="T8" fmla="*/ 0 w 194"/>
                <a:gd name="T9" fmla="*/ 0 h 316"/>
                <a:gd name="T10" fmla="*/ 0 w 194"/>
                <a:gd name="T11" fmla="*/ 0 h 316"/>
                <a:gd name="T12" fmla="*/ 0 w 194"/>
                <a:gd name="T13" fmla="*/ 0 h 316"/>
                <a:gd name="T14" fmla="*/ 0 w 194"/>
                <a:gd name="T15" fmla="*/ 0 h 316"/>
                <a:gd name="T16" fmla="*/ 0 w 194"/>
                <a:gd name="T17" fmla="*/ 0 h 316"/>
                <a:gd name="T18" fmla="*/ 0 w 194"/>
                <a:gd name="T19" fmla="*/ 0 h 316"/>
                <a:gd name="T20" fmla="*/ 0 w 194"/>
                <a:gd name="T21" fmla="*/ 0 h 316"/>
                <a:gd name="T22" fmla="*/ 0 w 194"/>
                <a:gd name="T23" fmla="*/ 0 h 316"/>
                <a:gd name="T24" fmla="*/ 0 w 194"/>
                <a:gd name="T25" fmla="*/ 0 h 316"/>
                <a:gd name="T26" fmla="*/ 0 w 194"/>
                <a:gd name="T27" fmla="*/ 0 h 316"/>
                <a:gd name="T28" fmla="*/ 0 w 194"/>
                <a:gd name="T29" fmla="*/ 0 h 316"/>
                <a:gd name="T30" fmla="*/ 0 w 194"/>
                <a:gd name="T31" fmla="*/ 0 h 316"/>
                <a:gd name="T32" fmla="*/ 0 w 194"/>
                <a:gd name="T33" fmla="*/ 0 h 316"/>
                <a:gd name="T34" fmla="*/ 0 w 194"/>
                <a:gd name="T35" fmla="*/ 0 h 316"/>
                <a:gd name="T36" fmla="*/ 0 w 194"/>
                <a:gd name="T37" fmla="*/ 0 h 316"/>
                <a:gd name="T38" fmla="*/ 0 w 194"/>
                <a:gd name="T39" fmla="*/ 0 h 316"/>
                <a:gd name="T40" fmla="*/ 0 w 194"/>
                <a:gd name="T41" fmla="*/ 0 h 316"/>
                <a:gd name="T42" fmla="*/ 0 w 194"/>
                <a:gd name="T43" fmla="*/ 0 h 316"/>
                <a:gd name="T44" fmla="*/ 0 w 194"/>
                <a:gd name="T45" fmla="*/ 0 h 3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4"/>
                <a:gd name="T70" fmla="*/ 0 h 316"/>
                <a:gd name="T71" fmla="*/ 194 w 194"/>
                <a:gd name="T72" fmla="*/ 316 h 3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4" h="316">
                  <a:moveTo>
                    <a:pt x="193" y="68"/>
                  </a:moveTo>
                  <a:lnTo>
                    <a:pt x="38" y="0"/>
                  </a:lnTo>
                  <a:lnTo>
                    <a:pt x="13" y="13"/>
                  </a:lnTo>
                  <a:lnTo>
                    <a:pt x="13" y="41"/>
                  </a:lnTo>
                  <a:lnTo>
                    <a:pt x="26" y="68"/>
                  </a:lnTo>
                  <a:lnTo>
                    <a:pt x="26" y="136"/>
                  </a:lnTo>
                  <a:lnTo>
                    <a:pt x="13" y="165"/>
                  </a:lnTo>
                  <a:lnTo>
                    <a:pt x="13" y="177"/>
                  </a:lnTo>
                  <a:lnTo>
                    <a:pt x="0" y="191"/>
                  </a:lnTo>
                  <a:lnTo>
                    <a:pt x="13" y="205"/>
                  </a:lnTo>
                  <a:lnTo>
                    <a:pt x="26" y="205"/>
                  </a:lnTo>
                  <a:lnTo>
                    <a:pt x="26" y="274"/>
                  </a:lnTo>
                  <a:lnTo>
                    <a:pt x="13" y="274"/>
                  </a:lnTo>
                  <a:lnTo>
                    <a:pt x="38" y="315"/>
                  </a:lnTo>
                  <a:lnTo>
                    <a:pt x="130" y="274"/>
                  </a:lnTo>
                  <a:lnTo>
                    <a:pt x="141" y="246"/>
                  </a:lnTo>
                  <a:lnTo>
                    <a:pt x="168" y="246"/>
                  </a:lnTo>
                  <a:lnTo>
                    <a:pt x="141" y="219"/>
                  </a:lnTo>
                  <a:lnTo>
                    <a:pt x="155" y="191"/>
                  </a:lnTo>
                  <a:lnTo>
                    <a:pt x="168" y="165"/>
                  </a:lnTo>
                  <a:lnTo>
                    <a:pt x="155" y="150"/>
                  </a:lnTo>
                  <a:lnTo>
                    <a:pt x="193" y="150"/>
                  </a:lnTo>
                  <a:lnTo>
                    <a:pt x="193" y="68"/>
                  </a:lnTo>
                </a:path>
              </a:pathLst>
            </a:custGeom>
            <a:solidFill>
              <a:srgbClr val="B2B2B2"/>
            </a:solidFill>
            <a:ln w="12700">
              <a:solidFill>
                <a:srgbClr val="000000"/>
              </a:solidFill>
              <a:round/>
              <a:headEnd/>
              <a:tailEnd/>
            </a:ln>
          </p:spPr>
          <p:txBody>
            <a:bodyPr wrap="none" anchor="ctr"/>
            <a:lstStyle/>
            <a:p>
              <a:endParaRPr lang="fr-FR" dirty="0"/>
            </a:p>
          </p:txBody>
        </p:sp>
        <p:sp>
          <p:nvSpPr>
            <p:cNvPr id="8519" name="AutoShape 327"/>
            <p:cNvSpPr>
              <a:spLocks/>
            </p:cNvSpPr>
            <p:nvPr/>
          </p:nvSpPr>
          <p:spPr bwMode="auto">
            <a:xfrm>
              <a:off x="3978" y="5236"/>
              <a:ext cx="137" cy="181"/>
            </a:xfrm>
            <a:custGeom>
              <a:avLst/>
              <a:gdLst>
                <a:gd name="T0" fmla="*/ 0 w 307"/>
                <a:gd name="T1" fmla="*/ 0 h 426"/>
                <a:gd name="T2" fmla="*/ 0 w 307"/>
                <a:gd name="T3" fmla="*/ 0 h 426"/>
                <a:gd name="T4" fmla="*/ 0 w 307"/>
                <a:gd name="T5" fmla="*/ 0 h 426"/>
                <a:gd name="T6" fmla="*/ 0 w 307"/>
                <a:gd name="T7" fmla="*/ 0 h 426"/>
                <a:gd name="T8" fmla="*/ 0 w 307"/>
                <a:gd name="T9" fmla="*/ 0 h 426"/>
                <a:gd name="T10" fmla="*/ 0 w 307"/>
                <a:gd name="T11" fmla="*/ 0 h 426"/>
                <a:gd name="T12" fmla="*/ 0 w 307"/>
                <a:gd name="T13" fmla="*/ 0 h 426"/>
                <a:gd name="T14" fmla="*/ 0 w 307"/>
                <a:gd name="T15" fmla="*/ 0 h 426"/>
                <a:gd name="T16" fmla="*/ 0 w 307"/>
                <a:gd name="T17" fmla="*/ 0 h 426"/>
                <a:gd name="T18" fmla="*/ 0 w 307"/>
                <a:gd name="T19" fmla="*/ 0 h 426"/>
                <a:gd name="T20" fmla="*/ 0 w 307"/>
                <a:gd name="T21" fmla="*/ 0 h 426"/>
                <a:gd name="T22" fmla="*/ 0 w 307"/>
                <a:gd name="T23" fmla="*/ 0 h 426"/>
                <a:gd name="T24" fmla="*/ 0 w 307"/>
                <a:gd name="T25" fmla="*/ 0 h 426"/>
                <a:gd name="T26" fmla="*/ 0 w 307"/>
                <a:gd name="T27" fmla="*/ 0 h 426"/>
                <a:gd name="T28" fmla="*/ 0 w 307"/>
                <a:gd name="T29" fmla="*/ 0 h 426"/>
                <a:gd name="T30" fmla="*/ 0 w 307"/>
                <a:gd name="T31" fmla="*/ 0 h 426"/>
                <a:gd name="T32" fmla="*/ 0 w 307"/>
                <a:gd name="T33" fmla="*/ 0 h 426"/>
                <a:gd name="T34" fmla="*/ 0 w 307"/>
                <a:gd name="T35" fmla="*/ 0 h 426"/>
                <a:gd name="T36" fmla="*/ 0 w 307"/>
                <a:gd name="T37" fmla="*/ 0 h 426"/>
                <a:gd name="T38" fmla="*/ 0 w 307"/>
                <a:gd name="T39" fmla="*/ 0 h 426"/>
                <a:gd name="T40" fmla="*/ 0 w 307"/>
                <a:gd name="T41" fmla="*/ 0 h 426"/>
                <a:gd name="T42" fmla="*/ 0 w 307"/>
                <a:gd name="T43" fmla="*/ 0 h 426"/>
                <a:gd name="T44" fmla="*/ 0 w 307"/>
                <a:gd name="T45" fmla="*/ 0 h 426"/>
                <a:gd name="T46" fmla="*/ 0 w 307"/>
                <a:gd name="T47" fmla="*/ 0 h 426"/>
                <a:gd name="T48" fmla="*/ 0 w 307"/>
                <a:gd name="T49" fmla="*/ 0 h 426"/>
                <a:gd name="T50" fmla="*/ 0 w 307"/>
                <a:gd name="T51" fmla="*/ 0 h 426"/>
                <a:gd name="T52" fmla="*/ 0 w 307"/>
                <a:gd name="T53" fmla="*/ 0 h 426"/>
                <a:gd name="T54" fmla="*/ 0 w 307"/>
                <a:gd name="T55" fmla="*/ 0 h 426"/>
                <a:gd name="T56" fmla="*/ 0 w 307"/>
                <a:gd name="T57" fmla="*/ 0 h 426"/>
                <a:gd name="T58" fmla="*/ 0 w 307"/>
                <a:gd name="T59" fmla="*/ 0 h 426"/>
                <a:gd name="T60" fmla="*/ 0 w 307"/>
                <a:gd name="T61" fmla="*/ 0 h 426"/>
                <a:gd name="T62" fmla="*/ 0 w 307"/>
                <a:gd name="T63" fmla="*/ 0 h 426"/>
                <a:gd name="T64" fmla="*/ 0 w 307"/>
                <a:gd name="T65" fmla="*/ 0 h 426"/>
                <a:gd name="T66" fmla="*/ 0 w 307"/>
                <a:gd name="T67" fmla="*/ 0 h 426"/>
                <a:gd name="T68" fmla="*/ 0 w 307"/>
                <a:gd name="T69" fmla="*/ 0 h 426"/>
                <a:gd name="T70" fmla="*/ 0 w 307"/>
                <a:gd name="T71" fmla="*/ 0 h 4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7"/>
                <a:gd name="T109" fmla="*/ 0 h 426"/>
                <a:gd name="T110" fmla="*/ 307 w 307"/>
                <a:gd name="T111" fmla="*/ 426 h 4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7" h="426">
                  <a:moveTo>
                    <a:pt x="255" y="0"/>
                  </a:moveTo>
                  <a:lnTo>
                    <a:pt x="217" y="27"/>
                  </a:lnTo>
                  <a:lnTo>
                    <a:pt x="204" y="27"/>
                  </a:lnTo>
                  <a:lnTo>
                    <a:pt x="64" y="27"/>
                  </a:lnTo>
                  <a:lnTo>
                    <a:pt x="64" y="68"/>
                  </a:lnTo>
                  <a:lnTo>
                    <a:pt x="51" y="68"/>
                  </a:lnTo>
                  <a:lnTo>
                    <a:pt x="51" y="151"/>
                  </a:lnTo>
                  <a:lnTo>
                    <a:pt x="13" y="151"/>
                  </a:lnTo>
                  <a:lnTo>
                    <a:pt x="26" y="165"/>
                  </a:lnTo>
                  <a:lnTo>
                    <a:pt x="13" y="191"/>
                  </a:lnTo>
                  <a:lnTo>
                    <a:pt x="0" y="220"/>
                  </a:lnTo>
                  <a:lnTo>
                    <a:pt x="26" y="246"/>
                  </a:lnTo>
                  <a:lnTo>
                    <a:pt x="39" y="260"/>
                  </a:lnTo>
                  <a:lnTo>
                    <a:pt x="51" y="301"/>
                  </a:lnTo>
                  <a:lnTo>
                    <a:pt x="64" y="301"/>
                  </a:lnTo>
                  <a:lnTo>
                    <a:pt x="102" y="356"/>
                  </a:lnTo>
                  <a:lnTo>
                    <a:pt x="115" y="384"/>
                  </a:lnTo>
                  <a:lnTo>
                    <a:pt x="141" y="370"/>
                  </a:lnTo>
                  <a:lnTo>
                    <a:pt x="166" y="397"/>
                  </a:lnTo>
                  <a:lnTo>
                    <a:pt x="166" y="425"/>
                  </a:lnTo>
                  <a:lnTo>
                    <a:pt x="179" y="411"/>
                  </a:lnTo>
                  <a:lnTo>
                    <a:pt x="179" y="397"/>
                  </a:lnTo>
                  <a:lnTo>
                    <a:pt x="217" y="384"/>
                  </a:lnTo>
                  <a:lnTo>
                    <a:pt x="255" y="370"/>
                  </a:lnTo>
                  <a:lnTo>
                    <a:pt x="230" y="315"/>
                  </a:lnTo>
                  <a:lnTo>
                    <a:pt x="204" y="301"/>
                  </a:lnTo>
                  <a:lnTo>
                    <a:pt x="230" y="287"/>
                  </a:lnTo>
                  <a:lnTo>
                    <a:pt x="230" y="246"/>
                  </a:lnTo>
                  <a:lnTo>
                    <a:pt x="243" y="220"/>
                  </a:lnTo>
                  <a:lnTo>
                    <a:pt x="268" y="205"/>
                  </a:lnTo>
                  <a:lnTo>
                    <a:pt x="268" y="151"/>
                  </a:lnTo>
                  <a:lnTo>
                    <a:pt x="281" y="122"/>
                  </a:lnTo>
                  <a:lnTo>
                    <a:pt x="306" y="110"/>
                  </a:lnTo>
                  <a:lnTo>
                    <a:pt x="281" y="96"/>
                  </a:lnTo>
                  <a:lnTo>
                    <a:pt x="268" y="27"/>
                  </a:lnTo>
                  <a:lnTo>
                    <a:pt x="255" y="0"/>
                  </a:lnTo>
                </a:path>
              </a:pathLst>
            </a:custGeom>
            <a:solidFill>
              <a:srgbClr val="B2B2B2"/>
            </a:solidFill>
            <a:ln w="12700">
              <a:solidFill>
                <a:srgbClr val="000000"/>
              </a:solidFill>
              <a:round/>
              <a:headEnd/>
              <a:tailEnd/>
            </a:ln>
          </p:spPr>
          <p:txBody>
            <a:bodyPr wrap="none" anchor="ctr"/>
            <a:lstStyle/>
            <a:p>
              <a:endParaRPr lang="fr-FR" dirty="0"/>
            </a:p>
          </p:txBody>
        </p:sp>
        <p:sp>
          <p:nvSpPr>
            <p:cNvPr id="8520" name="AutoShape 328"/>
            <p:cNvSpPr>
              <a:spLocks/>
            </p:cNvSpPr>
            <p:nvPr/>
          </p:nvSpPr>
          <p:spPr bwMode="auto">
            <a:xfrm>
              <a:off x="3996" y="5160"/>
              <a:ext cx="98" cy="88"/>
            </a:xfrm>
            <a:custGeom>
              <a:avLst/>
              <a:gdLst>
                <a:gd name="T0" fmla="*/ 0 w 218"/>
                <a:gd name="T1" fmla="*/ 0 h 207"/>
                <a:gd name="T2" fmla="*/ 0 w 218"/>
                <a:gd name="T3" fmla="*/ 0 h 207"/>
                <a:gd name="T4" fmla="*/ 0 w 218"/>
                <a:gd name="T5" fmla="*/ 0 h 207"/>
                <a:gd name="T6" fmla="*/ 0 w 218"/>
                <a:gd name="T7" fmla="*/ 0 h 207"/>
                <a:gd name="T8" fmla="*/ 0 w 218"/>
                <a:gd name="T9" fmla="*/ 0 h 207"/>
                <a:gd name="T10" fmla="*/ 0 w 218"/>
                <a:gd name="T11" fmla="*/ 0 h 207"/>
                <a:gd name="T12" fmla="*/ 0 w 218"/>
                <a:gd name="T13" fmla="*/ 0 h 207"/>
                <a:gd name="T14" fmla="*/ 0 w 218"/>
                <a:gd name="T15" fmla="*/ 0 h 207"/>
                <a:gd name="T16" fmla="*/ 0 w 218"/>
                <a:gd name="T17" fmla="*/ 0 h 207"/>
                <a:gd name="T18" fmla="*/ 0 w 218"/>
                <a:gd name="T19" fmla="*/ 0 h 207"/>
                <a:gd name="T20" fmla="*/ 0 w 218"/>
                <a:gd name="T21" fmla="*/ 0 h 207"/>
                <a:gd name="T22" fmla="*/ 0 w 218"/>
                <a:gd name="T23" fmla="*/ 0 h 207"/>
                <a:gd name="T24" fmla="*/ 0 w 218"/>
                <a:gd name="T25" fmla="*/ 0 h 207"/>
                <a:gd name="T26" fmla="*/ 0 w 218"/>
                <a:gd name="T27" fmla="*/ 0 h 207"/>
                <a:gd name="T28" fmla="*/ 0 w 218"/>
                <a:gd name="T29" fmla="*/ 0 h 207"/>
                <a:gd name="T30" fmla="*/ 0 w 218"/>
                <a:gd name="T31" fmla="*/ 0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8"/>
                <a:gd name="T49" fmla="*/ 0 h 207"/>
                <a:gd name="T50" fmla="*/ 218 w 218"/>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8" h="207">
                  <a:moveTo>
                    <a:pt x="12" y="0"/>
                  </a:moveTo>
                  <a:lnTo>
                    <a:pt x="0" y="41"/>
                  </a:lnTo>
                  <a:lnTo>
                    <a:pt x="12" y="69"/>
                  </a:lnTo>
                  <a:lnTo>
                    <a:pt x="25" y="206"/>
                  </a:lnTo>
                  <a:lnTo>
                    <a:pt x="165" y="206"/>
                  </a:lnTo>
                  <a:lnTo>
                    <a:pt x="178" y="206"/>
                  </a:lnTo>
                  <a:lnTo>
                    <a:pt x="217" y="179"/>
                  </a:lnTo>
                  <a:lnTo>
                    <a:pt x="140" y="41"/>
                  </a:lnTo>
                  <a:lnTo>
                    <a:pt x="165" y="82"/>
                  </a:lnTo>
                  <a:lnTo>
                    <a:pt x="191" y="41"/>
                  </a:lnTo>
                  <a:lnTo>
                    <a:pt x="165" y="0"/>
                  </a:lnTo>
                  <a:lnTo>
                    <a:pt x="140" y="14"/>
                  </a:lnTo>
                  <a:lnTo>
                    <a:pt x="127" y="0"/>
                  </a:lnTo>
                  <a:lnTo>
                    <a:pt x="102" y="0"/>
                  </a:lnTo>
                  <a:lnTo>
                    <a:pt x="89" y="14"/>
                  </a:lnTo>
                  <a:lnTo>
                    <a:pt x="12" y="0"/>
                  </a:lnTo>
                </a:path>
              </a:pathLst>
            </a:custGeom>
            <a:solidFill>
              <a:srgbClr val="C0C0C0"/>
            </a:solidFill>
            <a:ln w="12700" cap="rnd">
              <a:solidFill>
                <a:srgbClr val="000000"/>
              </a:solidFill>
              <a:round/>
              <a:headEnd/>
              <a:tailEnd/>
            </a:ln>
          </p:spPr>
          <p:txBody>
            <a:bodyPr/>
            <a:lstStyle/>
            <a:p>
              <a:endParaRPr lang="fr-FR" dirty="0"/>
            </a:p>
          </p:txBody>
        </p:sp>
        <p:grpSp>
          <p:nvGrpSpPr>
            <p:cNvPr id="8521" name="Group 329"/>
            <p:cNvGrpSpPr>
              <a:grpSpLocks/>
            </p:cNvGrpSpPr>
            <p:nvPr/>
          </p:nvGrpSpPr>
          <p:grpSpPr bwMode="auto">
            <a:xfrm>
              <a:off x="4007" y="5054"/>
              <a:ext cx="144" cy="59"/>
              <a:chOff x="3200" y="1805"/>
              <a:chExt cx="312" cy="137"/>
            </a:xfrm>
          </p:grpSpPr>
          <p:sp>
            <p:nvSpPr>
              <p:cNvPr id="8609" name="AutoShape 417"/>
              <p:cNvSpPr>
                <a:spLocks/>
              </p:cNvSpPr>
              <p:nvPr/>
            </p:nvSpPr>
            <p:spPr bwMode="auto">
              <a:xfrm>
                <a:off x="3200" y="1805"/>
                <a:ext cx="52" cy="43"/>
              </a:xfrm>
              <a:custGeom>
                <a:avLst/>
                <a:gdLst>
                  <a:gd name="T0" fmla="*/ 26 w 53"/>
                  <a:gd name="T1" fmla="*/ 0 h 43"/>
                  <a:gd name="T2" fmla="*/ 0 w 53"/>
                  <a:gd name="T3" fmla="*/ 14 h 43"/>
                  <a:gd name="T4" fmla="*/ 0 w 53"/>
                  <a:gd name="T5" fmla="*/ 28 h 43"/>
                  <a:gd name="T6" fmla="*/ 13 w 53"/>
                  <a:gd name="T7" fmla="*/ 42 h 43"/>
                  <a:gd name="T8" fmla="*/ 26 w 53"/>
                  <a:gd name="T9" fmla="*/ 28 h 43"/>
                  <a:gd name="T10" fmla="*/ 26 w 53"/>
                  <a:gd name="T11" fmla="*/ 28 h 43"/>
                  <a:gd name="T12" fmla="*/ 26 w 53"/>
                  <a:gd name="T13" fmla="*/ 14 h 43"/>
                  <a:gd name="T14" fmla="*/ 26 w 53"/>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43"/>
                  <a:gd name="T26" fmla="*/ 53 w 53"/>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43">
                    <a:moveTo>
                      <a:pt x="27" y="0"/>
                    </a:moveTo>
                    <a:lnTo>
                      <a:pt x="0" y="14"/>
                    </a:lnTo>
                    <a:lnTo>
                      <a:pt x="0" y="28"/>
                    </a:lnTo>
                    <a:lnTo>
                      <a:pt x="13" y="42"/>
                    </a:lnTo>
                    <a:lnTo>
                      <a:pt x="27" y="28"/>
                    </a:lnTo>
                    <a:lnTo>
                      <a:pt x="39" y="28"/>
                    </a:lnTo>
                    <a:lnTo>
                      <a:pt x="52" y="14"/>
                    </a:lnTo>
                    <a:lnTo>
                      <a:pt x="27" y="0"/>
                    </a:lnTo>
                  </a:path>
                </a:pathLst>
              </a:custGeom>
              <a:solidFill>
                <a:srgbClr val="B2B2B2"/>
              </a:solidFill>
              <a:ln w="12700">
                <a:solidFill>
                  <a:srgbClr val="000000"/>
                </a:solidFill>
                <a:round/>
                <a:headEnd/>
                <a:tailEnd/>
              </a:ln>
            </p:spPr>
            <p:txBody>
              <a:bodyPr wrap="none" anchor="ctr"/>
              <a:lstStyle/>
              <a:p>
                <a:endParaRPr lang="fr-FR" dirty="0"/>
              </a:p>
            </p:txBody>
          </p:sp>
          <p:sp>
            <p:nvSpPr>
              <p:cNvPr id="8610" name="AutoShape 418"/>
              <p:cNvSpPr>
                <a:spLocks/>
              </p:cNvSpPr>
              <p:nvPr/>
            </p:nvSpPr>
            <p:spPr bwMode="auto">
              <a:xfrm>
                <a:off x="3214" y="1805"/>
                <a:ext cx="298" cy="137"/>
              </a:xfrm>
              <a:custGeom>
                <a:avLst/>
                <a:gdLst>
                  <a:gd name="T0" fmla="*/ 38 w 307"/>
                  <a:gd name="T1" fmla="*/ 136 h 137"/>
                  <a:gd name="T2" fmla="*/ 41 w 307"/>
                  <a:gd name="T3" fmla="*/ 136 h 137"/>
                  <a:gd name="T4" fmla="*/ 43 w 307"/>
                  <a:gd name="T5" fmla="*/ 122 h 137"/>
                  <a:gd name="T6" fmla="*/ 60 w 307"/>
                  <a:gd name="T7" fmla="*/ 96 h 137"/>
                  <a:gd name="T8" fmla="*/ 72 w 307"/>
                  <a:gd name="T9" fmla="*/ 96 h 137"/>
                  <a:gd name="T10" fmla="*/ 69 w 307"/>
                  <a:gd name="T11" fmla="*/ 54 h 137"/>
                  <a:gd name="T12" fmla="*/ 69 w 307"/>
                  <a:gd name="T13" fmla="*/ 42 h 137"/>
                  <a:gd name="T14" fmla="*/ 69 w 307"/>
                  <a:gd name="T15" fmla="*/ 28 h 137"/>
                  <a:gd name="T16" fmla="*/ 66 w 307"/>
                  <a:gd name="T17" fmla="*/ 14 h 137"/>
                  <a:gd name="T18" fmla="*/ 63 w 307"/>
                  <a:gd name="T19" fmla="*/ 0 h 137"/>
                  <a:gd name="T20" fmla="*/ 57 w 307"/>
                  <a:gd name="T21" fmla="*/ 0 h 137"/>
                  <a:gd name="T22" fmla="*/ 50 w 307"/>
                  <a:gd name="T23" fmla="*/ 28 h 137"/>
                  <a:gd name="T24" fmla="*/ 48 w 307"/>
                  <a:gd name="T25" fmla="*/ 28 h 137"/>
                  <a:gd name="T26" fmla="*/ 46 w 307"/>
                  <a:gd name="T27" fmla="*/ 28 h 137"/>
                  <a:gd name="T28" fmla="*/ 35 w 307"/>
                  <a:gd name="T29" fmla="*/ 0 h 137"/>
                  <a:gd name="T30" fmla="*/ 20 w 307"/>
                  <a:gd name="T31" fmla="*/ 0 h 137"/>
                  <a:gd name="T32" fmla="*/ 17 w 307"/>
                  <a:gd name="T33" fmla="*/ 28 h 137"/>
                  <a:gd name="T34" fmla="*/ 17 w 307"/>
                  <a:gd name="T35" fmla="*/ 28 h 137"/>
                  <a:gd name="T36" fmla="*/ 17 w 307"/>
                  <a:gd name="T37" fmla="*/ 42 h 137"/>
                  <a:gd name="T38" fmla="*/ 0 w 307"/>
                  <a:gd name="T39" fmla="*/ 42 h 137"/>
                  <a:gd name="T40" fmla="*/ 0 w 307"/>
                  <a:gd name="T41" fmla="*/ 68 h 137"/>
                  <a:gd name="T42" fmla="*/ 13 w 307"/>
                  <a:gd name="T43" fmla="*/ 68 h 137"/>
                  <a:gd name="T44" fmla="*/ 0 w 307"/>
                  <a:gd name="T45" fmla="*/ 82 h 137"/>
                  <a:gd name="T46" fmla="*/ 13 w 307"/>
                  <a:gd name="T47" fmla="*/ 82 h 137"/>
                  <a:gd name="T48" fmla="*/ 0 w 307"/>
                  <a:gd name="T49" fmla="*/ 96 h 137"/>
                  <a:gd name="T50" fmla="*/ 13 w 307"/>
                  <a:gd name="T51" fmla="*/ 122 h 137"/>
                  <a:gd name="T52" fmla="*/ 17 w 307"/>
                  <a:gd name="T53" fmla="*/ 136 h 137"/>
                  <a:gd name="T54" fmla="*/ 17 w 307"/>
                  <a:gd name="T55" fmla="*/ 136 h 137"/>
                  <a:gd name="T56" fmla="*/ 17 w 307"/>
                  <a:gd name="T57" fmla="*/ 122 h 137"/>
                  <a:gd name="T58" fmla="*/ 24 w 307"/>
                  <a:gd name="T59" fmla="*/ 136 h 137"/>
                  <a:gd name="T60" fmla="*/ 35 w 307"/>
                  <a:gd name="T61" fmla="*/ 108 h 137"/>
                  <a:gd name="T62" fmla="*/ 41 w 307"/>
                  <a:gd name="T63" fmla="*/ 122 h 137"/>
                  <a:gd name="T64" fmla="*/ 38 w 307"/>
                  <a:gd name="T65" fmla="*/ 136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7"/>
                  <a:gd name="T100" fmla="*/ 0 h 137"/>
                  <a:gd name="T101" fmla="*/ 307 w 30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7" h="137">
                    <a:moveTo>
                      <a:pt x="153" y="136"/>
                    </a:moveTo>
                    <a:lnTo>
                      <a:pt x="166" y="136"/>
                    </a:lnTo>
                    <a:lnTo>
                      <a:pt x="178" y="122"/>
                    </a:lnTo>
                    <a:lnTo>
                      <a:pt x="255" y="96"/>
                    </a:lnTo>
                    <a:lnTo>
                      <a:pt x="306" y="96"/>
                    </a:lnTo>
                    <a:lnTo>
                      <a:pt x="293" y="54"/>
                    </a:lnTo>
                    <a:lnTo>
                      <a:pt x="293" y="42"/>
                    </a:lnTo>
                    <a:lnTo>
                      <a:pt x="293" y="28"/>
                    </a:lnTo>
                    <a:lnTo>
                      <a:pt x="280" y="14"/>
                    </a:lnTo>
                    <a:lnTo>
                      <a:pt x="268" y="0"/>
                    </a:lnTo>
                    <a:lnTo>
                      <a:pt x="242" y="0"/>
                    </a:lnTo>
                    <a:lnTo>
                      <a:pt x="217" y="28"/>
                    </a:lnTo>
                    <a:lnTo>
                      <a:pt x="204" y="28"/>
                    </a:lnTo>
                    <a:lnTo>
                      <a:pt x="191" y="28"/>
                    </a:lnTo>
                    <a:lnTo>
                      <a:pt x="140" y="0"/>
                    </a:lnTo>
                    <a:lnTo>
                      <a:pt x="89" y="0"/>
                    </a:lnTo>
                    <a:lnTo>
                      <a:pt x="64" y="28"/>
                    </a:lnTo>
                    <a:lnTo>
                      <a:pt x="38" y="28"/>
                    </a:lnTo>
                    <a:lnTo>
                      <a:pt x="25" y="42"/>
                    </a:lnTo>
                    <a:lnTo>
                      <a:pt x="0" y="42"/>
                    </a:lnTo>
                    <a:lnTo>
                      <a:pt x="0" y="68"/>
                    </a:lnTo>
                    <a:lnTo>
                      <a:pt x="13" y="68"/>
                    </a:lnTo>
                    <a:lnTo>
                      <a:pt x="0" y="82"/>
                    </a:lnTo>
                    <a:lnTo>
                      <a:pt x="13" y="82"/>
                    </a:lnTo>
                    <a:lnTo>
                      <a:pt x="0" y="96"/>
                    </a:lnTo>
                    <a:lnTo>
                      <a:pt x="13" y="122"/>
                    </a:lnTo>
                    <a:lnTo>
                      <a:pt x="25" y="136"/>
                    </a:lnTo>
                    <a:lnTo>
                      <a:pt x="64" y="136"/>
                    </a:lnTo>
                    <a:lnTo>
                      <a:pt x="76" y="122"/>
                    </a:lnTo>
                    <a:lnTo>
                      <a:pt x="102" y="136"/>
                    </a:lnTo>
                    <a:lnTo>
                      <a:pt x="140" y="108"/>
                    </a:lnTo>
                    <a:lnTo>
                      <a:pt x="166" y="122"/>
                    </a:lnTo>
                    <a:lnTo>
                      <a:pt x="153" y="136"/>
                    </a:lnTo>
                  </a:path>
                </a:pathLst>
              </a:custGeom>
              <a:solidFill>
                <a:srgbClr val="B2B2B2"/>
              </a:solidFill>
              <a:ln w="12700">
                <a:solidFill>
                  <a:srgbClr val="000000"/>
                </a:solidFill>
                <a:round/>
                <a:headEnd/>
                <a:tailEnd/>
              </a:ln>
            </p:spPr>
            <p:txBody>
              <a:bodyPr wrap="none" anchor="ctr"/>
              <a:lstStyle/>
              <a:p>
                <a:endParaRPr lang="fr-FR" dirty="0"/>
              </a:p>
            </p:txBody>
          </p:sp>
        </p:grpSp>
        <p:sp>
          <p:nvSpPr>
            <p:cNvPr id="8522" name="AutoShape 330"/>
            <p:cNvSpPr>
              <a:spLocks/>
            </p:cNvSpPr>
            <p:nvPr/>
          </p:nvSpPr>
          <p:spPr bwMode="auto">
            <a:xfrm>
              <a:off x="4071" y="5317"/>
              <a:ext cx="119" cy="82"/>
            </a:xfrm>
            <a:custGeom>
              <a:avLst/>
              <a:gdLst>
                <a:gd name="T0" fmla="*/ 0 w 270"/>
                <a:gd name="T1" fmla="*/ 0 h 193"/>
                <a:gd name="T2" fmla="*/ 0 w 270"/>
                <a:gd name="T3" fmla="*/ 0 h 193"/>
                <a:gd name="T4" fmla="*/ 0 w 270"/>
                <a:gd name="T5" fmla="*/ 0 h 193"/>
                <a:gd name="T6" fmla="*/ 0 w 270"/>
                <a:gd name="T7" fmla="*/ 0 h 193"/>
                <a:gd name="T8" fmla="*/ 0 w 270"/>
                <a:gd name="T9" fmla="*/ 0 h 193"/>
                <a:gd name="T10" fmla="*/ 0 w 270"/>
                <a:gd name="T11" fmla="*/ 0 h 193"/>
                <a:gd name="T12" fmla="*/ 0 w 270"/>
                <a:gd name="T13" fmla="*/ 0 h 193"/>
                <a:gd name="T14" fmla="*/ 0 w 270"/>
                <a:gd name="T15" fmla="*/ 0 h 193"/>
                <a:gd name="T16" fmla="*/ 0 w 270"/>
                <a:gd name="T17" fmla="*/ 0 h 193"/>
                <a:gd name="T18" fmla="*/ 0 w 270"/>
                <a:gd name="T19" fmla="*/ 0 h 193"/>
                <a:gd name="T20" fmla="*/ 0 w 270"/>
                <a:gd name="T21" fmla="*/ 0 h 193"/>
                <a:gd name="T22" fmla="*/ 0 w 270"/>
                <a:gd name="T23" fmla="*/ 0 h 193"/>
                <a:gd name="T24" fmla="*/ 0 w 270"/>
                <a:gd name="T25" fmla="*/ 0 h 193"/>
                <a:gd name="T26" fmla="*/ 0 w 270"/>
                <a:gd name="T27" fmla="*/ 0 h 193"/>
                <a:gd name="T28" fmla="*/ 0 w 270"/>
                <a:gd name="T29" fmla="*/ 0 h 193"/>
                <a:gd name="T30" fmla="*/ 0 w 270"/>
                <a:gd name="T31" fmla="*/ 0 h 193"/>
                <a:gd name="T32" fmla="*/ 0 w 270"/>
                <a:gd name="T33" fmla="*/ 0 h 193"/>
                <a:gd name="T34" fmla="*/ 0 w 270"/>
                <a:gd name="T35" fmla="*/ 0 h 193"/>
                <a:gd name="T36" fmla="*/ 0 w 270"/>
                <a:gd name="T37" fmla="*/ 0 h 193"/>
                <a:gd name="T38" fmla="*/ 0 w 270"/>
                <a:gd name="T39" fmla="*/ 0 h 193"/>
                <a:gd name="T40" fmla="*/ 0 w 270"/>
                <a:gd name="T41" fmla="*/ 0 h 193"/>
                <a:gd name="T42" fmla="*/ 0 w 270"/>
                <a:gd name="T43" fmla="*/ 0 h 193"/>
                <a:gd name="T44" fmla="*/ 0 w 270"/>
                <a:gd name="T45" fmla="*/ 0 h 193"/>
                <a:gd name="T46" fmla="*/ 0 w 270"/>
                <a:gd name="T47" fmla="*/ 0 h 193"/>
                <a:gd name="T48" fmla="*/ 0 w 270"/>
                <a:gd name="T49" fmla="*/ 0 h 193"/>
                <a:gd name="T50" fmla="*/ 0 w 270"/>
                <a:gd name="T51" fmla="*/ 0 h 193"/>
                <a:gd name="T52" fmla="*/ 0 w 270"/>
                <a:gd name="T53" fmla="*/ 0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0"/>
                <a:gd name="T82" fmla="*/ 0 h 193"/>
                <a:gd name="T83" fmla="*/ 270 w 270"/>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0" h="193">
                  <a:moveTo>
                    <a:pt x="64" y="14"/>
                  </a:moveTo>
                  <a:lnTo>
                    <a:pt x="77" y="0"/>
                  </a:lnTo>
                  <a:lnTo>
                    <a:pt x="91" y="0"/>
                  </a:lnTo>
                  <a:lnTo>
                    <a:pt x="102" y="0"/>
                  </a:lnTo>
                  <a:lnTo>
                    <a:pt x="115" y="14"/>
                  </a:lnTo>
                  <a:lnTo>
                    <a:pt x="142" y="14"/>
                  </a:lnTo>
                  <a:lnTo>
                    <a:pt x="154" y="14"/>
                  </a:lnTo>
                  <a:lnTo>
                    <a:pt x="167" y="28"/>
                  </a:lnTo>
                  <a:lnTo>
                    <a:pt x="154" y="41"/>
                  </a:lnTo>
                  <a:lnTo>
                    <a:pt x="167" y="55"/>
                  </a:lnTo>
                  <a:lnTo>
                    <a:pt x="193" y="95"/>
                  </a:lnTo>
                  <a:lnTo>
                    <a:pt x="244" y="123"/>
                  </a:lnTo>
                  <a:lnTo>
                    <a:pt x="269" y="109"/>
                  </a:lnTo>
                  <a:lnTo>
                    <a:pt x="218" y="178"/>
                  </a:lnTo>
                  <a:lnTo>
                    <a:pt x="180" y="178"/>
                  </a:lnTo>
                  <a:lnTo>
                    <a:pt x="167" y="192"/>
                  </a:lnTo>
                  <a:lnTo>
                    <a:pt x="154" y="192"/>
                  </a:lnTo>
                  <a:lnTo>
                    <a:pt x="129" y="178"/>
                  </a:lnTo>
                  <a:lnTo>
                    <a:pt x="115" y="192"/>
                  </a:lnTo>
                  <a:lnTo>
                    <a:pt x="77" y="192"/>
                  </a:lnTo>
                  <a:lnTo>
                    <a:pt x="51" y="178"/>
                  </a:lnTo>
                  <a:lnTo>
                    <a:pt x="26" y="123"/>
                  </a:lnTo>
                  <a:lnTo>
                    <a:pt x="0" y="109"/>
                  </a:lnTo>
                  <a:lnTo>
                    <a:pt x="26" y="95"/>
                  </a:lnTo>
                  <a:lnTo>
                    <a:pt x="26" y="55"/>
                  </a:lnTo>
                  <a:lnTo>
                    <a:pt x="39" y="28"/>
                  </a:lnTo>
                  <a:lnTo>
                    <a:pt x="64" y="14"/>
                  </a:lnTo>
                </a:path>
              </a:pathLst>
            </a:custGeom>
            <a:solidFill>
              <a:srgbClr val="B2B2B2"/>
            </a:solidFill>
            <a:ln w="12700">
              <a:solidFill>
                <a:srgbClr val="000000"/>
              </a:solidFill>
              <a:round/>
              <a:headEnd/>
              <a:tailEnd/>
            </a:ln>
          </p:spPr>
          <p:txBody>
            <a:bodyPr wrap="none" anchor="ctr"/>
            <a:lstStyle/>
            <a:p>
              <a:endParaRPr lang="fr-FR" dirty="0"/>
            </a:p>
          </p:txBody>
        </p:sp>
        <p:sp>
          <p:nvSpPr>
            <p:cNvPr id="8523" name="AutoShape 331"/>
            <p:cNvSpPr>
              <a:spLocks/>
            </p:cNvSpPr>
            <p:nvPr/>
          </p:nvSpPr>
          <p:spPr bwMode="auto">
            <a:xfrm>
              <a:off x="4105" y="5096"/>
              <a:ext cx="85" cy="76"/>
            </a:xfrm>
            <a:custGeom>
              <a:avLst/>
              <a:gdLst>
                <a:gd name="T0" fmla="*/ 0 w 192"/>
                <a:gd name="T1" fmla="*/ 0 h 180"/>
                <a:gd name="T2" fmla="*/ 0 w 192"/>
                <a:gd name="T3" fmla="*/ 0 h 180"/>
                <a:gd name="T4" fmla="*/ 0 w 192"/>
                <a:gd name="T5" fmla="*/ 0 h 180"/>
                <a:gd name="T6" fmla="*/ 0 w 192"/>
                <a:gd name="T7" fmla="*/ 0 h 180"/>
                <a:gd name="T8" fmla="*/ 0 w 192"/>
                <a:gd name="T9" fmla="*/ 0 h 180"/>
                <a:gd name="T10" fmla="*/ 0 w 192"/>
                <a:gd name="T11" fmla="*/ 0 h 180"/>
                <a:gd name="T12" fmla="*/ 0 w 192"/>
                <a:gd name="T13" fmla="*/ 0 h 180"/>
                <a:gd name="T14" fmla="*/ 0 w 192"/>
                <a:gd name="T15" fmla="*/ 0 h 180"/>
                <a:gd name="T16" fmla="*/ 0 w 192"/>
                <a:gd name="T17" fmla="*/ 0 h 180"/>
                <a:gd name="T18" fmla="*/ 0 w 192"/>
                <a:gd name="T19" fmla="*/ 0 h 180"/>
                <a:gd name="T20" fmla="*/ 0 w 192"/>
                <a:gd name="T21" fmla="*/ 0 h 180"/>
                <a:gd name="T22" fmla="*/ 0 w 192"/>
                <a:gd name="T23" fmla="*/ 0 h 180"/>
                <a:gd name="T24" fmla="*/ 0 w 192"/>
                <a:gd name="T25" fmla="*/ 0 h 180"/>
                <a:gd name="T26" fmla="*/ 0 w 192"/>
                <a:gd name="T27" fmla="*/ 0 h 180"/>
                <a:gd name="T28" fmla="*/ 0 w 192"/>
                <a:gd name="T29" fmla="*/ 0 h 180"/>
                <a:gd name="T30" fmla="*/ 0 w 192"/>
                <a:gd name="T31" fmla="*/ 0 h 180"/>
                <a:gd name="T32" fmla="*/ 0 w 192"/>
                <a:gd name="T33" fmla="*/ 0 h 180"/>
                <a:gd name="T34" fmla="*/ 0 w 192"/>
                <a:gd name="T35" fmla="*/ 0 h 180"/>
                <a:gd name="T36" fmla="*/ 0 w 192"/>
                <a:gd name="T37" fmla="*/ 0 h 180"/>
                <a:gd name="T38" fmla="*/ 0 w 192"/>
                <a:gd name="T39" fmla="*/ 0 h 180"/>
                <a:gd name="T40" fmla="*/ 0 w 192"/>
                <a:gd name="T41" fmla="*/ 0 h 180"/>
                <a:gd name="T42" fmla="*/ 0 w 192"/>
                <a:gd name="T43" fmla="*/ 0 h 180"/>
                <a:gd name="T44" fmla="*/ 0 w 192"/>
                <a:gd name="T45" fmla="*/ 0 h 1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180"/>
                <a:gd name="T71" fmla="*/ 192 w 192"/>
                <a:gd name="T72" fmla="*/ 180 h 1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180">
                  <a:moveTo>
                    <a:pt x="102" y="0"/>
                  </a:moveTo>
                  <a:lnTo>
                    <a:pt x="51" y="0"/>
                  </a:lnTo>
                  <a:lnTo>
                    <a:pt x="64" y="13"/>
                  </a:lnTo>
                  <a:lnTo>
                    <a:pt x="51" y="27"/>
                  </a:lnTo>
                  <a:lnTo>
                    <a:pt x="38" y="68"/>
                  </a:lnTo>
                  <a:lnTo>
                    <a:pt x="0" y="97"/>
                  </a:lnTo>
                  <a:lnTo>
                    <a:pt x="0" y="111"/>
                  </a:lnTo>
                  <a:lnTo>
                    <a:pt x="25" y="124"/>
                  </a:lnTo>
                  <a:lnTo>
                    <a:pt x="89" y="152"/>
                  </a:lnTo>
                  <a:lnTo>
                    <a:pt x="89" y="166"/>
                  </a:lnTo>
                  <a:lnTo>
                    <a:pt x="102" y="166"/>
                  </a:lnTo>
                  <a:lnTo>
                    <a:pt x="115" y="179"/>
                  </a:lnTo>
                  <a:lnTo>
                    <a:pt x="166" y="179"/>
                  </a:lnTo>
                  <a:lnTo>
                    <a:pt x="166" y="152"/>
                  </a:lnTo>
                  <a:lnTo>
                    <a:pt x="178" y="152"/>
                  </a:lnTo>
                  <a:lnTo>
                    <a:pt x="178" y="166"/>
                  </a:lnTo>
                  <a:lnTo>
                    <a:pt x="191" y="152"/>
                  </a:lnTo>
                  <a:lnTo>
                    <a:pt x="166" y="111"/>
                  </a:lnTo>
                  <a:lnTo>
                    <a:pt x="127" y="82"/>
                  </a:lnTo>
                  <a:lnTo>
                    <a:pt x="127" y="41"/>
                  </a:lnTo>
                  <a:lnTo>
                    <a:pt x="127" y="27"/>
                  </a:lnTo>
                  <a:lnTo>
                    <a:pt x="102" y="13"/>
                  </a:lnTo>
                  <a:lnTo>
                    <a:pt x="102" y="0"/>
                  </a:lnTo>
                </a:path>
              </a:pathLst>
            </a:custGeom>
            <a:solidFill>
              <a:srgbClr val="B2B2B2"/>
            </a:solidFill>
            <a:ln w="12700">
              <a:solidFill>
                <a:srgbClr val="000000"/>
              </a:solidFill>
              <a:round/>
              <a:headEnd/>
              <a:tailEnd/>
            </a:ln>
          </p:spPr>
          <p:txBody>
            <a:bodyPr wrap="none" anchor="ctr"/>
            <a:lstStyle/>
            <a:p>
              <a:endParaRPr lang="fr-FR" dirty="0"/>
            </a:p>
          </p:txBody>
        </p:sp>
        <p:sp>
          <p:nvSpPr>
            <p:cNvPr id="8524" name="AutoShape 332"/>
            <p:cNvSpPr>
              <a:spLocks/>
            </p:cNvSpPr>
            <p:nvPr/>
          </p:nvSpPr>
          <p:spPr bwMode="auto">
            <a:xfrm>
              <a:off x="4287" y="5078"/>
              <a:ext cx="103" cy="140"/>
            </a:xfrm>
            <a:custGeom>
              <a:avLst/>
              <a:gdLst>
                <a:gd name="T0" fmla="*/ 0 w 231"/>
                <a:gd name="T1" fmla="*/ 0 h 332"/>
                <a:gd name="T2" fmla="*/ 0 w 231"/>
                <a:gd name="T3" fmla="*/ 0 h 332"/>
                <a:gd name="T4" fmla="*/ 0 w 231"/>
                <a:gd name="T5" fmla="*/ 0 h 332"/>
                <a:gd name="T6" fmla="*/ 0 w 231"/>
                <a:gd name="T7" fmla="*/ 0 h 332"/>
                <a:gd name="T8" fmla="*/ 0 w 231"/>
                <a:gd name="T9" fmla="*/ 0 h 332"/>
                <a:gd name="T10" fmla="*/ 0 w 231"/>
                <a:gd name="T11" fmla="*/ 0 h 332"/>
                <a:gd name="T12" fmla="*/ 0 w 231"/>
                <a:gd name="T13" fmla="*/ 0 h 332"/>
                <a:gd name="T14" fmla="*/ 0 w 231"/>
                <a:gd name="T15" fmla="*/ 0 h 332"/>
                <a:gd name="T16" fmla="*/ 0 w 231"/>
                <a:gd name="T17" fmla="*/ 0 h 332"/>
                <a:gd name="T18" fmla="*/ 0 w 231"/>
                <a:gd name="T19" fmla="*/ 0 h 332"/>
                <a:gd name="T20" fmla="*/ 0 w 231"/>
                <a:gd name="T21" fmla="*/ 0 h 332"/>
                <a:gd name="T22" fmla="*/ 0 w 231"/>
                <a:gd name="T23" fmla="*/ 0 h 332"/>
                <a:gd name="T24" fmla="*/ 0 w 231"/>
                <a:gd name="T25" fmla="*/ 0 h 332"/>
                <a:gd name="T26" fmla="*/ 0 w 231"/>
                <a:gd name="T27" fmla="*/ 0 h 332"/>
                <a:gd name="T28" fmla="*/ 0 w 231"/>
                <a:gd name="T29" fmla="*/ 0 h 332"/>
                <a:gd name="T30" fmla="*/ 0 w 231"/>
                <a:gd name="T31" fmla="*/ 0 h 332"/>
                <a:gd name="T32" fmla="*/ 0 w 231"/>
                <a:gd name="T33" fmla="*/ 0 h 332"/>
                <a:gd name="T34" fmla="*/ 0 w 231"/>
                <a:gd name="T35" fmla="*/ 0 h 332"/>
                <a:gd name="T36" fmla="*/ 0 w 231"/>
                <a:gd name="T37" fmla="*/ 0 h 332"/>
                <a:gd name="T38" fmla="*/ 0 w 231"/>
                <a:gd name="T39" fmla="*/ 0 h 332"/>
                <a:gd name="T40" fmla="*/ 0 w 231"/>
                <a:gd name="T41" fmla="*/ 0 h 332"/>
                <a:gd name="T42" fmla="*/ 0 w 231"/>
                <a:gd name="T43" fmla="*/ 0 h 332"/>
                <a:gd name="T44" fmla="*/ 0 w 231"/>
                <a:gd name="T45" fmla="*/ 0 h 332"/>
                <a:gd name="T46" fmla="*/ 0 w 231"/>
                <a:gd name="T47" fmla="*/ 0 h 332"/>
                <a:gd name="T48" fmla="*/ 0 w 231"/>
                <a:gd name="T49" fmla="*/ 0 h 332"/>
                <a:gd name="T50" fmla="*/ 0 w 231"/>
                <a:gd name="T51" fmla="*/ 0 h 332"/>
                <a:gd name="T52" fmla="*/ 0 w 231"/>
                <a:gd name="T53" fmla="*/ 0 h 332"/>
                <a:gd name="T54" fmla="*/ 0 w 231"/>
                <a:gd name="T55" fmla="*/ 0 h 332"/>
                <a:gd name="T56" fmla="*/ 0 w 231"/>
                <a:gd name="T57" fmla="*/ 0 h 332"/>
                <a:gd name="T58" fmla="*/ 0 w 231"/>
                <a:gd name="T59" fmla="*/ 0 h 332"/>
                <a:gd name="T60" fmla="*/ 0 w 231"/>
                <a:gd name="T61" fmla="*/ 0 h 332"/>
                <a:gd name="T62" fmla="*/ 0 w 231"/>
                <a:gd name="T63" fmla="*/ 0 h 332"/>
                <a:gd name="T64" fmla="*/ 0 w 231"/>
                <a:gd name="T65" fmla="*/ 0 h 332"/>
                <a:gd name="T66" fmla="*/ 0 w 231"/>
                <a:gd name="T67" fmla="*/ 0 h 332"/>
                <a:gd name="T68" fmla="*/ 0 w 231"/>
                <a:gd name="T69" fmla="*/ 0 h 332"/>
                <a:gd name="T70" fmla="*/ 0 w 231"/>
                <a:gd name="T71" fmla="*/ 0 h 332"/>
                <a:gd name="T72" fmla="*/ 0 w 231"/>
                <a:gd name="T73" fmla="*/ 0 h 3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1"/>
                <a:gd name="T112" fmla="*/ 0 h 332"/>
                <a:gd name="T113" fmla="*/ 231 w 231"/>
                <a:gd name="T114" fmla="*/ 332 h 3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1" h="332">
                  <a:moveTo>
                    <a:pt x="127" y="331"/>
                  </a:moveTo>
                  <a:lnTo>
                    <a:pt x="166" y="304"/>
                  </a:lnTo>
                  <a:lnTo>
                    <a:pt x="153" y="263"/>
                  </a:lnTo>
                  <a:lnTo>
                    <a:pt x="140" y="249"/>
                  </a:lnTo>
                  <a:lnTo>
                    <a:pt x="153" y="235"/>
                  </a:lnTo>
                  <a:lnTo>
                    <a:pt x="166" y="235"/>
                  </a:lnTo>
                  <a:lnTo>
                    <a:pt x="178" y="235"/>
                  </a:lnTo>
                  <a:lnTo>
                    <a:pt x="178" y="208"/>
                  </a:lnTo>
                  <a:lnTo>
                    <a:pt x="191" y="194"/>
                  </a:lnTo>
                  <a:lnTo>
                    <a:pt x="204" y="153"/>
                  </a:lnTo>
                  <a:lnTo>
                    <a:pt x="217" y="124"/>
                  </a:lnTo>
                  <a:lnTo>
                    <a:pt x="217" y="110"/>
                  </a:lnTo>
                  <a:lnTo>
                    <a:pt x="204" y="110"/>
                  </a:lnTo>
                  <a:lnTo>
                    <a:pt x="230" y="69"/>
                  </a:lnTo>
                  <a:lnTo>
                    <a:pt x="217" y="42"/>
                  </a:lnTo>
                  <a:lnTo>
                    <a:pt x="191" y="0"/>
                  </a:lnTo>
                  <a:lnTo>
                    <a:pt x="178" y="14"/>
                  </a:lnTo>
                  <a:lnTo>
                    <a:pt x="153" y="14"/>
                  </a:lnTo>
                  <a:lnTo>
                    <a:pt x="140" y="28"/>
                  </a:lnTo>
                  <a:lnTo>
                    <a:pt x="140" y="55"/>
                  </a:lnTo>
                  <a:lnTo>
                    <a:pt x="140" y="83"/>
                  </a:lnTo>
                  <a:lnTo>
                    <a:pt x="127" y="83"/>
                  </a:lnTo>
                  <a:lnTo>
                    <a:pt x="127" y="98"/>
                  </a:lnTo>
                  <a:lnTo>
                    <a:pt x="115" y="124"/>
                  </a:lnTo>
                  <a:lnTo>
                    <a:pt x="89" y="139"/>
                  </a:lnTo>
                  <a:lnTo>
                    <a:pt x="76" y="166"/>
                  </a:lnTo>
                  <a:lnTo>
                    <a:pt x="64" y="180"/>
                  </a:lnTo>
                  <a:lnTo>
                    <a:pt x="64" y="194"/>
                  </a:lnTo>
                  <a:lnTo>
                    <a:pt x="38" y="208"/>
                  </a:lnTo>
                  <a:lnTo>
                    <a:pt x="0" y="208"/>
                  </a:lnTo>
                  <a:lnTo>
                    <a:pt x="13" y="249"/>
                  </a:lnTo>
                  <a:lnTo>
                    <a:pt x="25" y="263"/>
                  </a:lnTo>
                  <a:lnTo>
                    <a:pt x="13" y="276"/>
                  </a:lnTo>
                  <a:lnTo>
                    <a:pt x="0" y="304"/>
                  </a:lnTo>
                  <a:lnTo>
                    <a:pt x="13" y="318"/>
                  </a:lnTo>
                  <a:lnTo>
                    <a:pt x="89" y="290"/>
                  </a:lnTo>
                  <a:lnTo>
                    <a:pt x="127" y="331"/>
                  </a:lnTo>
                </a:path>
              </a:pathLst>
            </a:custGeom>
            <a:solidFill>
              <a:srgbClr val="FF0000"/>
            </a:solidFill>
            <a:ln w="12700" cap="rnd">
              <a:solidFill>
                <a:srgbClr val="000000"/>
              </a:solidFill>
              <a:round/>
              <a:headEnd/>
              <a:tailEnd/>
            </a:ln>
          </p:spPr>
          <p:txBody>
            <a:bodyPr/>
            <a:lstStyle/>
            <a:p>
              <a:endParaRPr lang="fr-FR" dirty="0"/>
            </a:p>
          </p:txBody>
        </p:sp>
        <p:sp>
          <p:nvSpPr>
            <p:cNvPr id="8525" name="AutoShape 333"/>
            <p:cNvSpPr>
              <a:spLocks/>
            </p:cNvSpPr>
            <p:nvPr/>
          </p:nvSpPr>
          <p:spPr bwMode="auto">
            <a:xfrm>
              <a:off x="4491" y="5183"/>
              <a:ext cx="40" cy="46"/>
            </a:xfrm>
            <a:custGeom>
              <a:avLst/>
              <a:gdLst>
                <a:gd name="T0" fmla="*/ 0 w 89"/>
                <a:gd name="T1" fmla="*/ 0 h 110"/>
                <a:gd name="T2" fmla="*/ 0 w 89"/>
                <a:gd name="T3" fmla="*/ 0 h 110"/>
                <a:gd name="T4" fmla="*/ 0 w 89"/>
                <a:gd name="T5" fmla="*/ 0 h 110"/>
                <a:gd name="T6" fmla="*/ 0 w 89"/>
                <a:gd name="T7" fmla="*/ 0 h 110"/>
                <a:gd name="T8" fmla="*/ 0 w 89"/>
                <a:gd name="T9" fmla="*/ 0 h 110"/>
                <a:gd name="T10" fmla="*/ 0 w 89"/>
                <a:gd name="T11" fmla="*/ 0 h 110"/>
                <a:gd name="T12" fmla="*/ 0 w 89"/>
                <a:gd name="T13" fmla="*/ 0 h 110"/>
                <a:gd name="T14" fmla="*/ 0 w 89"/>
                <a:gd name="T15" fmla="*/ 0 h 110"/>
                <a:gd name="T16" fmla="*/ 0 w 89"/>
                <a:gd name="T17" fmla="*/ 0 h 110"/>
                <a:gd name="T18" fmla="*/ 0 w 89"/>
                <a:gd name="T19" fmla="*/ 0 h 110"/>
                <a:gd name="T20" fmla="*/ 0 w 89"/>
                <a:gd name="T21" fmla="*/ 0 h 110"/>
                <a:gd name="T22" fmla="*/ 0 w 89"/>
                <a:gd name="T23" fmla="*/ 0 h 110"/>
                <a:gd name="T24" fmla="*/ 0 w 89"/>
                <a:gd name="T25" fmla="*/ 0 h 110"/>
                <a:gd name="T26" fmla="*/ 0 w 89"/>
                <a:gd name="T27" fmla="*/ 0 h 110"/>
                <a:gd name="T28" fmla="*/ 0 w 89"/>
                <a:gd name="T29" fmla="*/ 0 h 110"/>
                <a:gd name="T30" fmla="*/ 0 w 89"/>
                <a:gd name="T31" fmla="*/ 0 h 110"/>
                <a:gd name="T32" fmla="*/ 0 w 89"/>
                <a:gd name="T33" fmla="*/ 0 h 110"/>
                <a:gd name="T34" fmla="*/ 0 w 89"/>
                <a:gd name="T35" fmla="*/ 0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10"/>
                <a:gd name="T56" fmla="*/ 89 w 89"/>
                <a:gd name="T57" fmla="*/ 110 h 1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10">
                  <a:moveTo>
                    <a:pt x="0" y="0"/>
                  </a:moveTo>
                  <a:lnTo>
                    <a:pt x="13" y="14"/>
                  </a:lnTo>
                  <a:lnTo>
                    <a:pt x="13" y="41"/>
                  </a:lnTo>
                  <a:lnTo>
                    <a:pt x="38" y="95"/>
                  </a:lnTo>
                  <a:lnTo>
                    <a:pt x="50" y="95"/>
                  </a:lnTo>
                  <a:lnTo>
                    <a:pt x="63" y="81"/>
                  </a:lnTo>
                  <a:lnTo>
                    <a:pt x="75" y="95"/>
                  </a:lnTo>
                  <a:lnTo>
                    <a:pt x="75" y="109"/>
                  </a:lnTo>
                  <a:lnTo>
                    <a:pt x="88" y="109"/>
                  </a:lnTo>
                  <a:lnTo>
                    <a:pt x="88" y="95"/>
                  </a:lnTo>
                  <a:lnTo>
                    <a:pt x="75" y="55"/>
                  </a:lnTo>
                  <a:lnTo>
                    <a:pt x="75" y="68"/>
                  </a:lnTo>
                  <a:lnTo>
                    <a:pt x="63" y="41"/>
                  </a:lnTo>
                  <a:lnTo>
                    <a:pt x="75" y="41"/>
                  </a:lnTo>
                  <a:lnTo>
                    <a:pt x="75" y="14"/>
                  </a:lnTo>
                  <a:lnTo>
                    <a:pt x="38" y="14"/>
                  </a:lnTo>
                  <a:lnTo>
                    <a:pt x="38"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526" name="AutoShape 334"/>
            <p:cNvSpPr>
              <a:spLocks/>
            </p:cNvSpPr>
            <p:nvPr/>
          </p:nvSpPr>
          <p:spPr bwMode="auto">
            <a:xfrm>
              <a:off x="4659" y="5229"/>
              <a:ext cx="17" cy="19"/>
            </a:xfrm>
            <a:custGeom>
              <a:avLst/>
              <a:gdLst>
                <a:gd name="T0" fmla="*/ 0 w 38"/>
                <a:gd name="T1" fmla="*/ 0 h 43"/>
                <a:gd name="T2" fmla="*/ 0 w 38"/>
                <a:gd name="T3" fmla="*/ 0 h 43"/>
                <a:gd name="T4" fmla="*/ 0 w 38"/>
                <a:gd name="T5" fmla="*/ 0 h 43"/>
                <a:gd name="T6" fmla="*/ 0 w 38"/>
                <a:gd name="T7" fmla="*/ 0 h 43"/>
                <a:gd name="T8" fmla="*/ 0 w 38"/>
                <a:gd name="T9" fmla="*/ 0 h 43"/>
                <a:gd name="T10" fmla="*/ 0 w 38"/>
                <a:gd name="T11" fmla="*/ 0 h 43"/>
                <a:gd name="T12" fmla="*/ 0 60000 65536"/>
                <a:gd name="T13" fmla="*/ 0 60000 65536"/>
                <a:gd name="T14" fmla="*/ 0 60000 65536"/>
                <a:gd name="T15" fmla="*/ 0 60000 65536"/>
                <a:gd name="T16" fmla="*/ 0 60000 65536"/>
                <a:gd name="T17" fmla="*/ 0 60000 65536"/>
                <a:gd name="T18" fmla="*/ 0 w 38"/>
                <a:gd name="T19" fmla="*/ 0 h 43"/>
                <a:gd name="T20" fmla="*/ 38 w 38"/>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8" h="43">
                  <a:moveTo>
                    <a:pt x="37" y="0"/>
                  </a:moveTo>
                  <a:lnTo>
                    <a:pt x="11" y="14"/>
                  </a:lnTo>
                  <a:lnTo>
                    <a:pt x="0" y="42"/>
                  </a:lnTo>
                  <a:lnTo>
                    <a:pt x="24" y="42"/>
                  </a:lnTo>
                  <a:lnTo>
                    <a:pt x="37" y="28"/>
                  </a:lnTo>
                  <a:lnTo>
                    <a:pt x="37" y="0"/>
                  </a:lnTo>
                </a:path>
              </a:pathLst>
            </a:custGeom>
            <a:solidFill>
              <a:srgbClr val="B2B2B2"/>
            </a:solidFill>
            <a:ln w="12700">
              <a:solidFill>
                <a:srgbClr val="000000"/>
              </a:solidFill>
              <a:round/>
              <a:headEnd/>
              <a:tailEnd/>
            </a:ln>
          </p:spPr>
          <p:txBody>
            <a:bodyPr wrap="none" anchor="ctr"/>
            <a:lstStyle/>
            <a:p>
              <a:endParaRPr lang="fr-FR" dirty="0"/>
            </a:p>
          </p:txBody>
        </p:sp>
        <p:sp>
          <p:nvSpPr>
            <p:cNvPr id="8527" name="AutoShape 335"/>
            <p:cNvSpPr>
              <a:spLocks/>
            </p:cNvSpPr>
            <p:nvPr/>
          </p:nvSpPr>
          <p:spPr bwMode="auto">
            <a:xfrm>
              <a:off x="4590" y="5212"/>
              <a:ext cx="61" cy="82"/>
            </a:xfrm>
            <a:custGeom>
              <a:avLst/>
              <a:gdLst>
                <a:gd name="T0" fmla="*/ 0 w 141"/>
                <a:gd name="T1" fmla="*/ 0 h 194"/>
                <a:gd name="T2" fmla="*/ 0 w 141"/>
                <a:gd name="T3" fmla="*/ 0 h 194"/>
                <a:gd name="T4" fmla="*/ 0 w 141"/>
                <a:gd name="T5" fmla="*/ 0 h 194"/>
                <a:gd name="T6" fmla="*/ 0 w 141"/>
                <a:gd name="T7" fmla="*/ 0 h 194"/>
                <a:gd name="T8" fmla="*/ 0 w 141"/>
                <a:gd name="T9" fmla="*/ 0 h 194"/>
                <a:gd name="T10" fmla="*/ 0 w 141"/>
                <a:gd name="T11" fmla="*/ 0 h 194"/>
                <a:gd name="T12" fmla="*/ 0 w 141"/>
                <a:gd name="T13" fmla="*/ 0 h 194"/>
                <a:gd name="T14" fmla="*/ 0 w 141"/>
                <a:gd name="T15" fmla="*/ 0 h 194"/>
                <a:gd name="T16" fmla="*/ 0 w 141"/>
                <a:gd name="T17" fmla="*/ 0 h 194"/>
                <a:gd name="T18" fmla="*/ 0 w 141"/>
                <a:gd name="T19" fmla="*/ 0 h 194"/>
                <a:gd name="T20" fmla="*/ 0 w 141"/>
                <a:gd name="T21" fmla="*/ 0 h 194"/>
                <a:gd name="T22" fmla="*/ 0 w 141"/>
                <a:gd name="T23" fmla="*/ 0 h 194"/>
                <a:gd name="T24" fmla="*/ 0 w 141"/>
                <a:gd name="T25" fmla="*/ 0 h 194"/>
                <a:gd name="T26" fmla="*/ 0 w 141"/>
                <a:gd name="T27" fmla="*/ 0 h 194"/>
                <a:gd name="T28" fmla="*/ 0 w 141"/>
                <a:gd name="T29" fmla="*/ 0 h 194"/>
                <a:gd name="T30" fmla="*/ 0 w 141"/>
                <a:gd name="T31" fmla="*/ 0 h 194"/>
                <a:gd name="T32" fmla="*/ 0 w 141"/>
                <a:gd name="T33" fmla="*/ 0 h 194"/>
                <a:gd name="T34" fmla="*/ 0 w 141"/>
                <a:gd name="T35" fmla="*/ 0 h 194"/>
                <a:gd name="T36" fmla="*/ 0 w 141"/>
                <a:gd name="T37" fmla="*/ 0 h 194"/>
                <a:gd name="T38" fmla="*/ 0 w 141"/>
                <a:gd name="T39" fmla="*/ 0 h 194"/>
                <a:gd name="T40" fmla="*/ 0 w 141"/>
                <a:gd name="T41" fmla="*/ 0 h 194"/>
                <a:gd name="T42" fmla="*/ 0 w 141"/>
                <a:gd name="T43" fmla="*/ 0 h 194"/>
                <a:gd name="T44" fmla="*/ 0 w 141"/>
                <a:gd name="T45" fmla="*/ 0 h 194"/>
                <a:gd name="T46" fmla="*/ 0 w 141"/>
                <a:gd name="T47" fmla="*/ 0 h 194"/>
                <a:gd name="T48" fmla="*/ 0 w 141"/>
                <a:gd name="T49" fmla="*/ 0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1"/>
                <a:gd name="T76" fmla="*/ 0 h 194"/>
                <a:gd name="T77" fmla="*/ 141 w 141"/>
                <a:gd name="T78" fmla="*/ 194 h 1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1" h="194">
                  <a:moveTo>
                    <a:pt x="0" y="27"/>
                  </a:moveTo>
                  <a:lnTo>
                    <a:pt x="0" y="41"/>
                  </a:lnTo>
                  <a:lnTo>
                    <a:pt x="12" y="68"/>
                  </a:lnTo>
                  <a:lnTo>
                    <a:pt x="25" y="68"/>
                  </a:lnTo>
                  <a:lnTo>
                    <a:pt x="38" y="111"/>
                  </a:lnTo>
                  <a:lnTo>
                    <a:pt x="51" y="111"/>
                  </a:lnTo>
                  <a:lnTo>
                    <a:pt x="76" y="97"/>
                  </a:lnTo>
                  <a:lnTo>
                    <a:pt x="89" y="111"/>
                  </a:lnTo>
                  <a:lnTo>
                    <a:pt x="102" y="138"/>
                  </a:lnTo>
                  <a:lnTo>
                    <a:pt x="114" y="166"/>
                  </a:lnTo>
                  <a:lnTo>
                    <a:pt x="114" y="193"/>
                  </a:lnTo>
                  <a:lnTo>
                    <a:pt x="127" y="179"/>
                  </a:lnTo>
                  <a:lnTo>
                    <a:pt x="140" y="179"/>
                  </a:lnTo>
                  <a:lnTo>
                    <a:pt x="140" y="152"/>
                  </a:lnTo>
                  <a:lnTo>
                    <a:pt x="127" y="123"/>
                  </a:lnTo>
                  <a:lnTo>
                    <a:pt x="102" y="82"/>
                  </a:lnTo>
                  <a:lnTo>
                    <a:pt x="76" y="68"/>
                  </a:lnTo>
                  <a:lnTo>
                    <a:pt x="89" y="55"/>
                  </a:lnTo>
                  <a:lnTo>
                    <a:pt x="76" y="27"/>
                  </a:lnTo>
                  <a:lnTo>
                    <a:pt x="63" y="27"/>
                  </a:lnTo>
                  <a:lnTo>
                    <a:pt x="51" y="0"/>
                  </a:lnTo>
                  <a:lnTo>
                    <a:pt x="38" y="0"/>
                  </a:lnTo>
                  <a:lnTo>
                    <a:pt x="38" y="27"/>
                  </a:lnTo>
                  <a:lnTo>
                    <a:pt x="25" y="27"/>
                  </a:lnTo>
                  <a:lnTo>
                    <a:pt x="0" y="27"/>
                  </a:lnTo>
                </a:path>
              </a:pathLst>
            </a:custGeom>
            <a:solidFill>
              <a:srgbClr val="B2B2B2"/>
            </a:solidFill>
            <a:ln w="12700">
              <a:solidFill>
                <a:srgbClr val="000000"/>
              </a:solidFill>
              <a:round/>
              <a:headEnd/>
              <a:tailEnd/>
            </a:ln>
          </p:spPr>
          <p:txBody>
            <a:bodyPr wrap="none" anchor="ctr"/>
            <a:lstStyle/>
            <a:p>
              <a:endParaRPr lang="fr-FR" dirty="0"/>
            </a:p>
          </p:txBody>
        </p:sp>
        <p:sp>
          <p:nvSpPr>
            <p:cNvPr id="8528" name="AutoShape 336"/>
            <p:cNvSpPr>
              <a:spLocks/>
            </p:cNvSpPr>
            <p:nvPr/>
          </p:nvSpPr>
          <p:spPr bwMode="auto">
            <a:xfrm>
              <a:off x="4611" y="5206"/>
              <a:ext cx="58" cy="141"/>
            </a:xfrm>
            <a:custGeom>
              <a:avLst/>
              <a:gdLst>
                <a:gd name="T0" fmla="*/ 0 w 128"/>
                <a:gd name="T1" fmla="*/ 0 h 330"/>
                <a:gd name="T2" fmla="*/ 0 w 128"/>
                <a:gd name="T3" fmla="*/ 0 h 330"/>
                <a:gd name="T4" fmla="*/ 0 w 128"/>
                <a:gd name="T5" fmla="*/ 0 h 330"/>
                <a:gd name="T6" fmla="*/ 0 w 128"/>
                <a:gd name="T7" fmla="*/ 0 h 330"/>
                <a:gd name="T8" fmla="*/ 0 w 128"/>
                <a:gd name="T9" fmla="*/ 0 h 330"/>
                <a:gd name="T10" fmla="*/ 0 w 128"/>
                <a:gd name="T11" fmla="*/ 0 h 330"/>
                <a:gd name="T12" fmla="*/ 0 w 128"/>
                <a:gd name="T13" fmla="*/ 0 h 330"/>
                <a:gd name="T14" fmla="*/ 0 w 128"/>
                <a:gd name="T15" fmla="*/ 0 h 330"/>
                <a:gd name="T16" fmla="*/ 0 w 128"/>
                <a:gd name="T17" fmla="*/ 0 h 330"/>
                <a:gd name="T18" fmla="*/ 0 w 128"/>
                <a:gd name="T19" fmla="*/ 0 h 330"/>
                <a:gd name="T20" fmla="*/ 0 w 128"/>
                <a:gd name="T21" fmla="*/ 0 h 330"/>
                <a:gd name="T22" fmla="*/ 0 w 128"/>
                <a:gd name="T23" fmla="*/ 0 h 330"/>
                <a:gd name="T24" fmla="*/ 0 w 128"/>
                <a:gd name="T25" fmla="*/ 0 h 330"/>
                <a:gd name="T26" fmla="*/ 0 w 128"/>
                <a:gd name="T27" fmla="*/ 0 h 330"/>
                <a:gd name="T28" fmla="*/ 0 w 128"/>
                <a:gd name="T29" fmla="*/ 0 h 330"/>
                <a:gd name="T30" fmla="*/ 0 w 128"/>
                <a:gd name="T31" fmla="*/ 0 h 330"/>
                <a:gd name="T32" fmla="*/ 0 w 128"/>
                <a:gd name="T33" fmla="*/ 0 h 330"/>
                <a:gd name="T34" fmla="*/ 0 w 128"/>
                <a:gd name="T35" fmla="*/ 0 h 330"/>
                <a:gd name="T36" fmla="*/ 0 w 128"/>
                <a:gd name="T37" fmla="*/ 0 h 330"/>
                <a:gd name="T38" fmla="*/ 0 w 128"/>
                <a:gd name="T39" fmla="*/ 0 h 330"/>
                <a:gd name="T40" fmla="*/ 0 w 128"/>
                <a:gd name="T41" fmla="*/ 0 h 330"/>
                <a:gd name="T42" fmla="*/ 0 w 128"/>
                <a:gd name="T43" fmla="*/ 0 h 330"/>
                <a:gd name="T44" fmla="*/ 0 w 128"/>
                <a:gd name="T45" fmla="*/ 0 h 330"/>
                <a:gd name="T46" fmla="*/ 0 w 128"/>
                <a:gd name="T47" fmla="*/ 0 h 330"/>
                <a:gd name="T48" fmla="*/ 0 w 128"/>
                <a:gd name="T49" fmla="*/ 0 h 330"/>
                <a:gd name="T50" fmla="*/ 0 w 128"/>
                <a:gd name="T51" fmla="*/ 0 h 330"/>
                <a:gd name="T52" fmla="*/ 0 w 128"/>
                <a:gd name="T53" fmla="*/ 0 h 330"/>
                <a:gd name="T54" fmla="*/ 0 w 128"/>
                <a:gd name="T55" fmla="*/ 0 h 330"/>
                <a:gd name="T56" fmla="*/ 0 w 128"/>
                <a:gd name="T57" fmla="*/ 0 h 3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330"/>
                <a:gd name="T89" fmla="*/ 128 w 128"/>
                <a:gd name="T90" fmla="*/ 330 h 3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330">
                  <a:moveTo>
                    <a:pt x="0" y="14"/>
                  </a:moveTo>
                  <a:lnTo>
                    <a:pt x="12" y="41"/>
                  </a:lnTo>
                  <a:lnTo>
                    <a:pt x="25" y="41"/>
                  </a:lnTo>
                  <a:lnTo>
                    <a:pt x="38" y="69"/>
                  </a:lnTo>
                  <a:lnTo>
                    <a:pt x="25" y="82"/>
                  </a:lnTo>
                  <a:lnTo>
                    <a:pt x="51" y="96"/>
                  </a:lnTo>
                  <a:lnTo>
                    <a:pt x="75" y="136"/>
                  </a:lnTo>
                  <a:lnTo>
                    <a:pt x="88" y="165"/>
                  </a:lnTo>
                  <a:lnTo>
                    <a:pt x="88" y="191"/>
                  </a:lnTo>
                  <a:lnTo>
                    <a:pt x="88" y="246"/>
                  </a:lnTo>
                  <a:lnTo>
                    <a:pt x="75" y="260"/>
                  </a:lnTo>
                  <a:lnTo>
                    <a:pt x="51" y="288"/>
                  </a:lnTo>
                  <a:lnTo>
                    <a:pt x="62" y="301"/>
                  </a:lnTo>
                  <a:lnTo>
                    <a:pt x="51" y="301"/>
                  </a:lnTo>
                  <a:lnTo>
                    <a:pt x="62" y="329"/>
                  </a:lnTo>
                  <a:lnTo>
                    <a:pt x="75" y="329"/>
                  </a:lnTo>
                  <a:lnTo>
                    <a:pt x="88" y="288"/>
                  </a:lnTo>
                  <a:lnTo>
                    <a:pt x="127" y="260"/>
                  </a:lnTo>
                  <a:lnTo>
                    <a:pt x="127" y="233"/>
                  </a:lnTo>
                  <a:lnTo>
                    <a:pt x="113" y="179"/>
                  </a:lnTo>
                  <a:lnTo>
                    <a:pt x="101" y="150"/>
                  </a:lnTo>
                  <a:lnTo>
                    <a:pt x="51" y="96"/>
                  </a:lnTo>
                  <a:lnTo>
                    <a:pt x="51" y="69"/>
                  </a:lnTo>
                  <a:lnTo>
                    <a:pt x="75" y="41"/>
                  </a:lnTo>
                  <a:lnTo>
                    <a:pt x="88" y="27"/>
                  </a:lnTo>
                  <a:lnTo>
                    <a:pt x="62" y="14"/>
                  </a:lnTo>
                  <a:lnTo>
                    <a:pt x="51" y="0"/>
                  </a:lnTo>
                  <a:lnTo>
                    <a:pt x="12" y="0"/>
                  </a:lnTo>
                  <a:lnTo>
                    <a:pt x="0" y="14"/>
                  </a:lnTo>
                </a:path>
              </a:pathLst>
            </a:custGeom>
            <a:solidFill>
              <a:srgbClr val="B2B2B2"/>
            </a:solidFill>
            <a:ln w="12700">
              <a:solidFill>
                <a:srgbClr val="000000"/>
              </a:solidFill>
              <a:round/>
              <a:headEnd/>
              <a:tailEnd/>
            </a:ln>
          </p:spPr>
          <p:txBody>
            <a:bodyPr wrap="none" anchor="ctr"/>
            <a:lstStyle/>
            <a:p>
              <a:endParaRPr lang="fr-FR" dirty="0"/>
            </a:p>
          </p:txBody>
        </p:sp>
        <p:sp>
          <p:nvSpPr>
            <p:cNvPr id="8529" name="AutoShape 337"/>
            <p:cNvSpPr>
              <a:spLocks/>
            </p:cNvSpPr>
            <p:nvPr/>
          </p:nvSpPr>
          <p:spPr bwMode="auto">
            <a:xfrm>
              <a:off x="4617" y="5288"/>
              <a:ext cx="34" cy="42"/>
            </a:xfrm>
            <a:custGeom>
              <a:avLst/>
              <a:gdLst>
                <a:gd name="T0" fmla="*/ 0 w 78"/>
                <a:gd name="T1" fmla="*/ 0 h 98"/>
                <a:gd name="T2" fmla="*/ 0 w 78"/>
                <a:gd name="T3" fmla="*/ 0 h 98"/>
                <a:gd name="T4" fmla="*/ 0 w 78"/>
                <a:gd name="T5" fmla="*/ 0 h 98"/>
                <a:gd name="T6" fmla="*/ 0 w 78"/>
                <a:gd name="T7" fmla="*/ 0 h 98"/>
                <a:gd name="T8" fmla="*/ 0 w 78"/>
                <a:gd name="T9" fmla="*/ 0 h 98"/>
                <a:gd name="T10" fmla="*/ 0 w 78"/>
                <a:gd name="T11" fmla="*/ 0 h 98"/>
                <a:gd name="T12" fmla="*/ 0 w 78"/>
                <a:gd name="T13" fmla="*/ 0 h 98"/>
                <a:gd name="T14" fmla="*/ 0 w 78"/>
                <a:gd name="T15" fmla="*/ 0 h 98"/>
                <a:gd name="T16" fmla="*/ 0 w 78"/>
                <a:gd name="T17" fmla="*/ 0 h 98"/>
                <a:gd name="T18" fmla="*/ 0 w 78"/>
                <a:gd name="T19" fmla="*/ 0 h 98"/>
                <a:gd name="T20" fmla="*/ 0 w 78"/>
                <a:gd name="T21" fmla="*/ 0 h 98"/>
                <a:gd name="T22" fmla="*/ 0 w 78"/>
                <a:gd name="T23" fmla="*/ 0 h 98"/>
                <a:gd name="T24" fmla="*/ 0 w 78"/>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98"/>
                <a:gd name="T41" fmla="*/ 78 w 78"/>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98">
                  <a:moveTo>
                    <a:pt x="13" y="55"/>
                  </a:moveTo>
                  <a:lnTo>
                    <a:pt x="13" y="69"/>
                  </a:lnTo>
                  <a:lnTo>
                    <a:pt x="13" y="83"/>
                  </a:lnTo>
                  <a:lnTo>
                    <a:pt x="39" y="97"/>
                  </a:lnTo>
                  <a:lnTo>
                    <a:pt x="64" y="69"/>
                  </a:lnTo>
                  <a:lnTo>
                    <a:pt x="77" y="55"/>
                  </a:lnTo>
                  <a:lnTo>
                    <a:pt x="77" y="0"/>
                  </a:lnTo>
                  <a:lnTo>
                    <a:pt x="64" y="0"/>
                  </a:lnTo>
                  <a:lnTo>
                    <a:pt x="51" y="14"/>
                  </a:lnTo>
                  <a:lnTo>
                    <a:pt x="39" y="0"/>
                  </a:lnTo>
                  <a:lnTo>
                    <a:pt x="13" y="0"/>
                  </a:lnTo>
                  <a:lnTo>
                    <a:pt x="0" y="28"/>
                  </a:lnTo>
                  <a:lnTo>
                    <a:pt x="13" y="55"/>
                  </a:lnTo>
                </a:path>
              </a:pathLst>
            </a:custGeom>
            <a:solidFill>
              <a:srgbClr val="B2B2B2"/>
            </a:solidFill>
            <a:ln w="12700">
              <a:solidFill>
                <a:srgbClr val="000000"/>
              </a:solidFill>
              <a:round/>
              <a:headEnd/>
              <a:tailEnd/>
            </a:ln>
          </p:spPr>
          <p:txBody>
            <a:bodyPr wrap="none" anchor="ctr"/>
            <a:lstStyle/>
            <a:p>
              <a:endParaRPr lang="fr-FR" dirty="0"/>
            </a:p>
          </p:txBody>
        </p:sp>
        <p:sp>
          <p:nvSpPr>
            <p:cNvPr id="8530" name="AutoShape 338"/>
            <p:cNvSpPr>
              <a:spLocks/>
            </p:cNvSpPr>
            <p:nvPr/>
          </p:nvSpPr>
          <p:spPr bwMode="auto">
            <a:xfrm>
              <a:off x="4760" y="5242"/>
              <a:ext cx="35" cy="57"/>
            </a:xfrm>
            <a:custGeom>
              <a:avLst/>
              <a:gdLst>
                <a:gd name="T0" fmla="*/ 0 w 78"/>
                <a:gd name="T1" fmla="*/ 0 h 138"/>
                <a:gd name="T2" fmla="*/ 0 w 78"/>
                <a:gd name="T3" fmla="*/ 0 h 138"/>
                <a:gd name="T4" fmla="*/ 0 w 78"/>
                <a:gd name="T5" fmla="*/ 0 h 138"/>
                <a:gd name="T6" fmla="*/ 0 w 78"/>
                <a:gd name="T7" fmla="*/ 0 h 138"/>
                <a:gd name="T8" fmla="*/ 0 w 78"/>
                <a:gd name="T9" fmla="*/ 0 h 138"/>
                <a:gd name="T10" fmla="*/ 0 w 78"/>
                <a:gd name="T11" fmla="*/ 0 h 138"/>
                <a:gd name="T12" fmla="*/ 0 w 78"/>
                <a:gd name="T13" fmla="*/ 0 h 138"/>
                <a:gd name="T14" fmla="*/ 0 w 78"/>
                <a:gd name="T15" fmla="*/ 0 h 138"/>
                <a:gd name="T16" fmla="*/ 0 w 78"/>
                <a:gd name="T17" fmla="*/ 0 h 138"/>
                <a:gd name="T18" fmla="*/ 0 w 78"/>
                <a:gd name="T19" fmla="*/ 0 h 138"/>
                <a:gd name="T20" fmla="*/ 0 w 78"/>
                <a:gd name="T21" fmla="*/ 0 h 138"/>
                <a:gd name="T22" fmla="*/ 0 w 78"/>
                <a:gd name="T23" fmla="*/ 0 h 138"/>
                <a:gd name="T24" fmla="*/ 0 w 78"/>
                <a:gd name="T25" fmla="*/ 0 h 138"/>
                <a:gd name="T26" fmla="*/ 0 w 78"/>
                <a:gd name="T27" fmla="*/ 0 h 138"/>
                <a:gd name="T28" fmla="*/ 0 w 78"/>
                <a:gd name="T29" fmla="*/ 0 h 138"/>
                <a:gd name="T30" fmla="*/ 0 w 78"/>
                <a:gd name="T31" fmla="*/ 0 h 138"/>
                <a:gd name="T32" fmla="*/ 0 w 78"/>
                <a:gd name="T33" fmla="*/ 0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38"/>
                <a:gd name="T53" fmla="*/ 78 w 78"/>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38">
                  <a:moveTo>
                    <a:pt x="26" y="0"/>
                  </a:moveTo>
                  <a:lnTo>
                    <a:pt x="0" y="0"/>
                  </a:lnTo>
                  <a:lnTo>
                    <a:pt x="0" y="42"/>
                  </a:lnTo>
                  <a:lnTo>
                    <a:pt x="0" y="55"/>
                  </a:lnTo>
                  <a:lnTo>
                    <a:pt x="0" y="82"/>
                  </a:lnTo>
                  <a:lnTo>
                    <a:pt x="0" y="96"/>
                  </a:lnTo>
                  <a:lnTo>
                    <a:pt x="26" y="96"/>
                  </a:lnTo>
                  <a:lnTo>
                    <a:pt x="26" y="109"/>
                  </a:lnTo>
                  <a:lnTo>
                    <a:pt x="51" y="109"/>
                  </a:lnTo>
                  <a:lnTo>
                    <a:pt x="64" y="137"/>
                  </a:lnTo>
                  <a:lnTo>
                    <a:pt x="77" y="123"/>
                  </a:lnTo>
                  <a:lnTo>
                    <a:pt x="64" y="96"/>
                  </a:lnTo>
                  <a:lnTo>
                    <a:pt x="38" y="96"/>
                  </a:lnTo>
                  <a:lnTo>
                    <a:pt x="26" y="69"/>
                  </a:lnTo>
                  <a:lnTo>
                    <a:pt x="38" y="42"/>
                  </a:lnTo>
                  <a:lnTo>
                    <a:pt x="26" y="14"/>
                  </a:lnTo>
                  <a:lnTo>
                    <a:pt x="26" y="0"/>
                  </a:lnTo>
                </a:path>
              </a:pathLst>
            </a:custGeom>
            <a:solidFill>
              <a:srgbClr val="B2B2B2"/>
            </a:solidFill>
            <a:ln w="12700">
              <a:solidFill>
                <a:srgbClr val="000000"/>
              </a:solidFill>
              <a:round/>
              <a:headEnd/>
              <a:tailEnd/>
            </a:ln>
          </p:spPr>
          <p:txBody>
            <a:bodyPr wrap="none" anchor="ctr"/>
            <a:lstStyle/>
            <a:p>
              <a:endParaRPr lang="fr-FR" dirty="0"/>
            </a:p>
          </p:txBody>
        </p:sp>
        <p:sp>
          <p:nvSpPr>
            <p:cNvPr id="8531" name="AutoShape 339"/>
            <p:cNvSpPr>
              <a:spLocks/>
            </p:cNvSpPr>
            <p:nvPr/>
          </p:nvSpPr>
          <p:spPr bwMode="auto">
            <a:xfrm>
              <a:off x="4777" y="5329"/>
              <a:ext cx="40" cy="34"/>
            </a:xfrm>
            <a:custGeom>
              <a:avLst/>
              <a:gdLst>
                <a:gd name="T0" fmla="*/ 0 w 91"/>
                <a:gd name="T1" fmla="*/ 0 h 83"/>
                <a:gd name="T2" fmla="*/ 0 w 91"/>
                <a:gd name="T3" fmla="*/ 0 h 83"/>
                <a:gd name="T4" fmla="*/ 0 w 91"/>
                <a:gd name="T5" fmla="*/ 0 h 83"/>
                <a:gd name="T6" fmla="*/ 0 w 91"/>
                <a:gd name="T7" fmla="*/ 0 h 83"/>
                <a:gd name="T8" fmla="*/ 0 w 91"/>
                <a:gd name="T9" fmla="*/ 0 h 83"/>
                <a:gd name="T10" fmla="*/ 0 w 91"/>
                <a:gd name="T11" fmla="*/ 0 h 83"/>
                <a:gd name="T12" fmla="*/ 0 w 91"/>
                <a:gd name="T13" fmla="*/ 0 h 83"/>
                <a:gd name="T14" fmla="*/ 0 w 91"/>
                <a:gd name="T15" fmla="*/ 0 h 83"/>
                <a:gd name="T16" fmla="*/ 0 w 91"/>
                <a:gd name="T17" fmla="*/ 0 h 83"/>
                <a:gd name="T18" fmla="*/ 0 w 91"/>
                <a:gd name="T19" fmla="*/ 0 h 83"/>
                <a:gd name="T20" fmla="*/ 0 w 91"/>
                <a:gd name="T21" fmla="*/ 0 h 83"/>
                <a:gd name="T22" fmla="*/ 0 w 91"/>
                <a:gd name="T23" fmla="*/ 0 h 83"/>
                <a:gd name="T24" fmla="*/ 0 w 91"/>
                <a:gd name="T25" fmla="*/ 0 h 83"/>
                <a:gd name="T26" fmla="*/ 0 w 9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83"/>
                <a:gd name="T44" fmla="*/ 91 w 91"/>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83">
                  <a:moveTo>
                    <a:pt x="64" y="0"/>
                  </a:moveTo>
                  <a:lnTo>
                    <a:pt x="51" y="27"/>
                  </a:lnTo>
                  <a:lnTo>
                    <a:pt x="39" y="27"/>
                  </a:lnTo>
                  <a:lnTo>
                    <a:pt x="13" y="27"/>
                  </a:lnTo>
                  <a:lnTo>
                    <a:pt x="0" y="55"/>
                  </a:lnTo>
                  <a:lnTo>
                    <a:pt x="26" y="41"/>
                  </a:lnTo>
                  <a:lnTo>
                    <a:pt x="51" y="55"/>
                  </a:lnTo>
                  <a:lnTo>
                    <a:pt x="51" y="82"/>
                  </a:lnTo>
                  <a:lnTo>
                    <a:pt x="64" y="82"/>
                  </a:lnTo>
                  <a:lnTo>
                    <a:pt x="77" y="55"/>
                  </a:lnTo>
                  <a:lnTo>
                    <a:pt x="90" y="82"/>
                  </a:lnTo>
                  <a:lnTo>
                    <a:pt x="90" y="68"/>
                  </a:lnTo>
                  <a:lnTo>
                    <a:pt x="77" y="13"/>
                  </a:lnTo>
                  <a:lnTo>
                    <a:pt x="64" y="0"/>
                  </a:lnTo>
                </a:path>
              </a:pathLst>
            </a:custGeom>
            <a:solidFill>
              <a:srgbClr val="B2B2B2"/>
            </a:solidFill>
            <a:ln w="12700">
              <a:solidFill>
                <a:srgbClr val="000000"/>
              </a:solidFill>
              <a:round/>
              <a:headEnd/>
              <a:tailEnd/>
            </a:ln>
          </p:spPr>
          <p:txBody>
            <a:bodyPr wrap="none" anchor="ctr"/>
            <a:lstStyle/>
            <a:p>
              <a:endParaRPr lang="fr-FR" dirty="0"/>
            </a:p>
          </p:txBody>
        </p:sp>
        <p:sp>
          <p:nvSpPr>
            <p:cNvPr id="8532" name="AutoShape 340"/>
            <p:cNvSpPr>
              <a:spLocks/>
            </p:cNvSpPr>
            <p:nvPr/>
          </p:nvSpPr>
          <p:spPr bwMode="auto">
            <a:xfrm>
              <a:off x="4742" y="5317"/>
              <a:ext cx="18" cy="30"/>
            </a:xfrm>
            <a:custGeom>
              <a:avLst/>
              <a:gdLst>
                <a:gd name="T0" fmla="*/ 0 w 40"/>
                <a:gd name="T1" fmla="*/ 0 h 70"/>
                <a:gd name="T2" fmla="*/ 0 w 40"/>
                <a:gd name="T3" fmla="*/ 0 h 70"/>
                <a:gd name="T4" fmla="*/ 0 w 40"/>
                <a:gd name="T5" fmla="*/ 0 h 70"/>
                <a:gd name="T6" fmla="*/ 0 w 40"/>
                <a:gd name="T7" fmla="*/ 0 h 70"/>
                <a:gd name="T8" fmla="*/ 0 w 40"/>
                <a:gd name="T9" fmla="*/ 0 h 70"/>
                <a:gd name="T10" fmla="*/ 0 60000 65536"/>
                <a:gd name="T11" fmla="*/ 0 60000 65536"/>
                <a:gd name="T12" fmla="*/ 0 60000 65536"/>
                <a:gd name="T13" fmla="*/ 0 60000 65536"/>
                <a:gd name="T14" fmla="*/ 0 60000 65536"/>
                <a:gd name="T15" fmla="*/ 0 w 40"/>
                <a:gd name="T16" fmla="*/ 0 h 70"/>
                <a:gd name="T17" fmla="*/ 40 w 40"/>
                <a:gd name="T18" fmla="*/ 70 h 70"/>
              </a:gdLst>
              <a:ahLst/>
              <a:cxnLst>
                <a:cxn ang="T10">
                  <a:pos x="T0" y="T1"/>
                </a:cxn>
                <a:cxn ang="T11">
                  <a:pos x="T2" y="T3"/>
                </a:cxn>
                <a:cxn ang="T12">
                  <a:pos x="T4" y="T5"/>
                </a:cxn>
                <a:cxn ang="T13">
                  <a:pos x="T6" y="T7"/>
                </a:cxn>
                <a:cxn ang="T14">
                  <a:pos x="T8" y="T9"/>
                </a:cxn>
              </a:cxnLst>
              <a:rect l="T15" t="T16" r="T17" b="T18"/>
              <a:pathLst>
                <a:path w="40" h="70">
                  <a:moveTo>
                    <a:pt x="39" y="0"/>
                  </a:moveTo>
                  <a:lnTo>
                    <a:pt x="13" y="28"/>
                  </a:lnTo>
                  <a:lnTo>
                    <a:pt x="0" y="69"/>
                  </a:lnTo>
                  <a:lnTo>
                    <a:pt x="26" y="41"/>
                  </a:lnTo>
                  <a:lnTo>
                    <a:pt x="39" y="0"/>
                  </a:lnTo>
                </a:path>
              </a:pathLst>
            </a:custGeom>
            <a:solidFill>
              <a:srgbClr val="B2B2B2"/>
            </a:solidFill>
            <a:ln w="12700">
              <a:solidFill>
                <a:srgbClr val="000000"/>
              </a:solidFill>
              <a:round/>
              <a:headEnd/>
              <a:tailEnd/>
            </a:ln>
          </p:spPr>
          <p:txBody>
            <a:bodyPr wrap="none" anchor="ctr"/>
            <a:lstStyle/>
            <a:p>
              <a:endParaRPr lang="fr-FR" dirty="0"/>
            </a:p>
          </p:txBody>
        </p:sp>
        <p:sp>
          <p:nvSpPr>
            <p:cNvPr id="8533" name="AutoShape 341"/>
            <p:cNvSpPr>
              <a:spLocks/>
            </p:cNvSpPr>
            <p:nvPr/>
          </p:nvSpPr>
          <p:spPr bwMode="auto">
            <a:xfrm>
              <a:off x="4782" y="5322"/>
              <a:ext cx="9" cy="13"/>
            </a:xfrm>
            <a:custGeom>
              <a:avLst/>
              <a:gdLst>
                <a:gd name="T0" fmla="*/ 1 w 18"/>
                <a:gd name="T1" fmla="*/ 0 h 28"/>
                <a:gd name="T2" fmla="*/ 0 w 18"/>
                <a:gd name="T3" fmla="*/ 0 h 28"/>
                <a:gd name="T4" fmla="*/ 1 w 18"/>
                <a:gd name="T5" fmla="*/ 0 h 28"/>
                <a:gd name="T6" fmla="*/ 1 w 18"/>
                <a:gd name="T7" fmla="*/ 0 h 28"/>
                <a:gd name="T8" fmla="*/ 1 w 18"/>
                <a:gd name="T9" fmla="*/ 0 h 28"/>
                <a:gd name="T10" fmla="*/ 0 60000 65536"/>
                <a:gd name="T11" fmla="*/ 0 60000 65536"/>
                <a:gd name="T12" fmla="*/ 0 60000 65536"/>
                <a:gd name="T13" fmla="*/ 0 60000 65536"/>
                <a:gd name="T14" fmla="*/ 0 60000 65536"/>
                <a:gd name="T15" fmla="*/ 0 w 18"/>
                <a:gd name="T16" fmla="*/ 0 h 28"/>
                <a:gd name="T17" fmla="*/ 18 w 18"/>
                <a:gd name="T18" fmla="*/ 28 h 28"/>
              </a:gdLst>
              <a:ahLst/>
              <a:cxnLst>
                <a:cxn ang="T10">
                  <a:pos x="T0" y="T1"/>
                </a:cxn>
                <a:cxn ang="T11">
                  <a:pos x="T2" y="T3"/>
                </a:cxn>
                <a:cxn ang="T12">
                  <a:pos x="T4" y="T5"/>
                </a:cxn>
                <a:cxn ang="T13">
                  <a:pos x="T6" y="T7"/>
                </a:cxn>
                <a:cxn ang="T14">
                  <a:pos x="T8" y="T9"/>
                </a:cxn>
              </a:cxnLst>
              <a:rect l="T15" t="T16" r="T17" b="T18"/>
              <a:pathLst>
                <a:path w="18" h="28">
                  <a:moveTo>
                    <a:pt x="17" y="0"/>
                  </a:moveTo>
                  <a:lnTo>
                    <a:pt x="0" y="14"/>
                  </a:lnTo>
                  <a:lnTo>
                    <a:pt x="17" y="27"/>
                  </a:lnTo>
                  <a:lnTo>
                    <a:pt x="17" y="14"/>
                  </a:lnTo>
                  <a:lnTo>
                    <a:pt x="17" y="0"/>
                  </a:lnTo>
                </a:path>
              </a:pathLst>
            </a:custGeom>
            <a:solidFill>
              <a:srgbClr val="B2B2B2"/>
            </a:solidFill>
            <a:ln w="12700">
              <a:solidFill>
                <a:srgbClr val="000000"/>
              </a:solidFill>
              <a:round/>
              <a:headEnd/>
              <a:tailEnd/>
            </a:ln>
          </p:spPr>
          <p:txBody>
            <a:bodyPr wrap="none" anchor="ctr"/>
            <a:lstStyle/>
            <a:p>
              <a:endParaRPr lang="fr-FR" dirty="0"/>
            </a:p>
          </p:txBody>
        </p:sp>
        <p:sp>
          <p:nvSpPr>
            <p:cNvPr id="8534" name="AutoShape 342"/>
            <p:cNvSpPr>
              <a:spLocks/>
            </p:cNvSpPr>
            <p:nvPr/>
          </p:nvSpPr>
          <p:spPr bwMode="auto">
            <a:xfrm>
              <a:off x="4800" y="5299"/>
              <a:ext cx="8" cy="12"/>
            </a:xfrm>
            <a:custGeom>
              <a:avLst/>
              <a:gdLst>
                <a:gd name="T0" fmla="*/ 0 w 18"/>
                <a:gd name="T1" fmla="*/ 0 h 27"/>
                <a:gd name="T2" fmla="*/ 0 w 18"/>
                <a:gd name="T3" fmla="*/ 0 h 27"/>
                <a:gd name="T4" fmla="*/ 0 w 18"/>
                <a:gd name="T5" fmla="*/ 0 h 27"/>
                <a:gd name="T6" fmla="*/ 0 w 18"/>
                <a:gd name="T7" fmla="*/ 0 h 27"/>
                <a:gd name="T8" fmla="*/ 0 60000 65536"/>
                <a:gd name="T9" fmla="*/ 0 60000 65536"/>
                <a:gd name="T10" fmla="*/ 0 60000 65536"/>
                <a:gd name="T11" fmla="*/ 0 60000 65536"/>
                <a:gd name="T12" fmla="*/ 0 w 18"/>
                <a:gd name="T13" fmla="*/ 0 h 27"/>
                <a:gd name="T14" fmla="*/ 18 w 18"/>
                <a:gd name="T15" fmla="*/ 27 h 27"/>
              </a:gdLst>
              <a:ahLst/>
              <a:cxnLst>
                <a:cxn ang="T8">
                  <a:pos x="T0" y="T1"/>
                </a:cxn>
                <a:cxn ang="T9">
                  <a:pos x="T2" y="T3"/>
                </a:cxn>
                <a:cxn ang="T10">
                  <a:pos x="T4" y="T5"/>
                </a:cxn>
                <a:cxn ang="T11">
                  <a:pos x="T6" y="T7"/>
                </a:cxn>
              </a:cxnLst>
              <a:rect l="T12" t="T13" r="T14" b="T15"/>
              <a:pathLst>
                <a:path w="18" h="27">
                  <a:moveTo>
                    <a:pt x="17" y="0"/>
                  </a:moveTo>
                  <a:lnTo>
                    <a:pt x="0" y="0"/>
                  </a:lnTo>
                  <a:lnTo>
                    <a:pt x="17" y="26"/>
                  </a:lnTo>
                  <a:lnTo>
                    <a:pt x="17" y="0"/>
                  </a:lnTo>
                </a:path>
              </a:pathLst>
            </a:custGeom>
            <a:solidFill>
              <a:srgbClr val="B2B2B2"/>
            </a:solidFill>
            <a:ln w="12700">
              <a:solidFill>
                <a:srgbClr val="000000"/>
              </a:solidFill>
              <a:round/>
              <a:headEnd/>
              <a:tailEnd/>
            </a:ln>
          </p:spPr>
          <p:txBody>
            <a:bodyPr wrap="none" anchor="ctr"/>
            <a:lstStyle/>
            <a:p>
              <a:endParaRPr lang="fr-FR" dirty="0"/>
            </a:p>
          </p:txBody>
        </p:sp>
        <p:sp>
          <p:nvSpPr>
            <p:cNvPr id="8535" name="AutoShape 343"/>
            <p:cNvSpPr>
              <a:spLocks/>
            </p:cNvSpPr>
            <p:nvPr/>
          </p:nvSpPr>
          <p:spPr bwMode="auto">
            <a:xfrm>
              <a:off x="4777" y="5310"/>
              <a:ext cx="8" cy="12"/>
            </a:xfrm>
            <a:custGeom>
              <a:avLst/>
              <a:gdLst>
                <a:gd name="T0" fmla="*/ 0 w 18"/>
                <a:gd name="T1" fmla="*/ 0 h 29"/>
                <a:gd name="T2" fmla="*/ 0 w 18"/>
                <a:gd name="T3" fmla="*/ 0 h 29"/>
                <a:gd name="T4" fmla="*/ 0 w 18"/>
                <a:gd name="T5" fmla="*/ 0 h 29"/>
                <a:gd name="T6" fmla="*/ 0 w 18"/>
                <a:gd name="T7" fmla="*/ 0 h 29"/>
                <a:gd name="T8" fmla="*/ 0 60000 65536"/>
                <a:gd name="T9" fmla="*/ 0 60000 65536"/>
                <a:gd name="T10" fmla="*/ 0 60000 65536"/>
                <a:gd name="T11" fmla="*/ 0 60000 65536"/>
                <a:gd name="T12" fmla="*/ 0 w 18"/>
                <a:gd name="T13" fmla="*/ 0 h 29"/>
                <a:gd name="T14" fmla="*/ 18 w 18"/>
                <a:gd name="T15" fmla="*/ 29 h 29"/>
              </a:gdLst>
              <a:ahLst/>
              <a:cxnLst>
                <a:cxn ang="T8">
                  <a:pos x="T0" y="T1"/>
                </a:cxn>
                <a:cxn ang="T9">
                  <a:pos x="T2" y="T3"/>
                </a:cxn>
                <a:cxn ang="T10">
                  <a:pos x="T4" y="T5"/>
                </a:cxn>
                <a:cxn ang="T11">
                  <a:pos x="T6" y="T7"/>
                </a:cxn>
              </a:cxnLst>
              <a:rect l="T12" t="T13" r="T14" b="T15"/>
              <a:pathLst>
                <a:path w="18" h="29">
                  <a:moveTo>
                    <a:pt x="0" y="28"/>
                  </a:moveTo>
                  <a:lnTo>
                    <a:pt x="17" y="0"/>
                  </a:lnTo>
                  <a:lnTo>
                    <a:pt x="0" y="0"/>
                  </a:lnTo>
                  <a:lnTo>
                    <a:pt x="0" y="28"/>
                  </a:lnTo>
                </a:path>
              </a:pathLst>
            </a:custGeom>
            <a:solidFill>
              <a:srgbClr val="B2B2B2"/>
            </a:solidFill>
            <a:ln w="12700">
              <a:solidFill>
                <a:srgbClr val="000000"/>
              </a:solidFill>
              <a:round/>
              <a:headEnd/>
              <a:tailEnd/>
            </a:ln>
          </p:spPr>
          <p:txBody>
            <a:bodyPr wrap="none" anchor="ctr"/>
            <a:lstStyle/>
            <a:p>
              <a:endParaRPr lang="fr-FR" dirty="0"/>
            </a:p>
          </p:txBody>
        </p:sp>
        <p:sp>
          <p:nvSpPr>
            <p:cNvPr id="8536" name="Line 344"/>
            <p:cNvSpPr>
              <a:spLocks noChangeShapeType="1"/>
            </p:cNvSpPr>
            <p:nvPr/>
          </p:nvSpPr>
          <p:spPr bwMode="auto">
            <a:xfrm>
              <a:off x="4766" y="5294"/>
              <a:ext cx="5" cy="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grpSp>
          <p:nvGrpSpPr>
            <p:cNvPr id="8537" name="Group 345"/>
            <p:cNvGrpSpPr>
              <a:grpSpLocks/>
            </p:cNvGrpSpPr>
            <p:nvPr/>
          </p:nvGrpSpPr>
          <p:grpSpPr bwMode="auto">
            <a:xfrm>
              <a:off x="4572" y="5376"/>
              <a:ext cx="365" cy="158"/>
              <a:chOff x="4445" y="2477"/>
              <a:chExt cx="817" cy="371"/>
            </a:xfrm>
          </p:grpSpPr>
          <p:sp>
            <p:nvSpPr>
              <p:cNvPr id="8597" name="AutoShape 405"/>
              <p:cNvSpPr>
                <a:spLocks/>
              </p:cNvSpPr>
              <p:nvPr/>
            </p:nvSpPr>
            <p:spPr bwMode="auto">
              <a:xfrm>
                <a:off x="4802" y="2779"/>
                <a:ext cx="39" cy="29"/>
              </a:xfrm>
              <a:custGeom>
                <a:avLst/>
                <a:gdLst>
                  <a:gd name="T0" fmla="*/ 0 w 39"/>
                  <a:gd name="T1" fmla="*/ 0 h 29"/>
                  <a:gd name="T2" fmla="*/ 0 w 39"/>
                  <a:gd name="T3" fmla="*/ 28 h 29"/>
                  <a:gd name="T4" fmla="*/ 38 w 39"/>
                  <a:gd name="T5" fmla="*/ 28 h 29"/>
                  <a:gd name="T6" fmla="*/ 0 w 39"/>
                  <a:gd name="T7" fmla="*/ 0 h 29"/>
                  <a:gd name="T8" fmla="*/ 0 60000 65536"/>
                  <a:gd name="T9" fmla="*/ 0 60000 65536"/>
                  <a:gd name="T10" fmla="*/ 0 60000 65536"/>
                  <a:gd name="T11" fmla="*/ 0 60000 65536"/>
                  <a:gd name="T12" fmla="*/ 0 w 39"/>
                  <a:gd name="T13" fmla="*/ 0 h 29"/>
                  <a:gd name="T14" fmla="*/ 39 w 39"/>
                  <a:gd name="T15" fmla="*/ 29 h 29"/>
                </a:gdLst>
                <a:ahLst/>
                <a:cxnLst>
                  <a:cxn ang="T8">
                    <a:pos x="T0" y="T1"/>
                  </a:cxn>
                  <a:cxn ang="T9">
                    <a:pos x="T2" y="T3"/>
                  </a:cxn>
                  <a:cxn ang="T10">
                    <a:pos x="T4" y="T5"/>
                  </a:cxn>
                  <a:cxn ang="T11">
                    <a:pos x="T6" y="T7"/>
                  </a:cxn>
                </a:cxnLst>
                <a:rect l="T12" t="T13" r="T14" b="T15"/>
                <a:pathLst>
                  <a:path w="39" h="29">
                    <a:moveTo>
                      <a:pt x="0" y="0"/>
                    </a:moveTo>
                    <a:lnTo>
                      <a:pt x="0" y="28"/>
                    </a:lnTo>
                    <a:lnTo>
                      <a:pt x="38" y="28"/>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598" name="AutoShape 406"/>
              <p:cNvSpPr>
                <a:spLocks/>
              </p:cNvSpPr>
              <p:nvPr/>
            </p:nvSpPr>
            <p:spPr bwMode="auto">
              <a:xfrm>
                <a:off x="4967" y="2683"/>
                <a:ext cx="28" cy="17"/>
              </a:xfrm>
              <a:custGeom>
                <a:avLst/>
                <a:gdLst>
                  <a:gd name="T0" fmla="*/ 0 w 28"/>
                  <a:gd name="T1" fmla="*/ 0 h 17"/>
                  <a:gd name="T2" fmla="*/ 0 w 28"/>
                  <a:gd name="T3" fmla="*/ 16 h 17"/>
                  <a:gd name="T4" fmla="*/ 27 w 28"/>
                  <a:gd name="T5" fmla="*/ 0 h 17"/>
                  <a:gd name="T6" fmla="*/ 0 w 28"/>
                  <a:gd name="T7" fmla="*/ 0 h 17"/>
                  <a:gd name="T8" fmla="*/ 0 60000 65536"/>
                  <a:gd name="T9" fmla="*/ 0 60000 65536"/>
                  <a:gd name="T10" fmla="*/ 0 60000 65536"/>
                  <a:gd name="T11" fmla="*/ 0 60000 65536"/>
                  <a:gd name="T12" fmla="*/ 0 w 28"/>
                  <a:gd name="T13" fmla="*/ 0 h 17"/>
                  <a:gd name="T14" fmla="*/ 28 w 28"/>
                  <a:gd name="T15" fmla="*/ 17 h 17"/>
                </a:gdLst>
                <a:ahLst/>
                <a:cxnLst>
                  <a:cxn ang="T8">
                    <a:pos x="T0" y="T1"/>
                  </a:cxn>
                  <a:cxn ang="T9">
                    <a:pos x="T2" y="T3"/>
                  </a:cxn>
                  <a:cxn ang="T10">
                    <a:pos x="T4" y="T5"/>
                  </a:cxn>
                  <a:cxn ang="T11">
                    <a:pos x="T6" y="T7"/>
                  </a:cxn>
                </a:cxnLst>
                <a:rect l="T12" t="T13" r="T14" b="T15"/>
                <a:pathLst>
                  <a:path w="28" h="17">
                    <a:moveTo>
                      <a:pt x="0" y="0"/>
                    </a:moveTo>
                    <a:lnTo>
                      <a:pt x="0" y="16"/>
                    </a:lnTo>
                    <a:lnTo>
                      <a:pt x="27"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599" name="AutoShape 407"/>
              <p:cNvSpPr>
                <a:spLocks/>
              </p:cNvSpPr>
              <p:nvPr/>
            </p:nvSpPr>
            <p:spPr bwMode="auto">
              <a:xfrm>
                <a:off x="4661" y="2518"/>
                <a:ext cx="192" cy="207"/>
              </a:xfrm>
              <a:custGeom>
                <a:avLst/>
                <a:gdLst>
                  <a:gd name="T0" fmla="*/ 166 w 192"/>
                  <a:gd name="T1" fmla="*/ 0 h 207"/>
                  <a:gd name="T2" fmla="*/ 140 w 192"/>
                  <a:gd name="T3" fmla="*/ 0 h 207"/>
                  <a:gd name="T4" fmla="*/ 128 w 192"/>
                  <a:gd name="T5" fmla="*/ 0 h 207"/>
                  <a:gd name="T6" fmla="*/ 115 w 192"/>
                  <a:gd name="T7" fmla="*/ 55 h 207"/>
                  <a:gd name="T8" fmla="*/ 77 w 192"/>
                  <a:gd name="T9" fmla="*/ 55 h 207"/>
                  <a:gd name="T10" fmla="*/ 64 w 192"/>
                  <a:gd name="T11" fmla="*/ 69 h 207"/>
                  <a:gd name="T12" fmla="*/ 38 w 192"/>
                  <a:gd name="T13" fmla="*/ 69 h 207"/>
                  <a:gd name="T14" fmla="*/ 26 w 192"/>
                  <a:gd name="T15" fmla="*/ 55 h 207"/>
                  <a:gd name="T16" fmla="*/ 0 w 192"/>
                  <a:gd name="T17" fmla="*/ 82 h 207"/>
                  <a:gd name="T18" fmla="*/ 13 w 192"/>
                  <a:gd name="T19" fmla="*/ 96 h 207"/>
                  <a:gd name="T20" fmla="*/ 38 w 192"/>
                  <a:gd name="T21" fmla="*/ 137 h 207"/>
                  <a:gd name="T22" fmla="*/ 38 w 192"/>
                  <a:gd name="T23" fmla="*/ 165 h 207"/>
                  <a:gd name="T24" fmla="*/ 64 w 192"/>
                  <a:gd name="T25" fmla="*/ 179 h 207"/>
                  <a:gd name="T26" fmla="*/ 89 w 192"/>
                  <a:gd name="T27" fmla="*/ 165 h 207"/>
                  <a:gd name="T28" fmla="*/ 115 w 192"/>
                  <a:gd name="T29" fmla="*/ 179 h 207"/>
                  <a:gd name="T30" fmla="*/ 102 w 192"/>
                  <a:gd name="T31" fmla="*/ 206 h 207"/>
                  <a:gd name="T32" fmla="*/ 140 w 192"/>
                  <a:gd name="T33" fmla="*/ 192 h 207"/>
                  <a:gd name="T34" fmla="*/ 153 w 192"/>
                  <a:gd name="T35" fmla="*/ 151 h 207"/>
                  <a:gd name="T36" fmla="*/ 140 w 192"/>
                  <a:gd name="T37" fmla="*/ 137 h 207"/>
                  <a:gd name="T38" fmla="*/ 166 w 192"/>
                  <a:gd name="T39" fmla="*/ 110 h 207"/>
                  <a:gd name="T40" fmla="*/ 179 w 192"/>
                  <a:gd name="T41" fmla="*/ 82 h 207"/>
                  <a:gd name="T42" fmla="*/ 191 w 192"/>
                  <a:gd name="T43" fmla="*/ 69 h 207"/>
                  <a:gd name="T44" fmla="*/ 179 w 192"/>
                  <a:gd name="T45" fmla="*/ 55 h 207"/>
                  <a:gd name="T46" fmla="*/ 179 w 192"/>
                  <a:gd name="T47" fmla="*/ 41 h 207"/>
                  <a:gd name="T48" fmla="*/ 166 w 192"/>
                  <a:gd name="T49" fmla="*/ 0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2"/>
                  <a:gd name="T76" fmla="*/ 0 h 207"/>
                  <a:gd name="T77" fmla="*/ 192 w 192"/>
                  <a:gd name="T78" fmla="*/ 207 h 2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2" h="207">
                    <a:moveTo>
                      <a:pt x="166" y="0"/>
                    </a:moveTo>
                    <a:lnTo>
                      <a:pt x="140" y="0"/>
                    </a:lnTo>
                    <a:lnTo>
                      <a:pt x="128" y="0"/>
                    </a:lnTo>
                    <a:lnTo>
                      <a:pt x="115" y="55"/>
                    </a:lnTo>
                    <a:lnTo>
                      <a:pt x="77" y="55"/>
                    </a:lnTo>
                    <a:lnTo>
                      <a:pt x="64" y="69"/>
                    </a:lnTo>
                    <a:lnTo>
                      <a:pt x="38" y="69"/>
                    </a:lnTo>
                    <a:lnTo>
                      <a:pt x="26" y="55"/>
                    </a:lnTo>
                    <a:lnTo>
                      <a:pt x="0" y="82"/>
                    </a:lnTo>
                    <a:lnTo>
                      <a:pt x="13" y="96"/>
                    </a:lnTo>
                    <a:lnTo>
                      <a:pt x="38" y="137"/>
                    </a:lnTo>
                    <a:lnTo>
                      <a:pt x="38" y="165"/>
                    </a:lnTo>
                    <a:lnTo>
                      <a:pt x="64" y="179"/>
                    </a:lnTo>
                    <a:lnTo>
                      <a:pt x="89" y="165"/>
                    </a:lnTo>
                    <a:lnTo>
                      <a:pt x="115" y="179"/>
                    </a:lnTo>
                    <a:lnTo>
                      <a:pt x="102" y="206"/>
                    </a:lnTo>
                    <a:lnTo>
                      <a:pt x="140" y="192"/>
                    </a:lnTo>
                    <a:lnTo>
                      <a:pt x="153" y="151"/>
                    </a:lnTo>
                    <a:lnTo>
                      <a:pt x="140" y="137"/>
                    </a:lnTo>
                    <a:lnTo>
                      <a:pt x="166" y="110"/>
                    </a:lnTo>
                    <a:lnTo>
                      <a:pt x="179" y="82"/>
                    </a:lnTo>
                    <a:lnTo>
                      <a:pt x="191" y="69"/>
                    </a:lnTo>
                    <a:lnTo>
                      <a:pt x="179" y="55"/>
                    </a:lnTo>
                    <a:lnTo>
                      <a:pt x="179" y="41"/>
                    </a:lnTo>
                    <a:lnTo>
                      <a:pt x="166" y="0"/>
                    </a:lnTo>
                  </a:path>
                </a:pathLst>
              </a:custGeom>
              <a:solidFill>
                <a:srgbClr val="B2B2B2"/>
              </a:solidFill>
              <a:ln w="12700">
                <a:solidFill>
                  <a:srgbClr val="000000"/>
                </a:solidFill>
                <a:round/>
                <a:headEnd/>
                <a:tailEnd/>
              </a:ln>
            </p:spPr>
            <p:txBody>
              <a:bodyPr wrap="none" anchor="ctr"/>
              <a:lstStyle/>
              <a:p>
                <a:endParaRPr lang="fr-FR" dirty="0"/>
              </a:p>
            </p:txBody>
          </p:sp>
          <p:sp>
            <p:nvSpPr>
              <p:cNvPr id="8600" name="AutoShape 408"/>
              <p:cNvSpPr>
                <a:spLocks/>
              </p:cNvSpPr>
              <p:nvPr/>
            </p:nvSpPr>
            <p:spPr bwMode="auto">
              <a:xfrm>
                <a:off x="4445" y="2477"/>
                <a:ext cx="180" cy="261"/>
              </a:xfrm>
              <a:custGeom>
                <a:avLst/>
                <a:gdLst>
                  <a:gd name="T0" fmla="*/ 0 w 180"/>
                  <a:gd name="T1" fmla="*/ 0 h 261"/>
                  <a:gd name="T2" fmla="*/ 0 w 180"/>
                  <a:gd name="T3" fmla="*/ 13 h 261"/>
                  <a:gd name="T4" fmla="*/ 26 w 180"/>
                  <a:gd name="T5" fmla="*/ 41 h 261"/>
                  <a:gd name="T6" fmla="*/ 64 w 180"/>
                  <a:gd name="T7" fmla="*/ 96 h 261"/>
                  <a:gd name="T8" fmla="*/ 64 w 180"/>
                  <a:gd name="T9" fmla="*/ 110 h 261"/>
                  <a:gd name="T10" fmla="*/ 90 w 180"/>
                  <a:gd name="T11" fmla="*/ 164 h 261"/>
                  <a:gd name="T12" fmla="*/ 115 w 180"/>
                  <a:gd name="T13" fmla="*/ 205 h 261"/>
                  <a:gd name="T14" fmla="*/ 153 w 180"/>
                  <a:gd name="T15" fmla="*/ 260 h 261"/>
                  <a:gd name="T16" fmla="*/ 166 w 180"/>
                  <a:gd name="T17" fmla="*/ 260 h 261"/>
                  <a:gd name="T18" fmla="*/ 179 w 180"/>
                  <a:gd name="T19" fmla="*/ 191 h 261"/>
                  <a:gd name="T20" fmla="*/ 153 w 180"/>
                  <a:gd name="T21" fmla="*/ 164 h 261"/>
                  <a:gd name="T22" fmla="*/ 141 w 180"/>
                  <a:gd name="T23" fmla="*/ 136 h 261"/>
                  <a:gd name="T24" fmla="*/ 141 w 180"/>
                  <a:gd name="T25" fmla="*/ 110 h 261"/>
                  <a:gd name="T26" fmla="*/ 102 w 180"/>
                  <a:gd name="T27" fmla="*/ 82 h 261"/>
                  <a:gd name="T28" fmla="*/ 77 w 180"/>
                  <a:gd name="T29" fmla="*/ 55 h 261"/>
                  <a:gd name="T30" fmla="*/ 51 w 180"/>
                  <a:gd name="T31" fmla="*/ 27 h 261"/>
                  <a:gd name="T32" fmla="*/ 26 w 180"/>
                  <a:gd name="T33" fmla="*/ 0 h 261"/>
                  <a:gd name="T34" fmla="*/ 0 w 180"/>
                  <a:gd name="T35" fmla="*/ 0 h 2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0"/>
                  <a:gd name="T55" fmla="*/ 0 h 261"/>
                  <a:gd name="T56" fmla="*/ 180 w 180"/>
                  <a:gd name="T57" fmla="*/ 261 h 2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0" h="261">
                    <a:moveTo>
                      <a:pt x="0" y="0"/>
                    </a:moveTo>
                    <a:lnTo>
                      <a:pt x="0" y="13"/>
                    </a:lnTo>
                    <a:lnTo>
                      <a:pt x="26" y="41"/>
                    </a:lnTo>
                    <a:lnTo>
                      <a:pt x="64" y="96"/>
                    </a:lnTo>
                    <a:lnTo>
                      <a:pt x="64" y="110"/>
                    </a:lnTo>
                    <a:lnTo>
                      <a:pt x="90" y="164"/>
                    </a:lnTo>
                    <a:lnTo>
                      <a:pt x="115" y="205"/>
                    </a:lnTo>
                    <a:lnTo>
                      <a:pt x="153" y="260"/>
                    </a:lnTo>
                    <a:lnTo>
                      <a:pt x="166" y="260"/>
                    </a:lnTo>
                    <a:lnTo>
                      <a:pt x="179" y="191"/>
                    </a:lnTo>
                    <a:lnTo>
                      <a:pt x="153" y="164"/>
                    </a:lnTo>
                    <a:lnTo>
                      <a:pt x="141" y="136"/>
                    </a:lnTo>
                    <a:lnTo>
                      <a:pt x="141" y="110"/>
                    </a:lnTo>
                    <a:lnTo>
                      <a:pt x="102" y="82"/>
                    </a:lnTo>
                    <a:lnTo>
                      <a:pt x="77" y="55"/>
                    </a:lnTo>
                    <a:lnTo>
                      <a:pt x="51" y="27"/>
                    </a:lnTo>
                    <a:lnTo>
                      <a:pt x="26"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601" name="AutoShape 409"/>
              <p:cNvSpPr>
                <a:spLocks/>
              </p:cNvSpPr>
              <p:nvPr/>
            </p:nvSpPr>
            <p:spPr bwMode="auto">
              <a:xfrm>
                <a:off x="5083" y="2613"/>
                <a:ext cx="179" cy="222"/>
              </a:xfrm>
              <a:custGeom>
                <a:avLst/>
                <a:gdLst>
                  <a:gd name="T0" fmla="*/ 178 w 179"/>
                  <a:gd name="T1" fmla="*/ 55 h 222"/>
                  <a:gd name="T2" fmla="*/ 115 w 179"/>
                  <a:gd name="T3" fmla="*/ 41 h 222"/>
                  <a:gd name="T4" fmla="*/ 89 w 179"/>
                  <a:gd name="T5" fmla="*/ 55 h 222"/>
                  <a:gd name="T6" fmla="*/ 76 w 179"/>
                  <a:gd name="T7" fmla="*/ 69 h 222"/>
                  <a:gd name="T8" fmla="*/ 51 w 179"/>
                  <a:gd name="T9" fmla="*/ 55 h 222"/>
                  <a:gd name="T10" fmla="*/ 51 w 179"/>
                  <a:gd name="T11" fmla="*/ 28 h 222"/>
                  <a:gd name="T12" fmla="*/ 25 w 179"/>
                  <a:gd name="T13" fmla="*/ 0 h 222"/>
                  <a:gd name="T14" fmla="*/ 0 w 179"/>
                  <a:gd name="T15" fmla="*/ 14 h 222"/>
                  <a:gd name="T16" fmla="*/ 0 w 179"/>
                  <a:gd name="T17" fmla="*/ 28 h 222"/>
                  <a:gd name="T18" fmla="*/ 38 w 179"/>
                  <a:gd name="T19" fmla="*/ 41 h 222"/>
                  <a:gd name="T20" fmla="*/ 13 w 179"/>
                  <a:gd name="T21" fmla="*/ 55 h 222"/>
                  <a:gd name="T22" fmla="*/ 25 w 179"/>
                  <a:gd name="T23" fmla="*/ 84 h 222"/>
                  <a:gd name="T24" fmla="*/ 38 w 179"/>
                  <a:gd name="T25" fmla="*/ 84 h 222"/>
                  <a:gd name="T26" fmla="*/ 127 w 179"/>
                  <a:gd name="T27" fmla="*/ 139 h 222"/>
                  <a:gd name="T28" fmla="*/ 127 w 179"/>
                  <a:gd name="T29" fmla="*/ 194 h 222"/>
                  <a:gd name="T30" fmla="*/ 178 w 179"/>
                  <a:gd name="T31" fmla="*/ 221 h 222"/>
                  <a:gd name="T32" fmla="*/ 178 w 179"/>
                  <a:gd name="T33" fmla="*/ 55 h 2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222"/>
                  <a:gd name="T53" fmla="*/ 179 w 179"/>
                  <a:gd name="T54" fmla="*/ 222 h 2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222">
                    <a:moveTo>
                      <a:pt x="178" y="55"/>
                    </a:moveTo>
                    <a:lnTo>
                      <a:pt x="115" y="41"/>
                    </a:lnTo>
                    <a:lnTo>
                      <a:pt x="89" y="55"/>
                    </a:lnTo>
                    <a:lnTo>
                      <a:pt x="76" y="69"/>
                    </a:lnTo>
                    <a:lnTo>
                      <a:pt x="51" y="55"/>
                    </a:lnTo>
                    <a:lnTo>
                      <a:pt x="51" y="28"/>
                    </a:lnTo>
                    <a:lnTo>
                      <a:pt x="25" y="0"/>
                    </a:lnTo>
                    <a:lnTo>
                      <a:pt x="0" y="14"/>
                    </a:lnTo>
                    <a:lnTo>
                      <a:pt x="0" y="28"/>
                    </a:lnTo>
                    <a:lnTo>
                      <a:pt x="38" y="41"/>
                    </a:lnTo>
                    <a:lnTo>
                      <a:pt x="13" y="55"/>
                    </a:lnTo>
                    <a:lnTo>
                      <a:pt x="25" y="84"/>
                    </a:lnTo>
                    <a:lnTo>
                      <a:pt x="38" y="84"/>
                    </a:lnTo>
                    <a:lnTo>
                      <a:pt x="127" y="139"/>
                    </a:lnTo>
                    <a:lnTo>
                      <a:pt x="127" y="194"/>
                    </a:lnTo>
                    <a:lnTo>
                      <a:pt x="178" y="221"/>
                    </a:lnTo>
                    <a:lnTo>
                      <a:pt x="178" y="55"/>
                    </a:lnTo>
                  </a:path>
                </a:pathLst>
              </a:custGeom>
              <a:solidFill>
                <a:srgbClr val="B2B2B2"/>
              </a:solidFill>
              <a:ln w="12700">
                <a:solidFill>
                  <a:srgbClr val="000000"/>
                </a:solidFill>
                <a:round/>
                <a:headEnd/>
                <a:tailEnd/>
              </a:ln>
            </p:spPr>
            <p:txBody>
              <a:bodyPr wrap="none" anchor="ctr"/>
              <a:lstStyle/>
              <a:p>
                <a:endParaRPr lang="fr-FR" dirty="0"/>
              </a:p>
            </p:txBody>
          </p:sp>
          <p:sp>
            <p:nvSpPr>
              <p:cNvPr id="8602" name="AutoShape 410"/>
              <p:cNvSpPr>
                <a:spLocks/>
              </p:cNvSpPr>
              <p:nvPr/>
            </p:nvSpPr>
            <p:spPr bwMode="auto">
              <a:xfrm>
                <a:off x="4866" y="2573"/>
                <a:ext cx="102" cy="165"/>
              </a:xfrm>
              <a:custGeom>
                <a:avLst/>
                <a:gdLst>
                  <a:gd name="T0" fmla="*/ 101 w 102"/>
                  <a:gd name="T1" fmla="*/ 0 h 165"/>
                  <a:gd name="T2" fmla="*/ 76 w 102"/>
                  <a:gd name="T3" fmla="*/ 0 h 165"/>
                  <a:gd name="T4" fmla="*/ 26 w 102"/>
                  <a:gd name="T5" fmla="*/ 0 h 165"/>
                  <a:gd name="T6" fmla="*/ 13 w 102"/>
                  <a:gd name="T7" fmla="*/ 14 h 165"/>
                  <a:gd name="T8" fmla="*/ 0 w 102"/>
                  <a:gd name="T9" fmla="*/ 41 h 165"/>
                  <a:gd name="T10" fmla="*/ 0 w 102"/>
                  <a:gd name="T11" fmla="*/ 109 h 165"/>
                  <a:gd name="T12" fmla="*/ 13 w 102"/>
                  <a:gd name="T13" fmla="*/ 109 h 165"/>
                  <a:gd name="T14" fmla="*/ 0 w 102"/>
                  <a:gd name="T15" fmla="*/ 164 h 165"/>
                  <a:gd name="T16" fmla="*/ 26 w 102"/>
                  <a:gd name="T17" fmla="*/ 164 h 165"/>
                  <a:gd name="T18" fmla="*/ 26 w 102"/>
                  <a:gd name="T19" fmla="*/ 95 h 165"/>
                  <a:gd name="T20" fmla="*/ 38 w 102"/>
                  <a:gd name="T21" fmla="*/ 95 h 165"/>
                  <a:gd name="T22" fmla="*/ 38 w 102"/>
                  <a:gd name="T23" fmla="*/ 136 h 165"/>
                  <a:gd name="T24" fmla="*/ 38 w 102"/>
                  <a:gd name="T25" fmla="*/ 150 h 165"/>
                  <a:gd name="T26" fmla="*/ 51 w 102"/>
                  <a:gd name="T27" fmla="*/ 136 h 165"/>
                  <a:gd name="T28" fmla="*/ 51 w 102"/>
                  <a:gd name="T29" fmla="*/ 81 h 165"/>
                  <a:gd name="T30" fmla="*/ 38 w 102"/>
                  <a:gd name="T31" fmla="*/ 81 h 165"/>
                  <a:gd name="T32" fmla="*/ 63 w 102"/>
                  <a:gd name="T33" fmla="*/ 41 h 165"/>
                  <a:gd name="T34" fmla="*/ 38 w 102"/>
                  <a:gd name="T35" fmla="*/ 41 h 165"/>
                  <a:gd name="T36" fmla="*/ 26 w 102"/>
                  <a:gd name="T37" fmla="*/ 69 h 165"/>
                  <a:gd name="T38" fmla="*/ 26 w 102"/>
                  <a:gd name="T39" fmla="*/ 14 h 165"/>
                  <a:gd name="T40" fmla="*/ 88 w 102"/>
                  <a:gd name="T41" fmla="*/ 14 h 165"/>
                  <a:gd name="T42" fmla="*/ 101 w 102"/>
                  <a:gd name="T43" fmla="*/ 0 h 1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2"/>
                  <a:gd name="T67" fmla="*/ 0 h 165"/>
                  <a:gd name="T68" fmla="*/ 102 w 102"/>
                  <a:gd name="T69" fmla="*/ 165 h 1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2" h="165">
                    <a:moveTo>
                      <a:pt x="101" y="0"/>
                    </a:moveTo>
                    <a:lnTo>
                      <a:pt x="76" y="0"/>
                    </a:lnTo>
                    <a:lnTo>
                      <a:pt x="26" y="0"/>
                    </a:lnTo>
                    <a:lnTo>
                      <a:pt x="13" y="14"/>
                    </a:lnTo>
                    <a:lnTo>
                      <a:pt x="0" y="41"/>
                    </a:lnTo>
                    <a:lnTo>
                      <a:pt x="0" y="109"/>
                    </a:lnTo>
                    <a:lnTo>
                      <a:pt x="13" y="109"/>
                    </a:lnTo>
                    <a:lnTo>
                      <a:pt x="0" y="164"/>
                    </a:lnTo>
                    <a:lnTo>
                      <a:pt x="26" y="164"/>
                    </a:lnTo>
                    <a:lnTo>
                      <a:pt x="26" y="95"/>
                    </a:lnTo>
                    <a:lnTo>
                      <a:pt x="38" y="95"/>
                    </a:lnTo>
                    <a:lnTo>
                      <a:pt x="38" y="136"/>
                    </a:lnTo>
                    <a:lnTo>
                      <a:pt x="38" y="150"/>
                    </a:lnTo>
                    <a:lnTo>
                      <a:pt x="51" y="136"/>
                    </a:lnTo>
                    <a:lnTo>
                      <a:pt x="51" y="81"/>
                    </a:lnTo>
                    <a:lnTo>
                      <a:pt x="38" y="81"/>
                    </a:lnTo>
                    <a:lnTo>
                      <a:pt x="63" y="41"/>
                    </a:lnTo>
                    <a:lnTo>
                      <a:pt x="38" y="41"/>
                    </a:lnTo>
                    <a:lnTo>
                      <a:pt x="26" y="69"/>
                    </a:lnTo>
                    <a:lnTo>
                      <a:pt x="26" y="14"/>
                    </a:lnTo>
                    <a:lnTo>
                      <a:pt x="88" y="14"/>
                    </a:lnTo>
                    <a:lnTo>
                      <a:pt x="101" y="0"/>
                    </a:lnTo>
                  </a:path>
                </a:pathLst>
              </a:custGeom>
              <a:solidFill>
                <a:srgbClr val="B2B2B2"/>
              </a:solidFill>
              <a:ln w="12700">
                <a:solidFill>
                  <a:srgbClr val="000000"/>
                </a:solidFill>
                <a:round/>
                <a:headEnd/>
                <a:tailEnd/>
              </a:ln>
            </p:spPr>
            <p:txBody>
              <a:bodyPr wrap="none" anchor="ctr"/>
              <a:lstStyle/>
              <a:p>
                <a:endParaRPr lang="fr-FR" dirty="0"/>
              </a:p>
            </p:txBody>
          </p:sp>
          <p:sp>
            <p:nvSpPr>
              <p:cNvPr id="8603" name="AutoShape 411"/>
              <p:cNvSpPr>
                <a:spLocks/>
              </p:cNvSpPr>
              <p:nvPr/>
            </p:nvSpPr>
            <p:spPr bwMode="auto">
              <a:xfrm>
                <a:off x="4624" y="2737"/>
                <a:ext cx="154" cy="71"/>
              </a:xfrm>
              <a:custGeom>
                <a:avLst/>
                <a:gdLst>
                  <a:gd name="T0" fmla="*/ 0 w 154"/>
                  <a:gd name="T1" fmla="*/ 27 h 71"/>
                  <a:gd name="T2" fmla="*/ 12 w 154"/>
                  <a:gd name="T3" fmla="*/ 27 h 71"/>
                  <a:gd name="T4" fmla="*/ 63 w 154"/>
                  <a:gd name="T5" fmla="*/ 56 h 71"/>
                  <a:gd name="T6" fmla="*/ 75 w 154"/>
                  <a:gd name="T7" fmla="*/ 41 h 71"/>
                  <a:gd name="T8" fmla="*/ 89 w 154"/>
                  <a:gd name="T9" fmla="*/ 56 h 71"/>
                  <a:gd name="T10" fmla="*/ 153 w 154"/>
                  <a:gd name="T11" fmla="*/ 70 h 71"/>
                  <a:gd name="T12" fmla="*/ 153 w 154"/>
                  <a:gd name="T13" fmla="*/ 41 h 71"/>
                  <a:gd name="T14" fmla="*/ 127 w 154"/>
                  <a:gd name="T15" fmla="*/ 27 h 71"/>
                  <a:gd name="T16" fmla="*/ 89 w 154"/>
                  <a:gd name="T17" fmla="*/ 14 h 71"/>
                  <a:gd name="T18" fmla="*/ 75 w 154"/>
                  <a:gd name="T19" fmla="*/ 27 h 71"/>
                  <a:gd name="T20" fmla="*/ 63 w 154"/>
                  <a:gd name="T21" fmla="*/ 14 h 71"/>
                  <a:gd name="T22" fmla="*/ 12 w 154"/>
                  <a:gd name="T23" fmla="*/ 0 h 71"/>
                  <a:gd name="T24" fmla="*/ 0 w 154"/>
                  <a:gd name="T25" fmla="*/ 27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71"/>
                  <a:gd name="T41" fmla="*/ 154 w 154"/>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71">
                    <a:moveTo>
                      <a:pt x="0" y="27"/>
                    </a:moveTo>
                    <a:lnTo>
                      <a:pt x="12" y="27"/>
                    </a:lnTo>
                    <a:lnTo>
                      <a:pt x="63" y="56"/>
                    </a:lnTo>
                    <a:lnTo>
                      <a:pt x="75" y="41"/>
                    </a:lnTo>
                    <a:lnTo>
                      <a:pt x="89" y="56"/>
                    </a:lnTo>
                    <a:lnTo>
                      <a:pt x="153" y="70"/>
                    </a:lnTo>
                    <a:lnTo>
                      <a:pt x="153" y="41"/>
                    </a:lnTo>
                    <a:lnTo>
                      <a:pt x="127" y="27"/>
                    </a:lnTo>
                    <a:lnTo>
                      <a:pt x="89" y="14"/>
                    </a:lnTo>
                    <a:lnTo>
                      <a:pt x="75" y="27"/>
                    </a:lnTo>
                    <a:lnTo>
                      <a:pt x="63" y="14"/>
                    </a:lnTo>
                    <a:lnTo>
                      <a:pt x="12" y="0"/>
                    </a:lnTo>
                    <a:lnTo>
                      <a:pt x="0" y="27"/>
                    </a:lnTo>
                  </a:path>
                </a:pathLst>
              </a:custGeom>
              <a:solidFill>
                <a:srgbClr val="B2B2B2"/>
              </a:solidFill>
              <a:ln w="12700">
                <a:solidFill>
                  <a:srgbClr val="000000"/>
                </a:solidFill>
                <a:round/>
                <a:headEnd/>
                <a:tailEnd/>
              </a:ln>
            </p:spPr>
            <p:txBody>
              <a:bodyPr wrap="none" anchor="ctr"/>
              <a:lstStyle/>
              <a:p>
                <a:endParaRPr lang="fr-FR" dirty="0"/>
              </a:p>
            </p:txBody>
          </p:sp>
          <p:sp>
            <p:nvSpPr>
              <p:cNvPr id="8604" name="AutoShape 412"/>
              <p:cNvSpPr>
                <a:spLocks/>
              </p:cNvSpPr>
              <p:nvPr/>
            </p:nvSpPr>
            <p:spPr bwMode="auto">
              <a:xfrm>
                <a:off x="4943" y="2807"/>
                <a:ext cx="52" cy="41"/>
              </a:xfrm>
              <a:custGeom>
                <a:avLst/>
                <a:gdLst>
                  <a:gd name="T0" fmla="*/ 0 w 52"/>
                  <a:gd name="T1" fmla="*/ 40 h 41"/>
                  <a:gd name="T2" fmla="*/ 25 w 52"/>
                  <a:gd name="T3" fmla="*/ 26 h 41"/>
                  <a:gd name="T4" fmla="*/ 51 w 52"/>
                  <a:gd name="T5" fmla="*/ 0 h 41"/>
                  <a:gd name="T6" fmla="*/ 12 w 52"/>
                  <a:gd name="T7" fmla="*/ 12 h 41"/>
                  <a:gd name="T8" fmla="*/ 0 w 52"/>
                  <a:gd name="T9" fmla="*/ 26 h 41"/>
                  <a:gd name="T10" fmla="*/ 0 w 52"/>
                  <a:gd name="T11" fmla="*/ 40 h 41"/>
                  <a:gd name="T12" fmla="*/ 0 60000 65536"/>
                  <a:gd name="T13" fmla="*/ 0 60000 65536"/>
                  <a:gd name="T14" fmla="*/ 0 60000 65536"/>
                  <a:gd name="T15" fmla="*/ 0 60000 65536"/>
                  <a:gd name="T16" fmla="*/ 0 60000 65536"/>
                  <a:gd name="T17" fmla="*/ 0 60000 65536"/>
                  <a:gd name="T18" fmla="*/ 0 w 52"/>
                  <a:gd name="T19" fmla="*/ 0 h 41"/>
                  <a:gd name="T20" fmla="*/ 52 w 5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2" h="41">
                    <a:moveTo>
                      <a:pt x="0" y="40"/>
                    </a:moveTo>
                    <a:lnTo>
                      <a:pt x="25" y="26"/>
                    </a:lnTo>
                    <a:lnTo>
                      <a:pt x="51" y="0"/>
                    </a:lnTo>
                    <a:lnTo>
                      <a:pt x="12" y="12"/>
                    </a:lnTo>
                    <a:lnTo>
                      <a:pt x="0" y="26"/>
                    </a:lnTo>
                    <a:lnTo>
                      <a:pt x="0" y="40"/>
                    </a:lnTo>
                  </a:path>
                </a:pathLst>
              </a:custGeom>
              <a:solidFill>
                <a:srgbClr val="B2B2B2"/>
              </a:solidFill>
              <a:ln w="12700">
                <a:solidFill>
                  <a:srgbClr val="000000"/>
                </a:solidFill>
                <a:round/>
                <a:headEnd/>
                <a:tailEnd/>
              </a:ln>
            </p:spPr>
            <p:txBody>
              <a:bodyPr wrap="none" anchor="ctr"/>
              <a:lstStyle/>
              <a:p>
                <a:endParaRPr lang="fr-FR" dirty="0"/>
              </a:p>
            </p:txBody>
          </p:sp>
          <p:sp>
            <p:nvSpPr>
              <p:cNvPr id="8605" name="AutoShape 413"/>
              <p:cNvSpPr>
                <a:spLocks/>
              </p:cNvSpPr>
              <p:nvPr/>
            </p:nvSpPr>
            <p:spPr bwMode="auto">
              <a:xfrm>
                <a:off x="5006" y="2669"/>
                <a:ext cx="65" cy="41"/>
              </a:xfrm>
              <a:custGeom>
                <a:avLst/>
                <a:gdLst>
                  <a:gd name="T0" fmla="*/ 0 w 65"/>
                  <a:gd name="T1" fmla="*/ 14 h 41"/>
                  <a:gd name="T2" fmla="*/ 13 w 65"/>
                  <a:gd name="T3" fmla="*/ 40 h 41"/>
                  <a:gd name="T4" fmla="*/ 26 w 65"/>
                  <a:gd name="T5" fmla="*/ 14 h 41"/>
                  <a:gd name="T6" fmla="*/ 64 w 65"/>
                  <a:gd name="T7" fmla="*/ 14 h 41"/>
                  <a:gd name="T8" fmla="*/ 64 w 65"/>
                  <a:gd name="T9" fmla="*/ 0 h 41"/>
                  <a:gd name="T10" fmla="*/ 0 w 65"/>
                  <a:gd name="T11" fmla="*/ 14 h 41"/>
                  <a:gd name="T12" fmla="*/ 0 60000 65536"/>
                  <a:gd name="T13" fmla="*/ 0 60000 65536"/>
                  <a:gd name="T14" fmla="*/ 0 60000 65536"/>
                  <a:gd name="T15" fmla="*/ 0 60000 65536"/>
                  <a:gd name="T16" fmla="*/ 0 60000 65536"/>
                  <a:gd name="T17" fmla="*/ 0 60000 65536"/>
                  <a:gd name="T18" fmla="*/ 0 w 65"/>
                  <a:gd name="T19" fmla="*/ 0 h 41"/>
                  <a:gd name="T20" fmla="*/ 65 w 65"/>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65" h="41">
                    <a:moveTo>
                      <a:pt x="0" y="14"/>
                    </a:moveTo>
                    <a:lnTo>
                      <a:pt x="13" y="40"/>
                    </a:lnTo>
                    <a:lnTo>
                      <a:pt x="26" y="14"/>
                    </a:lnTo>
                    <a:lnTo>
                      <a:pt x="64" y="14"/>
                    </a:lnTo>
                    <a:lnTo>
                      <a:pt x="64" y="0"/>
                    </a:lnTo>
                    <a:lnTo>
                      <a:pt x="0" y="14"/>
                    </a:lnTo>
                  </a:path>
                </a:pathLst>
              </a:custGeom>
              <a:solidFill>
                <a:srgbClr val="B2B2B2"/>
              </a:solidFill>
              <a:ln w="12700">
                <a:solidFill>
                  <a:srgbClr val="000000"/>
                </a:solidFill>
                <a:round/>
                <a:headEnd/>
                <a:tailEnd/>
              </a:ln>
            </p:spPr>
            <p:txBody>
              <a:bodyPr wrap="none" anchor="ctr"/>
              <a:lstStyle/>
              <a:p>
                <a:endParaRPr lang="fr-FR" dirty="0"/>
              </a:p>
            </p:txBody>
          </p:sp>
          <p:sp>
            <p:nvSpPr>
              <p:cNvPr id="8606" name="AutoShape 414"/>
              <p:cNvSpPr>
                <a:spLocks/>
              </p:cNvSpPr>
              <p:nvPr/>
            </p:nvSpPr>
            <p:spPr bwMode="auto">
              <a:xfrm>
                <a:off x="4994" y="2545"/>
                <a:ext cx="40" cy="84"/>
              </a:xfrm>
              <a:custGeom>
                <a:avLst/>
                <a:gdLst>
                  <a:gd name="T0" fmla="*/ 26 w 40"/>
                  <a:gd name="T1" fmla="*/ 83 h 84"/>
                  <a:gd name="T2" fmla="*/ 39 w 40"/>
                  <a:gd name="T3" fmla="*/ 83 h 84"/>
                  <a:gd name="T4" fmla="*/ 12 w 40"/>
                  <a:gd name="T5" fmla="*/ 0 h 84"/>
                  <a:gd name="T6" fmla="*/ 0 w 40"/>
                  <a:gd name="T7" fmla="*/ 14 h 84"/>
                  <a:gd name="T8" fmla="*/ 26 w 40"/>
                  <a:gd name="T9" fmla="*/ 83 h 84"/>
                  <a:gd name="T10" fmla="*/ 0 60000 65536"/>
                  <a:gd name="T11" fmla="*/ 0 60000 65536"/>
                  <a:gd name="T12" fmla="*/ 0 60000 65536"/>
                  <a:gd name="T13" fmla="*/ 0 60000 65536"/>
                  <a:gd name="T14" fmla="*/ 0 60000 65536"/>
                  <a:gd name="T15" fmla="*/ 0 w 40"/>
                  <a:gd name="T16" fmla="*/ 0 h 84"/>
                  <a:gd name="T17" fmla="*/ 40 w 40"/>
                  <a:gd name="T18" fmla="*/ 84 h 84"/>
                </a:gdLst>
                <a:ahLst/>
                <a:cxnLst>
                  <a:cxn ang="T10">
                    <a:pos x="T0" y="T1"/>
                  </a:cxn>
                  <a:cxn ang="T11">
                    <a:pos x="T2" y="T3"/>
                  </a:cxn>
                  <a:cxn ang="T12">
                    <a:pos x="T4" y="T5"/>
                  </a:cxn>
                  <a:cxn ang="T13">
                    <a:pos x="T6" y="T7"/>
                  </a:cxn>
                  <a:cxn ang="T14">
                    <a:pos x="T8" y="T9"/>
                  </a:cxn>
                </a:cxnLst>
                <a:rect l="T15" t="T16" r="T17" b="T18"/>
                <a:pathLst>
                  <a:path w="40" h="84">
                    <a:moveTo>
                      <a:pt x="26" y="83"/>
                    </a:moveTo>
                    <a:lnTo>
                      <a:pt x="39" y="83"/>
                    </a:lnTo>
                    <a:lnTo>
                      <a:pt x="12" y="0"/>
                    </a:lnTo>
                    <a:lnTo>
                      <a:pt x="0" y="14"/>
                    </a:lnTo>
                    <a:lnTo>
                      <a:pt x="26" y="83"/>
                    </a:lnTo>
                  </a:path>
                </a:pathLst>
              </a:custGeom>
              <a:solidFill>
                <a:srgbClr val="B2B2B2"/>
              </a:solidFill>
              <a:ln w="12700">
                <a:solidFill>
                  <a:srgbClr val="000000"/>
                </a:solidFill>
                <a:round/>
                <a:headEnd/>
                <a:tailEnd/>
              </a:ln>
            </p:spPr>
            <p:txBody>
              <a:bodyPr wrap="none" anchor="ctr"/>
              <a:lstStyle/>
              <a:p>
                <a:endParaRPr lang="fr-FR" dirty="0"/>
              </a:p>
            </p:txBody>
          </p:sp>
          <p:sp>
            <p:nvSpPr>
              <p:cNvPr id="8607" name="AutoShape 415"/>
              <p:cNvSpPr>
                <a:spLocks/>
              </p:cNvSpPr>
              <p:nvPr/>
            </p:nvSpPr>
            <p:spPr bwMode="auto">
              <a:xfrm>
                <a:off x="4880" y="2792"/>
                <a:ext cx="51" cy="17"/>
              </a:xfrm>
              <a:custGeom>
                <a:avLst/>
                <a:gdLst>
                  <a:gd name="T0" fmla="*/ 0 w 51"/>
                  <a:gd name="T1" fmla="*/ 0 h 17"/>
                  <a:gd name="T2" fmla="*/ 0 w 51"/>
                  <a:gd name="T3" fmla="*/ 16 h 17"/>
                  <a:gd name="T4" fmla="*/ 50 w 51"/>
                  <a:gd name="T5" fmla="*/ 16 h 17"/>
                  <a:gd name="T6" fmla="*/ 37 w 51"/>
                  <a:gd name="T7" fmla="*/ 0 h 17"/>
                  <a:gd name="T8" fmla="*/ 0 w 51"/>
                  <a:gd name="T9" fmla="*/ 0 h 17"/>
                  <a:gd name="T10" fmla="*/ 0 60000 65536"/>
                  <a:gd name="T11" fmla="*/ 0 60000 65536"/>
                  <a:gd name="T12" fmla="*/ 0 60000 65536"/>
                  <a:gd name="T13" fmla="*/ 0 60000 65536"/>
                  <a:gd name="T14" fmla="*/ 0 60000 65536"/>
                  <a:gd name="T15" fmla="*/ 0 w 51"/>
                  <a:gd name="T16" fmla="*/ 0 h 17"/>
                  <a:gd name="T17" fmla="*/ 51 w 51"/>
                  <a:gd name="T18" fmla="*/ 17 h 17"/>
                </a:gdLst>
                <a:ahLst/>
                <a:cxnLst>
                  <a:cxn ang="T10">
                    <a:pos x="T0" y="T1"/>
                  </a:cxn>
                  <a:cxn ang="T11">
                    <a:pos x="T2" y="T3"/>
                  </a:cxn>
                  <a:cxn ang="T12">
                    <a:pos x="T4" y="T5"/>
                  </a:cxn>
                  <a:cxn ang="T13">
                    <a:pos x="T6" y="T7"/>
                  </a:cxn>
                  <a:cxn ang="T14">
                    <a:pos x="T8" y="T9"/>
                  </a:cxn>
                </a:cxnLst>
                <a:rect l="T15" t="T16" r="T17" b="T18"/>
                <a:pathLst>
                  <a:path w="51" h="17">
                    <a:moveTo>
                      <a:pt x="0" y="0"/>
                    </a:moveTo>
                    <a:lnTo>
                      <a:pt x="0" y="16"/>
                    </a:lnTo>
                    <a:lnTo>
                      <a:pt x="50" y="16"/>
                    </a:lnTo>
                    <a:lnTo>
                      <a:pt x="37"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608" name="AutoShape 416"/>
              <p:cNvSpPr>
                <a:spLocks/>
              </p:cNvSpPr>
              <p:nvPr/>
            </p:nvSpPr>
            <p:spPr bwMode="auto">
              <a:xfrm>
                <a:off x="4852" y="2819"/>
                <a:ext cx="41" cy="29"/>
              </a:xfrm>
              <a:custGeom>
                <a:avLst/>
                <a:gdLst>
                  <a:gd name="T0" fmla="*/ 0 w 41"/>
                  <a:gd name="T1" fmla="*/ 0 h 29"/>
                  <a:gd name="T2" fmla="*/ 40 w 41"/>
                  <a:gd name="T3" fmla="*/ 0 h 29"/>
                  <a:gd name="T4" fmla="*/ 40 w 41"/>
                  <a:gd name="T5" fmla="*/ 28 h 29"/>
                  <a:gd name="T6" fmla="*/ 0 w 41"/>
                  <a:gd name="T7" fmla="*/ 0 h 29"/>
                  <a:gd name="T8" fmla="*/ 0 60000 65536"/>
                  <a:gd name="T9" fmla="*/ 0 60000 65536"/>
                  <a:gd name="T10" fmla="*/ 0 60000 65536"/>
                  <a:gd name="T11" fmla="*/ 0 60000 65536"/>
                  <a:gd name="T12" fmla="*/ 0 w 41"/>
                  <a:gd name="T13" fmla="*/ 0 h 29"/>
                  <a:gd name="T14" fmla="*/ 41 w 41"/>
                  <a:gd name="T15" fmla="*/ 29 h 29"/>
                </a:gdLst>
                <a:ahLst/>
                <a:cxnLst>
                  <a:cxn ang="T8">
                    <a:pos x="T0" y="T1"/>
                  </a:cxn>
                  <a:cxn ang="T9">
                    <a:pos x="T2" y="T3"/>
                  </a:cxn>
                  <a:cxn ang="T10">
                    <a:pos x="T4" y="T5"/>
                  </a:cxn>
                  <a:cxn ang="T11">
                    <a:pos x="T6" y="T7"/>
                  </a:cxn>
                </a:cxnLst>
                <a:rect l="T12" t="T13" r="T14" b="T15"/>
                <a:pathLst>
                  <a:path w="41" h="29">
                    <a:moveTo>
                      <a:pt x="0" y="0"/>
                    </a:moveTo>
                    <a:lnTo>
                      <a:pt x="40" y="0"/>
                    </a:lnTo>
                    <a:lnTo>
                      <a:pt x="40" y="28"/>
                    </a:lnTo>
                    <a:lnTo>
                      <a:pt x="0" y="0"/>
                    </a:lnTo>
                  </a:path>
                </a:pathLst>
              </a:custGeom>
              <a:solidFill>
                <a:srgbClr val="B2B2B2"/>
              </a:solidFill>
              <a:ln w="12700">
                <a:solidFill>
                  <a:srgbClr val="000000"/>
                </a:solidFill>
                <a:round/>
                <a:headEnd/>
                <a:tailEnd/>
              </a:ln>
            </p:spPr>
            <p:txBody>
              <a:bodyPr wrap="none" anchor="ctr"/>
              <a:lstStyle/>
              <a:p>
                <a:endParaRPr lang="fr-FR" dirty="0"/>
              </a:p>
            </p:txBody>
          </p:sp>
        </p:grpSp>
        <p:sp>
          <p:nvSpPr>
            <p:cNvPr id="8538" name="Oval 346"/>
            <p:cNvSpPr>
              <a:spLocks noChangeArrowheads="1"/>
            </p:cNvSpPr>
            <p:nvPr/>
          </p:nvSpPr>
          <p:spPr bwMode="auto">
            <a:xfrm>
              <a:off x="4909" y="5242"/>
              <a:ext cx="2" cy="6"/>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539" name="Oval 347"/>
            <p:cNvSpPr>
              <a:spLocks noChangeArrowheads="1"/>
            </p:cNvSpPr>
            <p:nvPr/>
          </p:nvSpPr>
          <p:spPr bwMode="auto">
            <a:xfrm>
              <a:off x="4875" y="5218"/>
              <a:ext cx="6" cy="8"/>
            </a:xfrm>
            <a:prstGeom prst="ellipse">
              <a:avLst/>
            </a:prstGeom>
            <a:solidFill>
              <a:srgbClr val="B2B2B2"/>
            </a:solidFill>
            <a:ln w="12700">
              <a:solidFill>
                <a:srgbClr val="000000"/>
              </a:solidFill>
              <a:round/>
              <a:headEnd/>
              <a:tailEnd/>
            </a:ln>
          </p:spPr>
          <p:txBody>
            <a:bodyPr wrap="none" lIns="92075" tIns="46037" rIns="92075" bIns="46037" anchor="ctr"/>
            <a:lstStyle/>
            <a:p>
              <a:pPr defTabSz="762000" rtl="1" eaLnBrk="0" fontAlgn="base" hangingPunct="0">
                <a:spcBef>
                  <a:spcPct val="0"/>
                </a:spcBef>
                <a:spcAft>
                  <a:spcPct val="0"/>
                </a:spcAft>
              </a:pPr>
              <a:endParaRPr lang="fr-FR" sz="2400" b="1" dirty="0" smtClean="0">
                <a:solidFill>
                  <a:srgbClr val="000066"/>
                </a:solidFill>
                <a:latin typeface="Arial" charset="0"/>
                <a:ea typeface="MS PGothic" pitchFamily="34" charset="-128"/>
                <a:cs typeface="Arial" charset="0"/>
              </a:endParaRPr>
            </a:p>
            <a:p>
              <a:pPr defTabSz="762000" rtl="1" eaLnBrk="0" fontAlgn="base" hangingPunct="0">
                <a:spcBef>
                  <a:spcPct val="0"/>
                </a:spcBef>
                <a:spcAft>
                  <a:spcPct val="0"/>
                </a:spcAft>
              </a:pPr>
              <a:endParaRPr lang="fr-FR" sz="2400" b="1" dirty="0" smtClean="0">
                <a:solidFill>
                  <a:srgbClr val="000066"/>
                </a:solidFill>
                <a:latin typeface="Arial" charset="0"/>
                <a:ea typeface="MS PGothic" pitchFamily="34" charset="-128"/>
                <a:cs typeface="Arial" charset="0"/>
              </a:endParaRPr>
            </a:p>
            <a:p>
              <a:pPr defTabSz="762000" rtl="1" eaLnBrk="0" fontAlgn="base" hangingPunct="0">
                <a:spcBef>
                  <a:spcPct val="0"/>
                </a:spcBef>
                <a:spcAft>
                  <a:spcPct val="0"/>
                </a:spcAft>
              </a:pPr>
              <a:endParaRPr lang="fr-FR" sz="2400" b="1" dirty="0" smtClean="0">
                <a:solidFill>
                  <a:srgbClr val="000066"/>
                </a:solidFill>
                <a:latin typeface="Arial" charset="0"/>
                <a:ea typeface="MS PGothic" pitchFamily="34" charset="-128"/>
                <a:cs typeface="Arial" charset="0"/>
              </a:endParaRPr>
            </a:p>
            <a:p>
              <a:pPr defTabSz="762000"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540" name="Line 348"/>
            <p:cNvSpPr>
              <a:spLocks noChangeShapeType="1"/>
            </p:cNvSpPr>
            <p:nvPr/>
          </p:nvSpPr>
          <p:spPr bwMode="auto">
            <a:xfrm>
              <a:off x="4760" y="5026"/>
              <a:ext cx="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541" name="AutoShape 349"/>
            <p:cNvSpPr>
              <a:spLocks/>
            </p:cNvSpPr>
            <p:nvPr/>
          </p:nvSpPr>
          <p:spPr bwMode="auto">
            <a:xfrm>
              <a:off x="4867" y="4547"/>
              <a:ext cx="24" cy="12"/>
            </a:xfrm>
            <a:custGeom>
              <a:avLst/>
              <a:gdLst>
                <a:gd name="T0" fmla="*/ 0 w 54"/>
                <a:gd name="T1" fmla="*/ 0 h 29"/>
                <a:gd name="T2" fmla="*/ 0 w 54"/>
                <a:gd name="T3" fmla="*/ 0 h 29"/>
                <a:gd name="T4" fmla="*/ 0 w 54"/>
                <a:gd name="T5" fmla="*/ 0 h 29"/>
                <a:gd name="T6" fmla="*/ 0 w 54"/>
                <a:gd name="T7" fmla="*/ 0 h 29"/>
                <a:gd name="T8" fmla="*/ 0 w 54"/>
                <a:gd name="T9" fmla="*/ 0 h 29"/>
                <a:gd name="T10" fmla="*/ 0 60000 65536"/>
                <a:gd name="T11" fmla="*/ 0 60000 65536"/>
                <a:gd name="T12" fmla="*/ 0 60000 65536"/>
                <a:gd name="T13" fmla="*/ 0 60000 65536"/>
                <a:gd name="T14" fmla="*/ 0 60000 65536"/>
                <a:gd name="T15" fmla="*/ 0 w 54"/>
                <a:gd name="T16" fmla="*/ 0 h 29"/>
                <a:gd name="T17" fmla="*/ 54 w 54"/>
                <a:gd name="T18" fmla="*/ 29 h 29"/>
              </a:gdLst>
              <a:ahLst/>
              <a:cxnLst>
                <a:cxn ang="T10">
                  <a:pos x="T0" y="T1"/>
                </a:cxn>
                <a:cxn ang="T11">
                  <a:pos x="T2" y="T3"/>
                </a:cxn>
                <a:cxn ang="T12">
                  <a:pos x="T4" y="T5"/>
                </a:cxn>
                <a:cxn ang="T13">
                  <a:pos x="T6" y="T7"/>
                </a:cxn>
                <a:cxn ang="T14">
                  <a:pos x="T8" y="T9"/>
                </a:cxn>
              </a:cxnLst>
              <a:rect l="T15" t="T16" r="T17" b="T18"/>
              <a:pathLst>
                <a:path w="54" h="29">
                  <a:moveTo>
                    <a:pt x="0" y="0"/>
                  </a:moveTo>
                  <a:lnTo>
                    <a:pt x="0" y="28"/>
                  </a:lnTo>
                  <a:lnTo>
                    <a:pt x="41" y="14"/>
                  </a:lnTo>
                  <a:lnTo>
                    <a:pt x="53" y="0"/>
                  </a:lnTo>
                  <a:lnTo>
                    <a:pt x="0" y="0"/>
                  </a:lnTo>
                </a:path>
              </a:pathLst>
            </a:custGeom>
            <a:solidFill>
              <a:srgbClr val="B2B2B2"/>
            </a:solidFill>
            <a:ln w="12700" cap="rnd">
              <a:solidFill>
                <a:srgbClr val="000000"/>
              </a:solidFill>
              <a:round/>
              <a:headEnd/>
              <a:tailEnd/>
            </a:ln>
          </p:spPr>
          <p:txBody>
            <a:bodyPr/>
            <a:lstStyle/>
            <a:p>
              <a:endParaRPr lang="fr-FR" dirty="0"/>
            </a:p>
          </p:txBody>
        </p:sp>
        <p:sp>
          <p:nvSpPr>
            <p:cNvPr id="8542" name="AutoShape 350"/>
            <p:cNvSpPr>
              <a:spLocks/>
            </p:cNvSpPr>
            <p:nvPr/>
          </p:nvSpPr>
          <p:spPr bwMode="auto">
            <a:xfrm>
              <a:off x="4590" y="4536"/>
              <a:ext cx="11" cy="23"/>
            </a:xfrm>
            <a:custGeom>
              <a:avLst/>
              <a:gdLst>
                <a:gd name="T0" fmla="*/ 0 w 25"/>
                <a:gd name="T1" fmla="*/ 0 h 56"/>
                <a:gd name="T2" fmla="*/ 0 w 25"/>
                <a:gd name="T3" fmla="*/ 0 h 56"/>
                <a:gd name="T4" fmla="*/ 0 w 25"/>
                <a:gd name="T5" fmla="*/ 0 h 56"/>
                <a:gd name="T6" fmla="*/ 0 w 25"/>
                <a:gd name="T7" fmla="*/ 0 h 56"/>
                <a:gd name="T8" fmla="*/ 0 w 25"/>
                <a:gd name="T9" fmla="*/ 0 h 56"/>
                <a:gd name="T10" fmla="*/ 0 60000 65536"/>
                <a:gd name="T11" fmla="*/ 0 60000 65536"/>
                <a:gd name="T12" fmla="*/ 0 60000 65536"/>
                <a:gd name="T13" fmla="*/ 0 60000 65536"/>
                <a:gd name="T14" fmla="*/ 0 60000 65536"/>
                <a:gd name="T15" fmla="*/ 0 w 25"/>
                <a:gd name="T16" fmla="*/ 0 h 56"/>
                <a:gd name="T17" fmla="*/ 25 w 25"/>
                <a:gd name="T18" fmla="*/ 56 h 56"/>
              </a:gdLst>
              <a:ahLst/>
              <a:cxnLst>
                <a:cxn ang="T10">
                  <a:pos x="T0" y="T1"/>
                </a:cxn>
                <a:cxn ang="T11">
                  <a:pos x="T2" y="T3"/>
                </a:cxn>
                <a:cxn ang="T12">
                  <a:pos x="T4" y="T5"/>
                </a:cxn>
                <a:cxn ang="T13">
                  <a:pos x="T6" y="T7"/>
                </a:cxn>
                <a:cxn ang="T14">
                  <a:pos x="T8" y="T9"/>
                </a:cxn>
              </a:cxnLst>
              <a:rect l="T15" t="T16" r="T17" b="T18"/>
              <a:pathLst>
                <a:path w="25" h="56">
                  <a:moveTo>
                    <a:pt x="0" y="0"/>
                  </a:moveTo>
                  <a:lnTo>
                    <a:pt x="0" y="41"/>
                  </a:lnTo>
                  <a:lnTo>
                    <a:pt x="24" y="55"/>
                  </a:lnTo>
                  <a:lnTo>
                    <a:pt x="24" y="27"/>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543" name="AutoShape 351"/>
            <p:cNvSpPr>
              <a:spLocks/>
            </p:cNvSpPr>
            <p:nvPr/>
          </p:nvSpPr>
          <p:spPr bwMode="auto">
            <a:xfrm>
              <a:off x="4617" y="4541"/>
              <a:ext cx="18" cy="13"/>
            </a:xfrm>
            <a:custGeom>
              <a:avLst/>
              <a:gdLst>
                <a:gd name="T0" fmla="*/ 0 w 40"/>
                <a:gd name="T1" fmla="*/ 0 h 31"/>
                <a:gd name="T2" fmla="*/ 0 w 40"/>
                <a:gd name="T3" fmla="*/ 0 h 31"/>
                <a:gd name="T4" fmla="*/ 0 w 40"/>
                <a:gd name="T5" fmla="*/ 0 h 31"/>
                <a:gd name="T6" fmla="*/ 0 w 40"/>
                <a:gd name="T7" fmla="*/ 0 h 31"/>
                <a:gd name="T8" fmla="*/ 0 w 40"/>
                <a:gd name="T9" fmla="*/ 0 h 31"/>
                <a:gd name="T10" fmla="*/ 0 60000 65536"/>
                <a:gd name="T11" fmla="*/ 0 60000 65536"/>
                <a:gd name="T12" fmla="*/ 0 60000 65536"/>
                <a:gd name="T13" fmla="*/ 0 60000 65536"/>
                <a:gd name="T14" fmla="*/ 0 60000 65536"/>
                <a:gd name="T15" fmla="*/ 0 w 40"/>
                <a:gd name="T16" fmla="*/ 0 h 31"/>
                <a:gd name="T17" fmla="*/ 40 w 40"/>
                <a:gd name="T18" fmla="*/ 31 h 31"/>
              </a:gdLst>
              <a:ahLst/>
              <a:cxnLst>
                <a:cxn ang="T10">
                  <a:pos x="T0" y="T1"/>
                </a:cxn>
                <a:cxn ang="T11">
                  <a:pos x="T2" y="T3"/>
                </a:cxn>
                <a:cxn ang="T12">
                  <a:pos x="T4" y="T5"/>
                </a:cxn>
                <a:cxn ang="T13">
                  <a:pos x="T6" y="T7"/>
                </a:cxn>
                <a:cxn ang="T14">
                  <a:pos x="T8" y="T9"/>
                </a:cxn>
              </a:cxnLst>
              <a:rect l="T15" t="T16" r="T17" b="T18"/>
              <a:pathLst>
                <a:path w="40" h="31">
                  <a:moveTo>
                    <a:pt x="0" y="0"/>
                  </a:moveTo>
                  <a:lnTo>
                    <a:pt x="0" y="15"/>
                  </a:lnTo>
                  <a:lnTo>
                    <a:pt x="26" y="30"/>
                  </a:lnTo>
                  <a:lnTo>
                    <a:pt x="39"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544" name="AutoShape 352"/>
            <p:cNvSpPr>
              <a:spLocks/>
            </p:cNvSpPr>
            <p:nvPr/>
          </p:nvSpPr>
          <p:spPr bwMode="auto">
            <a:xfrm>
              <a:off x="4932" y="4750"/>
              <a:ext cx="10" cy="14"/>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60000 65536"/>
                <a:gd name="T11" fmla="*/ 0 60000 65536"/>
                <a:gd name="T12" fmla="*/ 0 60000 65536"/>
                <a:gd name="T13" fmla="*/ 0 60000 65536"/>
                <a:gd name="T14" fmla="*/ 0 60000 65536"/>
                <a:gd name="T15" fmla="*/ 0 w 25"/>
                <a:gd name="T16" fmla="*/ 0 h 31"/>
                <a:gd name="T17" fmla="*/ 25 w 25"/>
                <a:gd name="T18" fmla="*/ 31 h 31"/>
              </a:gdLst>
              <a:ahLst/>
              <a:cxnLst>
                <a:cxn ang="T10">
                  <a:pos x="T0" y="T1"/>
                </a:cxn>
                <a:cxn ang="T11">
                  <a:pos x="T2" y="T3"/>
                </a:cxn>
                <a:cxn ang="T12">
                  <a:pos x="T4" y="T5"/>
                </a:cxn>
                <a:cxn ang="T13">
                  <a:pos x="T6" y="T7"/>
                </a:cxn>
                <a:cxn ang="T14">
                  <a:pos x="T8" y="T9"/>
                </a:cxn>
              </a:cxnLst>
              <a:rect l="T15" t="T16" r="T17" b="T18"/>
              <a:pathLst>
                <a:path w="25" h="31">
                  <a:moveTo>
                    <a:pt x="0" y="0"/>
                  </a:moveTo>
                  <a:lnTo>
                    <a:pt x="0" y="15"/>
                  </a:lnTo>
                  <a:lnTo>
                    <a:pt x="24" y="30"/>
                  </a:lnTo>
                  <a:lnTo>
                    <a:pt x="24" y="15"/>
                  </a:lnTo>
                  <a:lnTo>
                    <a:pt x="0" y="0"/>
                  </a:lnTo>
                </a:path>
              </a:pathLst>
            </a:custGeom>
            <a:solidFill>
              <a:srgbClr val="B2B2B2"/>
            </a:solidFill>
            <a:ln w="12700" cap="rnd">
              <a:solidFill>
                <a:srgbClr val="000000"/>
              </a:solidFill>
              <a:round/>
              <a:headEnd/>
              <a:tailEnd/>
            </a:ln>
          </p:spPr>
          <p:txBody>
            <a:bodyPr/>
            <a:lstStyle/>
            <a:p>
              <a:endParaRPr lang="fr-FR" dirty="0"/>
            </a:p>
          </p:txBody>
        </p:sp>
        <p:sp>
          <p:nvSpPr>
            <p:cNvPr id="8545" name="Line 353"/>
            <p:cNvSpPr>
              <a:spLocks noChangeShapeType="1"/>
            </p:cNvSpPr>
            <p:nvPr/>
          </p:nvSpPr>
          <p:spPr bwMode="auto">
            <a:xfrm>
              <a:off x="4995" y="4774"/>
              <a:ext cx="4"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46" name="Line 354"/>
            <p:cNvSpPr>
              <a:spLocks noChangeShapeType="1"/>
            </p:cNvSpPr>
            <p:nvPr/>
          </p:nvSpPr>
          <p:spPr bwMode="auto">
            <a:xfrm>
              <a:off x="4760" y="5026"/>
              <a:ext cx="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8547" name="AutoShape 355"/>
            <p:cNvSpPr>
              <a:spLocks/>
            </p:cNvSpPr>
            <p:nvPr/>
          </p:nvSpPr>
          <p:spPr bwMode="auto">
            <a:xfrm>
              <a:off x="4760" y="5020"/>
              <a:ext cx="22" cy="46"/>
            </a:xfrm>
            <a:custGeom>
              <a:avLst/>
              <a:gdLst>
                <a:gd name="T0" fmla="*/ 0 w 52"/>
                <a:gd name="T1" fmla="*/ 0 h 111"/>
                <a:gd name="T2" fmla="*/ 0 w 52"/>
                <a:gd name="T3" fmla="*/ 0 h 111"/>
                <a:gd name="T4" fmla="*/ 0 w 52"/>
                <a:gd name="T5" fmla="*/ 0 h 111"/>
                <a:gd name="T6" fmla="*/ 0 w 52"/>
                <a:gd name="T7" fmla="*/ 0 h 111"/>
                <a:gd name="T8" fmla="*/ 0 w 52"/>
                <a:gd name="T9" fmla="*/ 0 h 111"/>
                <a:gd name="T10" fmla="*/ 0 w 52"/>
                <a:gd name="T11" fmla="*/ 0 h 111"/>
                <a:gd name="T12" fmla="*/ 0 w 52"/>
                <a:gd name="T13" fmla="*/ 0 h 111"/>
                <a:gd name="T14" fmla="*/ 0 w 52"/>
                <a:gd name="T15" fmla="*/ 0 h 111"/>
                <a:gd name="T16" fmla="*/ 0 w 52"/>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111"/>
                <a:gd name="T29" fmla="*/ 52 w 52"/>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111">
                  <a:moveTo>
                    <a:pt x="26" y="0"/>
                  </a:moveTo>
                  <a:lnTo>
                    <a:pt x="0" y="14"/>
                  </a:lnTo>
                  <a:lnTo>
                    <a:pt x="0" y="41"/>
                  </a:lnTo>
                  <a:lnTo>
                    <a:pt x="13" y="55"/>
                  </a:lnTo>
                  <a:lnTo>
                    <a:pt x="13" y="110"/>
                  </a:lnTo>
                  <a:lnTo>
                    <a:pt x="51" y="82"/>
                  </a:lnTo>
                  <a:lnTo>
                    <a:pt x="51" y="55"/>
                  </a:lnTo>
                  <a:lnTo>
                    <a:pt x="51" y="41"/>
                  </a:lnTo>
                  <a:lnTo>
                    <a:pt x="26" y="0"/>
                  </a:lnTo>
                </a:path>
              </a:pathLst>
            </a:custGeom>
            <a:solidFill>
              <a:srgbClr val="B2B2B2"/>
            </a:solidFill>
            <a:ln w="12700">
              <a:solidFill>
                <a:srgbClr val="000000"/>
              </a:solidFill>
              <a:round/>
              <a:headEnd/>
              <a:tailEnd/>
            </a:ln>
          </p:spPr>
          <p:txBody>
            <a:bodyPr wrap="none" anchor="ctr"/>
            <a:lstStyle/>
            <a:p>
              <a:endParaRPr lang="fr-FR" dirty="0"/>
            </a:p>
          </p:txBody>
        </p:sp>
        <p:sp>
          <p:nvSpPr>
            <p:cNvPr id="8548" name="AutoShape 356"/>
            <p:cNvSpPr>
              <a:spLocks/>
            </p:cNvSpPr>
            <p:nvPr/>
          </p:nvSpPr>
          <p:spPr bwMode="auto">
            <a:xfrm>
              <a:off x="4735" y="4967"/>
              <a:ext cx="36" cy="64"/>
            </a:xfrm>
            <a:custGeom>
              <a:avLst/>
              <a:gdLst>
                <a:gd name="T0" fmla="*/ 0 w 80"/>
                <a:gd name="T1" fmla="*/ 0 h 151"/>
                <a:gd name="T2" fmla="*/ 0 w 80"/>
                <a:gd name="T3" fmla="*/ 0 h 151"/>
                <a:gd name="T4" fmla="*/ 0 w 80"/>
                <a:gd name="T5" fmla="*/ 0 h 151"/>
                <a:gd name="T6" fmla="*/ 0 w 80"/>
                <a:gd name="T7" fmla="*/ 0 h 151"/>
                <a:gd name="T8" fmla="*/ 0 w 80"/>
                <a:gd name="T9" fmla="*/ 0 h 151"/>
                <a:gd name="T10" fmla="*/ 0 w 80"/>
                <a:gd name="T11" fmla="*/ 0 h 151"/>
                <a:gd name="T12" fmla="*/ 0 w 80"/>
                <a:gd name="T13" fmla="*/ 0 h 151"/>
                <a:gd name="T14" fmla="*/ 0 w 80"/>
                <a:gd name="T15" fmla="*/ 0 h 151"/>
                <a:gd name="T16" fmla="*/ 0 w 80"/>
                <a:gd name="T17" fmla="*/ 0 h 151"/>
                <a:gd name="T18" fmla="*/ 0 w 80"/>
                <a:gd name="T19" fmla="*/ 0 h 151"/>
                <a:gd name="T20" fmla="*/ 0 w 80"/>
                <a:gd name="T21" fmla="*/ 0 h 151"/>
                <a:gd name="T22" fmla="*/ 0 w 80"/>
                <a:gd name="T23" fmla="*/ 0 h 151"/>
                <a:gd name="T24" fmla="*/ 0 w 80"/>
                <a:gd name="T25" fmla="*/ 0 h 151"/>
                <a:gd name="T26" fmla="*/ 0 w 80"/>
                <a:gd name="T27" fmla="*/ 0 h 151"/>
                <a:gd name="T28" fmla="*/ 0 w 80"/>
                <a:gd name="T29" fmla="*/ 0 h 151"/>
                <a:gd name="T30" fmla="*/ 0 w 80"/>
                <a:gd name="T31" fmla="*/ 0 h 151"/>
                <a:gd name="T32" fmla="*/ 0 w 80"/>
                <a:gd name="T33" fmla="*/ 0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51"/>
                <a:gd name="T53" fmla="*/ 80 w 80"/>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51">
                  <a:moveTo>
                    <a:pt x="79" y="0"/>
                  </a:moveTo>
                  <a:lnTo>
                    <a:pt x="52" y="0"/>
                  </a:lnTo>
                  <a:lnTo>
                    <a:pt x="27" y="41"/>
                  </a:lnTo>
                  <a:lnTo>
                    <a:pt x="13" y="55"/>
                  </a:lnTo>
                  <a:lnTo>
                    <a:pt x="0" y="109"/>
                  </a:lnTo>
                  <a:lnTo>
                    <a:pt x="13" y="109"/>
                  </a:lnTo>
                  <a:lnTo>
                    <a:pt x="13" y="123"/>
                  </a:lnTo>
                  <a:lnTo>
                    <a:pt x="0" y="123"/>
                  </a:lnTo>
                  <a:lnTo>
                    <a:pt x="27" y="150"/>
                  </a:lnTo>
                  <a:lnTo>
                    <a:pt x="39" y="137"/>
                  </a:lnTo>
                  <a:lnTo>
                    <a:pt x="52" y="137"/>
                  </a:lnTo>
                  <a:lnTo>
                    <a:pt x="79" y="123"/>
                  </a:lnTo>
                  <a:lnTo>
                    <a:pt x="66" y="109"/>
                  </a:lnTo>
                  <a:lnTo>
                    <a:pt x="52" y="109"/>
                  </a:lnTo>
                  <a:lnTo>
                    <a:pt x="66" y="55"/>
                  </a:lnTo>
                  <a:lnTo>
                    <a:pt x="66" y="28"/>
                  </a:lnTo>
                  <a:lnTo>
                    <a:pt x="79" y="0"/>
                  </a:lnTo>
                </a:path>
              </a:pathLst>
            </a:custGeom>
            <a:solidFill>
              <a:srgbClr val="B2B2B2"/>
            </a:solidFill>
            <a:ln w="12700">
              <a:solidFill>
                <a:srgbClr val="000000"/>
              </a:solidFill>
              <a:round/>
              <a:headEnd/>
              <a:tailEnd/>
            </a:ln>
          </p:spPr>
          <p:txBody>
            <a:bodyPr wrap="none" anchor="ctr"/>
            <a:lstStyle/>
            <a:p>
              <a:endParaRPr lang="fr-FR" dirty="0"/>
            </a:p>
          </p:txBody>
        </p:sp>
        <p:sp>
          <p:nvSpPr>
            <p:cNvPr id="8549" name="AutoShape 357"/>
            <p:cNvSpPr>
              <a:spLocks/>
            </p:cNvSpPr>
            <p:nvPr/>
          </p:nvSpPr>
          <p:spPr bwMode="auto">
            <a:xfrm>
              <a:off x="4800" y="4974"/>
              <a:ext cx="67" cy="92"/>
            </a:xfrm>
            <a:custGeom>
              <a:avLst/>
              <a:gdLst>
                <a:gd name="T0" fmla="*/ 0 w 153"/>
                <a:gd name="T1" fmla="*/ 0 h 219"/>
                <a:gd name="T2" fmla="*/ 0 w 153"/>
                <a:gd name="T3" fmla="*/ 0 h 219"/>
                <a:gd name="T4" fmla="*/ 0 w 153"/>
                <a:gd name="T5" fmla="*/ 0 h 219"/>
                <a:gd name="T6" fmla="*/ 0 w 153"/>
                <a:gd name="T7" fmla="*/ 0 h 219"/>
                <a:gd name="T8" fmla="*/ 0 w 153"/>
                <a:gd name="T9" fmla="*/ 0 h 219"/>
                <a:gd name="T10" fmla="*/ 0 w 153"/>
                <a:gd name="T11" fmla="*/ 0 h 219"/>
                <a:gd name="T12" fmla="*/ 0 w 153"/>
                <a:gd name="T13" fmla="*/ 0 h 219"/>
                <a:gd name="T14" fmla="*/ 0 w 153"/>
                <a:gd name="T15" fmla="*/ 0 h 219"/>
                <a:gd name="T16" fmla="*/ 0 w 153"/>
                <a:gd name="T17" fmla="*/ 0 h 219"/>
                <a:gd name="T18" fmla="*/ 0 w 153"/>
                <a:gd name="T19" fmla="*/ 0 h 219"/>
                <a:gd name="T20" fmla="*/ 0 w 153"/>
                <a:gd name="T21" fmla="*/ 0 h 219"/>
                <a:gd name="T22" fmla="*/ 0 w 153"/>
                <a:gd name="T23" fmla="*/ 0 h 219"/>
                <a:gd name="T24" fmla="*/ 0 w 153"/>
                <a:gd name="T25" fmla="*/ 0 h 219"/>
                <a:gd name="T26" fmla="*/ 0 w 153"/>
                <a:gd name="T27" fmla="*/ 0 h 219"/>
                <a:gd name="T28" fmla="*/ 0 w 153"/>
                <a:gd name="T29" fmla="*/ 0 h 219"/>
                <a:gd name="T30" fmla="*/ 0 w 153"/>
                <a:gd name="T31" fmla="*/ 0 h 219"/>
                <a:gd name="T32" fmla="*/ 0 w 153"/>
                <a:gd name="T33" fmla="*/ 0 h 219"/>
                <a:gd name="T34" fmla="*/ 0 w 153"/>
                <a:gd name="T35" fmla="*/ 0 h 219"/>
                <a:gd name="T36" fmla="*/ 0 w 153"/>
                <a:gd name="T37" fmla="*/ 0 h 219"/>
                <a:gd name="T38" fmla="*/ 0 w 153"/>
                <a:gd name="T39" fmla="*/ 0 h 219"/>
                <a:gd name="T40" fmla="*/ 0 w 153"/>
                <a:gd name="T41" fmla="*/ 0 h 219"/>
                <a:gd name="T42" fmla="*/ 0 w 153"/>
                <a:gd name="T43" fmla="*/ 0 h 219"/>
                <a:gd name="T44" fmla="*/ 0 w 153"/>
                <a:gd name="T45" fmla="*/ 0 h 219"/>
                <a:gd name="T46" fmla="*/ 0 w 153"/>
                <a:gd name="T47" fmla="*/ 0 h 2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3"/>
                <a:gd name="T73" fmla="*/ 0 h 219"/>
                <a:gd name="T74" fmla="*/ 153 w 153"/>
                <a:gd name="T75" fmla="*/ 219 h 2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3" h="219">
                  <a:moveTo>
                    <a:pt x="114" y="0"/>
                  </a:moveTo>
                  <a:lnTo>
                    <a:pt x="101" y="0"/>
                  </a:lnTo>
                  <a:lnTo>
                    <a:pt x="90" y="41"/>
                  </a:lnTo>
                  <a:lnTo>
                    <a:pt x="101" y="55"/>
                  </a:lnTo>
                  <a:lnTo>
                    <a:pt x="101" y="95"/>
                  </a:lnTo>
                  <a:lnTo>
                    <a:pt x="90" y="123"/>
                  </a:lnTo>
                  <a:lnTo>
                    <a:pt x="77" y="109"/>
                  </a:lnTo>
                  <a:lnTo>
                    <a:pt x="64" y="150"/>
                  </a:lnTo>
                  <a:lnTo>
                    <a:pt x="51" y="150"/>
                  </a:lnTo>
                  <a:lnTo>
                    <a:pt x="26" y="164"/>
                  </a:lnTo>
                  <a:lnTo>
                    <a:pt x="0" y="204"/>
                  </a:lnTo>
                  <a:lnTo>
                    <a:pt x="13" y="204"/>
                  </a:lnTo>
                  <a:lnTo>
                    <a:pt x="26" y="204"/>
                  </a:lnTo>
                  <a:lnTo>
                    <a:pt x="64" y="190"/>
                  </a:lnTo>
                  <a:lnTo>
                    <a:pt x="77" y="218"/>
                  </a:lnTo>
                  <a:lnTo>
                    <a:pt x="90" y="190"/>
                  </a:lnTo>
                  <a:lnTo>
                    <a:pt x="90" y="177"/>
                  </a:lnTo>
                  <a:lnTo>
                    <a:pt x="101" y="190"/>
                  </a:lnTo>
                  <a:lnTo>
                    <a:pt x="127" y="177"/>
                  </a:lnTo>
                  <a:lnTo>
                    <a:pt x="152" y="164"/>
                  </a:lnTo>
                  <a:lnTo>
                    <a:pt x="140" y="68"/>
                  </a:lnTo>
                  <a:lnTo>
                    <a:pt x="152" y="68"/>
                  </a:lnTo>
                  <a:lnTo>
                    <a:pt x="140" y="27"/>
                  </a:lnTo>
                  <a:lnTo>
                    <a:pt x="114" y="0"/>
                  </a:lnTo>
                </a:path>
              </a:pathLst>
            </a:custGeom>
            <a:solidFill>
              <a:srgbClr val="B2B2B2"/>
            </a:solidFill>
            <a:ln w="12700">
              <a:solidFill>
                <a:srgbClr val="000000"/>
              </a:solidFill>
              <a:round/>
              <a:headEnd/>
              <a:tailEnd/>
            </a:ln>
          </p:spPr>
          <p:txBody>
            <a:bodyPr wrap="none" anchor="ctr"/>
            <a:lstStyle/>
            <a:p>
              <a:endParaRPr lang="fr-FR" dirty="0"/>
            </a:p>
          </p:txBody>
        </p:sp>
        <p:sp>
          <p:nvSpPr>
            <p:cNvPr id="8550" name="AutoShape 358"/>
            <p:cNvSpPr>
              <a:spLocks/>
            </p:cNvSpPr>
            <p:nvPr/>
          </p:nvSpPr>
          <p:spPr bwMode="auto">
            <a:xfrm>
              <a:off x="4827" y="4920"/>
              <a:ext cx="40" cy="54"/>
            </a:xfrm>
            <a:custGeom>
              <a:avLst/>
              <a:gdLst>
                <a:gd name="T0" fmla="*/ 0 w 89"/>
                <a:gd name="T1" fmla="*/ 0 h 126"/>
                <a:gd name="T2" fmla="*/ 0 w 89"/>
                <a:gd name="T3" fmla="*/ 0 h 126"/>
                <a:gd name="T4" fmla="*/ 0 w 89"/>
                <a:gd name="T5" fmla="*/ 0 h 126"/>
                <a:gd name="T6" fmla="*/ 0 w 89"/>
                <a:gd name="T7" fmla="*/ 0 h 126"/>
                <a:gd name="T8" fmla="*/ 0 w 89"/>
                <a:gd name="T9" fmla="*/ 0 h 126"/>
                <a:gd name="T10" fmla="*/ 0 w 89"/>
                <a:gd name="T11" fmla="*/ 0 h 126"/>
                <a:gd name="T12" fmla="*/ 0 w 89"/>
                <a:gd name="T13" fmla="*/ 0 h 126"/>
                <a:gd name="T14" fmla="*/ 0 w 89"/>
                <a:gd name="T15" fmla="*/ 0 h 126"/>
                <a:gd name="T16" fmla="*/ 0 w 89"/>
                <a:gd name="T17" fmla="*/ 0 h 126"/>
                <a:gd name="T18" fmla="*/ 0 w 89"/>
                <a:gd name="T19" fmla="*/ 0 h 126"/>
                <a:gd name="T20" fmla="*/ 0 w 89"/>
                <a:gd name="T21" fmla="*/ 0 h 126"/>
                <a:gd name="T22" fmla="*/ 0 w 89"/>
                <a:gd name="T23" fmla="*/ 0 h 126"/>
                <a:gd name="T24" fmla="*/ 0 w 89"/>
                <a:gd name="T25" fmla="*/ 0 h 126"/>
                <a:gd name="T26" fmla="*/ 0 w 89"/>
                <a:gd name="T27" fmla="*/ 0 h 1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126"/>
                <a:gd name="T44" fmla="*/ 89 w 89"/>
                <a:gd name="T45" fmla="*/ 126 h 1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126">
                  <a:moveTo>
                    <a:pt x="13" y="0"/>
                  </a:moveTo>
                  <a:lnTo>
                    <a:pt x="26" y="55"/>
                  </a:lnTo>
                  <a:lnTo>
                    <a:pt x="13" y="55"/>
                  </a:lnTo>
                  <a:lnTo>
                    <a:pt x="0" y="84"/>
                  </a:lnTo>
                  <a:lnTo>
                    <a:pt x="13" y="111"/>
                  </a:lnTo>
                  <a:lnTo>
                    <a:pt x="26" y="125"/>
                  </a:lnTo>
                  <a:lnTo>
                    <a:pt x="38" y="97"/>
                  </a:lnTo>
                  <a:lnTo>
                    <a:pt x="26" y="84"/>
                  </a:lnTo>
                  <a:lnTo>
                    <a:pt x="76" y="84"/>
                  </a:lnTo>
                  <a:lnTo>
                    <a:pt x="76" y="55"/>
                  </a:lnTo>
                  <a:lnTo>
                    <a:pt x="88" y="55"/>
                  </a:lnTo>
                  <a:lnTo>
                    <a:pt x="76" y="14"/>
                  </a:lnTo>
                  <a:lnTo>
                    <a:pt x="63" y="28"/>
                  </a:lnTo>
                  <a:lnTo>
                    <a:pt x="13" y="0"/>
                  </a:lnTo>
                </a:path>
              </a:pathLst>
            </a:custGeom>
            <a:solidFill>
              <a:srgbClr val="B2B2B2"/>
            </a:solidFill>
            <a:ln w="12700">
              <a:solidFill>
                <a:srgbClr val="000000"/>
              </a:solidFill>
              <a:round/>
              <a:headEnd/>
              <a:tailEnd/>
            </a:ln>
          </p:spPr>
          <p:txBody>
            <a:bodyPr wrap="none" anchor="ctr"/>
            <a:lstStyle/>
            <a:p>
              <a:endParaRPr lang="fr-FR" dirty="0"/>
            </a:p>
          </p:txBody>
        </p:sp>
        <p:sp>
          <p:nvSpPr>
            <p:cNvPr id="8551" name="AutoShape 359"/>
            <p:cNvSpPr>
              <a:spLocks/>
            </p:cNvSpPr>
            <p:nvPr/>
          </p:nvSpPr>
          <p:spPr bwMode="auto">
            <a:xfrm>
              <a:off x="4794" y="5066"/>
              <a:ext cx="18" cy="30"/>
            </a:xfrm>
            <a:custGeom>
              <a:avLst/>
              <a:gdLst>
                <a:gd name="T0" fmla="*/ 0 w 39"/>
                <a:gd name="T1" fmla="*/ 0 h 70"/>
                <a:gd name="T2" fmla="*/ 0 w 39"/>
                <a:gd name="T3" fmla="*/ 0 h 70"/>
                <a:gd name="T4" fmla="*/ 0 w 39"/>
                <a:gd name="T5" fmla="*/ 0 h 70"/>
                <a:gd name="T6" fmla="*/ 0 w 39"/>
                <a:gd name="T7" fmla="*/ 0 h 70"/>
                <a:gd name="T8" fmla="*/ 0 w 39"/>
                <a:gd name="T9" fmla="*/ 0 h 70"/>
                <a:gd name="T10" fmla="*/ 0 w 39"/>
                <a:gd name="T11" fmla="*/ 0 h 70"/>
                <a:gd name="T12" fmla="*/ 0 w 39"/>
                <a:gd name="T13" fmla="*/ 0 h 70"/>
                <a:gd name="T14" fmla="*/ 0 w 39"/>
                <a:gd name="T15" fmla="*/ 0 h 70"/>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70"/>
                <a:gd name="T26" fmla="*/ 39 w 39"/>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70">
                  <a:moveTo>
                    <a:pt x="0" y="27"/>
                  </a:moveTo>
                  <a:lnTo>
                    <a:pt x="12" y="27"/>
                  </a:lnTo>
                  <a:lnTo>
                    <a:pt x="25" y="27"/>
                  </a:lnTo>
                  <a:lnTo>
                    <a:pt x="25" y="69"/>
                  </a:lnTo>
                  <a:lnTo>
                    <a:pt x="38" y="69"/>
                  </a:lnTo>
                  <a:lnTo>
                    <a:pt x="38" y="14"/>
                  </a:lnTo>
                  <a:lnTo>
                    <a:pt x="12" y="0"/>
                  </a:lnTo>
                  <a:lnTo>
                    <a:pt x="0" y="27"/>
                  </a:lnTo>
                </a:path>
              </a:pathLst>
            </a:custGeom>
            <a:solidFill>
              <a:srgbClr val="B2B2B2"/>
            </a:solidFill>
            <a:ln w="12700">
              <a:solidFill>
                <a:srgbClr val="000000"/>
              </a:solidFill>
              <a:round/>
              <a:headEnd/>
              <a:tailEnd/>
            </a:ln>
          </p:spPr>
          <p:txBody>
            <a:bodyPr wrap="none" anchor="ctr"/>
            <a:lstStyle/>
            <a:p>
              <a:endParaRPr lang="fr-FR" dirty="0"/>
            </a:p>
          </p:txBody>
        </p:sp>
        <p:sp>
          <p:nvSpPr>
            <p:cNvPr id="8552" name="AutoShape 360"/>
            <p:cNvSpPr>
              <a:spLocks/>
            </p:cNvSpPr>
            <p:nvPr/>
          </p:nvSpPr>
          <p:spPr bwMode="auto">
            <a:xfrm>
              <a:off x="4812" y="5060"/>
              <a:ext cx="15" cy="19"/>
            </a:xfrm>
            <a:custGeom>
              <a:avLst/>
              <a:gdLst>
                <a:gd name="T0" fmla="*/ 0 w 39"/>
                <a:gd name="T1" fmla="*/ 0 h 41"/>
                <a:gd name="T2" fmla="*/ 0 w 39"/>
                <a:gd name="T3" fmla="*/ 0 h 41"/>
                <a:gd name="T4" fmla="*/ 0 w 39"/>
                <a:gd name="T5" fmla="*/ 0 h 41"/>
                <a:gd name="T6" fmla="*/ 0 w 39"/>
                <a:gd name="T7" fmla="*/ 0 h 41"/>
                <a:gd name="T8" fmla="*/ 0 w 39"/>
                <a:gd name="T9" fmla="*/ 0 h 41"/>
                <a:gd name="T10" fmla="*/ 0 w 39"/>
                <a:gd name="T11" fmla="*/ 0 h 41"/>
                <a:gd name="T12" fmla="*/ 0 w 39"/>
                <a:gd name="T13" fmla="*/ 0 h 41"/>
                <a:gd name="T14" fmla="*/ 0 60000 65536"/>
                <a:gd name="T15" fmla="*/ 0 60000 65536"/>
                <a:gd name="T16" fmla="*/ 0 60000 65536"/>
                <a:gd name="T17" fmla="*/ 0 60000 65536"/>
                <a:gd name="T18" fmla="*/ 0 60000 65536"/>
                <a:gd name="T19" fmla="*/ 0 60000 65536"/>
                <a:gd name="T20" fmla="*/ 0 60000 65536"/>
                <a:gd name="T21" fmla="*/ 0 w 39"/>
                <a:gd name="T22" fmla="*/ 0 h 41"/>
                <a:gd name="T23" fmla="*/ 39 w 3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1">
                  <a:moveTo>
                    <a:pt x="13" y="40"/>
                  </a:moveTo>
                  <a:lnTo>
                    <a:pt x="25" y="28"/>
                  </a:lnTo>
                  <a:lnTo>
                    <a:pt x="38" y="14"/>
                  </a:lnTo>
                  <a:lnTo>
                    <a:pt x="38" y="0"/>
                  </a:lnTo>
                  <a:lnTo>
                    <a:pt x="13" y="0"/>
                  </a:lnTo>
                  <a:lnTo>
                    <a:pt x="0" y="28"/>
                  </a:lnTo>
                  <a:lnTo>
                    <a:pt x="13" y="40"/>
                  </a:lnTo>
                </a:path>
              </a:pathLst>
            </a:custGeom>
            <a:solidFill>
              <a:srgbClr val="B2B2B2"/>
            </a:solidFill>
            <a:ln w="12700">
              <a:solidFill>
                <a:srgbClr val="000000"/>
              </a:solidFill>
              <a:round/>
              <a:headEnd/>
              <a:tailEnd/>
            </a:ln>
          </p:spPr>
          <p:txBody>
            <a:bodyPr wrap="none" anchor="ctr"/>
            <a:lstStyle/>
            <a:p>
              <a:endParaRPr lang="fr-FR" dirty="0"/>
            </a:p>
          </p:txBody>
        </p:sp>
        <p:sp>
          <p:nvSpPr>
            <p:cNvPr id="8553" name="AutoShape 361"/>
            <p:cNvSpPr>
              <a:spLocks/>
            </p:cNvSpPr>
            <p:nvPr/>
          </p:nvSpPr>
          <p:spPr bwMode="auto">
            <a:xfrm>
              <a:off x="4685" y="5544"/>
              <a:ext cx="310" cy="316"/>
            </a:xfrm>
            <a:custGeom>
              <a:avLst/>
              <a:gdLst>
                <a:gd name="T0" fmla="*/ 0 w 693"/>
                <a:gd name="T1" fmla="*/ 0 h 745"/>
                <a:gd name="T2" fmla="*/ 0 w 693"/>
                <a:gd name="T3" fmla="*/ 0 h 745"/>
                <a:gd name="T4" fmla="*/ 0 w 693"/>
                <a:gd name="T5" fmla="*/ 0 h 745"/>
                <a:gd name="T6" fmla="*/ 0 w 693"/>
                <a:gd name="T7" fmla="*/ 0 h 745"/>
                <a:gd name="T8" fmla="*/ 0 w 693"/>
                <a:gd name="T9" fmla="*/ 0 h 745"/>
                <a:gd name="T10" fmla="*/ 0 w 693"/>
                <a:gd name="T11" fmla="*/ 0 h 745"/>
                <a:gd name="T12" fmla="*/ 0 w 693"/>
                <a:gd name="T13" fmla="*/ 0 h 745"/>
                <a:gd name="T14" fmla="*/ 0 w 693"/>
                <a:gd name="T15" fmla="*/ 0 h 745"/>
                <a:gd name="T16" fmla="*/ 0 w 693"/>
                <a:gd name="T17" fmla="*/ 0 h 745"/>
                <a:gd name="T18" fmla="*/ 0 w 693"/>
                <a:gd name="T19" fmla="*/ 0 h 745"/>
                <a:gd name="T20" fmla="*/ 0 w 693"/>
                <a:gd name="T21" fmla="*/ 0 h 745"/>
                <a:gd name="T22" fmla="*/ 0 w 693"/>
                <a:gd name="T23" fmla="*/ 0 h 745"/>
                <a:gd name="T24" fmla="*/ 0 w 693"/>
                <a:gd name="T25" fmla="*/ 0 h 745"/>
                <a:gd name="T26" fmla="*/ 0 w 693"/>
                <a:gd name="T27" fmla="*/ 0 h 745"/>
                <a:gd name="T28" fmla="*/ 0 w 693"/>
                <a:gd name="T29" fmla="*/ 0 h 745"/>
                <a:gd name="T30" fmla="*/ 0 w 693"/>
                <a:gd name="T31" fmla="*/ 0 h 745"/>
                <a:gd name="T32" fmla="*/ 0 w 693"/>
                <a:gd name="T33" fmla="*/ 0 h 745"/>
                <a:gd name="T34" fmla="*/ 0 w 693"/>
                <a:gd name="T35" fmla="*/ 0 h 745"/>
                <a:gd name="T36" fmla="*/ 0 w 693"/>
                <a:gd name="T37" fmla="*/ 0 h 745"/>
                <a:gd name="T38" fmla="*/ 0 w 693"/>
                <a:gd name="T39" fmla="*/ 0 h 745"/>
                <a:gd name="T40" fmla="*/ 0 w 693"/>
                <a:gd name="T41" fmla="*/ 0 h 745"/>
                <a:gd name="T42" fmla="*/ 0 w 693"/>
                <a:gd name="T43" fmla="*/ 0 h 745"/>
                <a:gd name="T44" fmla="*/ 0 w 693"/>
                <a:gd name="T45" fmla="*/ 0 h 745"/>
                <a:gd name="T46" fmla="*/ 0 w 693"/>
                <a:gd name="T47" fmla="*/ 0 h 745"/>
                <a:gd name="T48" fmla="*/ 0 w 693"/>
                <a:gd name="T49" fmla="*/ 0 h 745"/>
                <a:gd name="T50" fmla="*/ 0 w 693"/>
                <a:gd name="T51" fmla="*/ 0 h 745"/>
                <a:gd name="T52" fmla="*/ 0 w 693"/>
                <a:gd name="T53" fmla="*/ 0 h 745"/>
                <a:gd name="T54" fmla="*/ 0 w 693"/>
                <a:gd name="T55" fmla="*/ 0 h 745"/>
                <a:gd name="T56" fmla="*/ 0 w 693"/>
                <a:gd name="T57" fmla="*/ 0 h 745"/>
                <a:gd name="T58" fmla="*/ 0 w 693"/>
                <a:gd name="T59" fmla="*/ 0 h 745"/>
                <a:gd name="T60" fmla="*/ 0 w 693"/>
                <a:gd name="T61" fmla="*/ 0 h 745"/>
                <a:gd name="T62" fmla="*/ 0 w 693"/>
                <a:gd name="T63" fmla="*/ 0 h 745"/>
                <a:gd name="T64" fmla="*/ 0 w 693"/>
                <a:gd name="T65" fmla="*/ 0 h 7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3"/>
                <a:gd name="T100" fmla="*/ 0 h 745"/>
                <a:gd name="T101" fmla="*/ 693 w 693"/>
                <a:gd name="T102" fmla="*/ 745 h 7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3" h="745">
                  <a:moveTo>
                    <a:pt x="563" y="0"/>
                  </a:moveTo>
                  <a:lnTo>
                    <a:pt x="538" y="124"/>
                  </a:lnTo>
                  <a:lnTo>
                    <a:pt x="512" y="165"/>
                  </a:lnTo>
                  <a:lnTo>
                    <a:pt x="474" y="110"/>
                  </a:lnTo>
                  <a:lnTo>
                    <a:pt x="449" y="97"/>
                  </a:lnTo>
                  <a:lnTo>
                    <a:pt x="449" y="69"/>
                  </a:lnTo>
                  <a:lnTo>
                    <a:pt x="461" y="69"/>
                  </a:lnTo>
                  <a:lnTo>
                    <a:pt x="474" y="42"/>
                  </a:lnTo>
                  <a:lnTo>
                    <a:pt x="474" y="28"/>
                  </a:lnTo>
                  <a:lnTo>
                    <a:pt x="461" y="42"/>
                  </a:lnTo>
                  <a:lnTo>
                    <a:pt x="410" y="14"/>
                  </a:lnTo>
                  <a:lnTo>
                    <a:pt x="385" y="14"/>
                  </a:lnTo>
                  <a:lnTo>
                    <a:pt x="385" y="28"/>
                  </a:lnTo>
                  <a:lnTo>
                    <a:pt x="372" y="28"/>
                  </a:lnTo>
                  <a:lnTo>
                    <a:pt x="334" y="69"/>
                  </a:lnTo>
                  <a:lnTo>
                    <a:pt x="334" y="83"/>
                  </a:lnTo>
                  <a:lnTo>
                    <a:pt x="320" y="83"/>
                  </a:lnTo>
                  <a:lnTo>
                    <a:pt x="307" y="97"/>
                  </a:lnTo>
                  <a:lnTo>
                    <a:pt x="307" y="69"/>
                  </a:lnTo>
                  <a:lnTo>
                    <a:pt x="295" y="55"/>
                  </a:lnTo>
                  <a:lnTo>
                    <a:pt x="269" y="83"/>
                  </a:lnTo>
                  <a:lnTo>
                    <a:pt x="218" y="110"/>
                  </a:lnTo>
                  <a:lnTo>
                    <a:pt x="218" y="138"/>
                  </a:lnTo>
                  <a:lnTo>
                    <a:pt x="218" y="110"/>
                  </a:lnTo>
                  <a:lnTo>
                    <a:pt x="193" y="124"/>
                  </a:lnTo>
                  <a:lnTo>
                    <a:pt x="193" y="152"/>
                  </a:lnTo>
                  <a:lnTo>
                    <a:pt x="180" y="165"/>
                  </a:lnTo>
                  <a:lnTo>
                    <a:pt x="180" y="179"/>
                  </a:lnTo>
                  <a:lnTo>
                    <a:pt x="154" y="208"/>
                  </a:lnTo>
                  <a:lnTo>
                    <a:pt x="142" y="208"/>
                  </a:lnTo>
                  <a:lnTo>
                    <a:pt x="26" y="234"/>
                  </a:lnTo>
                  <a:lnTo>
                    <a:pt x="13" y="344"/>
                  </a:lnTo>
                  <a:lnTo>
                    <a:pt x="26" y="414"/>
                  </a:lnTo>
                  <a:lnTo>
                    <a:pt x="26" y="483"/>
                  </a:lnTo>
                  <a:lnTo>
                    <a:pt x="0" y="524"/>
                  </a:lnTo>
                  <a:lnTo>
                    <a:pt x="13" y="565"/>
                  </a:lnTo>
                  <a:lnTo>
                    <a:pt x="51" y="565"/>
                  </a:lnTo>
                  <a:lnTo>
                    <a:pt x="91" y="538"/>
                  </a:lnTo>
                  <a:lnTo>
                    <a:pt x="154" y="551"/>
                  </a:lnTo>
                  <a:lnTo>
                    <a:pt x="167" y="524"/>
                  </a:lnTo>
                  <a:lnTo>
                    <a:pt x="269" y="496"/>
                  </a:lnTo>
                  <a:lnTo>
                    <a:pt x="320" y="524"/>
                  </a:lnTo>
                  <a:lnTo>
                    <a:pt x="334" y="606"/>
                  </a:lnTo>
                  <a:lnTo>
                    <a:pt x="385" y="565"/>
                  </a:lnTo>
                  <a:lnTo>
                    <a:pt x="358" y="620"/>
                  </a:lnTo>
                  <a:lnTo>
                    <a:pt x="385" y="606"/>
                  </a:lnTo>
                  <a:lnTo>
                    <a:pt x="385" y="675"/>
                  </a:lnTo>
                  <a:lnTo>
                    <a:pt x="436" y="716"/>
                  </a:lnTo>
                  <a:lnTo>
                    <a:pt x="461" y="716"/>
                  </a:lnTo>
                  <a:lnTo>
                    <a:pt x="487" y="744"/>
                  </a:lnTo>
                  <a:lnTo>
                    <a:pt x="512" y="730"/>
                  </a:lnTo>
                  <a:lnTo>
                    <a:pt x="538" y="730"/>
                  </a:lnTo>
                  <a:lnTo>
                    <a:pt x="563" y="703"/>
                  </a:lnTo>
                  <a:lnTo>
                    <a:pt x="603" y="620"/>
                  </a:lnTo>
                  <a:lnTo>
                    <a:pt x="628" y="593"/>
                  </a:lnTo>
                  <a:lnTo>
                    <a:pt x="654" y="551"/>
                  </a:lnTo>
                  <a:lnTo>
                    <a:pt x="679" y="469"/>
                  </a:lnTo>
                  <a:lnTo>
                    <a:pt x="679" y="455"/>
                  </a:lnTo>
                  <a:lnTo>
                    <a:pt x="692" y="400"/>
                  </a:lnTo>
                  <a:lnTo>
                    <a:pt x="666" y="344"/>
                  </a:lnTo>
                  <a:lnTo>
                    <a:pt x="666" y="318"/>
                  </a:lnTo>
                  <a:lnTo>
                    <a:pt x="654" y="304"/>
                  </a:lnTo>
                  <a:lnTo>
                    <a:pt x="654" y="263"/>
                  </a:lnTo>
                  <a:lnTo>
                    <a:pt x="615" y="208"/>
                  </a:lnTo>
                  <a:lnTo>
                    <a:pt x="603" y="110"/>
                  </a:lnTo>
                  <a:lnTo>
                    <a:pt x="590" y="83"/>
                  </a:lnTo>
                  <a:lnTo>
                    <a:pt x="563" y="0"/>
                  </a:lnTo>
                </a:path>
              </a:pathLst>
            </a:custGeom>
            <a:solidFill>
              <a:srgbClr val="B2B2B2"/>
            </a:solidFill>
            <a:ln w="12700">
              <a:solidFill>
                <a:srgbClr val="000000"/>
              </a:solidFill>
              <a:round/>
              <a:headEnd/>
              <a:tailEnd/>
            </a:ln>
          </p:spPr>
          <p:txBody>
            <a:bodyPr wrap="none" anchor="ctr"/>
            <a:lstStyle/>
            <a:p>
              <a:endParaRPr lang="fr-FR" dirty="0"/>
            </a:p>
          </p:txBody>
        </p:sp>
        <p:sp>
          <p:nvSpPr>
            <p:cNvPr id="8554" name="AutoShape 362"/>
            <p:cNvSpPr>
              <a:spLocks/>
            </p:cNvSpPr>
            <p:nvPr/>
          </p:nvSpPr>
          <p:spPr bwMode="auto">
            <a:xfrm>
              <a:off x="4744" y="5883"/>
              <a:ext cx="31" cy="43"/>
            </a:xfrm>
            <a:custGeom>
              <a:avLst/>
              <a:gdLst>
                <a:gd name="T0" fmla="*/ 0 w 67"/>
                <a:gd name="T1" fmla="*/ 0 h 99"/>
                <a:gd name="T2" fmla="*/ 0 w 67"/>
                <a:gd name="T3" fmla="*/ 0 h 99"/>
                <a:gd name="T4" fmla="*/ 0 w 67"/>
                <a:gd name="T5" fmla="*/ 0 h 99"/>
                <a:gd name="T6" fmla="*/ 0 w 67"/>
                <a:gd name="T7" fmla="*/ 0 h 99"/>
                <a:gd name="T8" fmla="*/ 0 w 67"/>
                <a:gd name="T9" fmla="*/ 0 h 99"/>
                <a:gd name="T10" fmla="*/ 0 w 67"/>
                <a:gd name="T11" fmla="*/ 0 h 99"/>
                <a:gd name="T12" fmla="*/ 0 w 67"/>
                <a:gd name="T13" fmla="*/ 0 h 99"/>
                <a:gd name="T14" fmla="*/ 0 w 67"/>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99"/>
                <a:gd name="T26" fmla="*/ 67 w 67"/>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99">
                  <a:moveTo>
                    <a:pt x="13" y="0"/>
                  </a:moveTo>
                  <a:lnTo>
                    <a:pt x="13" y="56"/>
                  </a:lnTo>
                  <a:lnTo>
                    <a:pt x="0" y="98"/>
                  </a:lnTo>
                  <a:lnTo>
                    <a:pt x="39" y="84"/>
                  </a:lnTo>
                  <a:lnTo>
                    <a:pt x="66" y="27"/>
                  </a:lnTo>
                  <a:lnTo>
                    <a:pt x="66" y="14"/>
                  </a:lnTo>
                  <a:lnTo>
                    <a:pt x="39" y="14"/>
                  </a:lnTo>
                  <a:lnTo>
                    <a:pt x="13" y="0"/>
                  </a:lnTo>
                </a:path>
              </a:pathLst>
            </a:custGeom>
            <a:solidFill>
              <a:srgbClr val="B2B2B2"/>
            </a:solidFill>
            <a:ln w="12700">
              <a:solidFill>
                <a:srgbClr val="000000"/>
              </a:solidFill>
              <a:round/>
              <a:headEnd/>
              <a:tailEnd/>
            </a:ln>
          </p:spPr>
          <p:txBody>
            <a:bodyPr wrap="none" anchor="ctr"/>
            <a:lstStyle/>
            <a:p>
              <a:endParaRPr lang="fr-FR" dirty="0"/>
            </a:p>
          </p:txBody>
        </p:sp>
        <p:sp>
          <p:nvSpPr>
            <p:cNvPr id="8555" name="AutoShape 363"/>
            <p:cNvSpPr>
              <a:spLocks/>
            </p:cNvSpPr>
            <p:nvPr/>
          </p:nvSpPr>
          <p:spPr bwMode="auto">
            <a:xfrm>
              <a:off x="4881" y="5925"/>
              <a:ext cx="81" cy="75"/>
            </a:xfrm>
            <a:custGeom>
              <a:avLst/>
              <a:gdLst>
                <a:gd name="T0" fmla="*/ 0 w 180"/>
                <a:gd name="T1" fmla="*/ 0 h 178"/>
                <a:gd name="T2" fmla="*/ 0 w 180"/>
                <a:gd name="T3" fmla="*/ 0 h 178"/>
                <a:gd name="T4" fmla="*/ 0 w 180"/>
                <a:gd name="T5" fmla="*/ 0 h 178"/>
                <a:gd name="T6" fmla="*/ 0 w 180"/>
                <a:gd name="T7" fmla="*/ 0 h 178"/>
                <a:gd name="T8" fmla="*/ 0 w 180"/>
                <a:gd name="T9" fmla="*/ 0 h 178"/>
                <a:gd name="T10" fmla="*/ 0 w 180"/>
                <a:gd name="T11" fmla="*/ 0 h 178"/>
                <a:gd name="T12" fmla="*/ 0 w 180"/>
                <a:gd name="T13" fmla="*/ 0 h 178"/>
                <a:gd name="T14" fmla="*/ 0 w 180"/>
                <a:gd name="T15" fmla="*/ 0 h 178"/>
                <a:gd name="T16" fmla="*/ 0 w 180"/>
                <a:gd name="T17" fmla="*/ 0 h 178"/>
                <a:gd name="T18" fmla="*/ 0 w 180"/>
                <a:gd name="T19" fmla="*/ 0 h 178"/>
                <a:gd name="T20" fmla="*/ 0 w 180"/>
                <a:gd name="T21" fmla="*/ 0 h 178"/>
                <a:gd name="T22" fmla="*/ 0 w 180"/>
                <a:gd name="T23" fmla="*/ 0 h 178"/>
                <a:gd name="T24" fmla="*/ 0 w 180"/>
                <a:gd name="T25" fmla="*/ 0 h 178"/>
                <a:gd name="T26" fmla="*/ 0 w 180"/>
                <a:gd name="T27" fmla="*/ 0 h 178"/>
                <a:gd name="T28" fmla="*/ 0 w 180"/>
                <a:gd name="T29" fmla="*/ 0 h 178"/>
                <a:gd name="T30" fmla="*/ 0 w 180"/>
                <a:gd name="T31" fmla="*/ 0 h 178"/>
                <a:gd name="T32" fmla="*/ 0 w 180"/>
                <a:gd name="T33" fmla="*/ 0 h 1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78"/>
                <a:gd name="T53" fmla="*/ 180 w 180"/>
                <a:gd name="T54" fmla="*/ 178 h 1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78">
                  <a:moveTo>
                    <a:pt x="38" y="177"/>
                  </a:moveTo>
                  <a:lnTo>
                    <a:pt x="51" y="163"/>
                  </a:lnTo>
                  <a:lnTo>
                    <a:pt x="64" y="149"/>
                  </a:lnTo>
                  <a:lnTo>
                    <a:pt x="102" y="109"/>
                  </a:lnTo>
                  <a:lnTo>
                    <a:pt x="128" y="95"/>
                  </a:lnTo>
                  <a:lnTo>
                    <a:pt x="140" y="109"/>
                  </a:lnTo>
                  <a:lnTo>
                    <a:pt x="140" y="95"/>
                  </a:lnTo>
                  <a:lnTo>
                    <a:pt x="179" y="28"/>
                  </a:lnTo>
                  <a:lnTo>
                    <a:pt x="166" y="28"/>
                  </a:lnTo>
                  <a:lnTo>
                    <a:pt x="166" y="0"/>
                  </a:lnTo>
                  <a:lnTo>
                    <a:pt x="128" y="40"/>
                  </a:lnTo>
                  <a:lnTo>
                    <a:pt x="89" y="68"/>
                  </a:lnTo>
                  <a:lnTo>
                    <a:pt x="77" y="68"/>
                  </a:lnTo>
                  <a:lnTo>
                    <a:pt x="38" y="95"/>
                  </a:lnTo>
                  <a:lnTo>
                    <a:pt x="0" y="123"/>
                  </a:lnTo>
                  <a:lnTo>
                    <a:pt x="26" y="149"/>
                  </a:lnTo>
                  <a:lnTo>
                    <a:pt x="38" y="177"/>
                  </a:lnTo>
                </a:path>
              </a:pathLst>
            </a:custGeom>
            <a:solidFill>
              <a:srgbClr val="B2B2B2"/>
            </a:solidFill>
            <a:ln w="12700">
              <a:solidFill>
                <a:srgbClr val="000000"/>
              </a:solidFill>
              <a:round/>
              <a:headEnd/>
              <a:tailEnd/>
            </a:ln>
          </p:spPr>
          <p:txBody>
            <a:bodyPr wrap="none" anchor="ctr"/>
            <a:lstStyle/>
            <a:p>
              <a:endParaRPr lang="fr-FR" dirty="0"/>
            </a:p>
          </p:txBody>
        </p:sp>
        <p:sp>
          <p:nvSpPr>
            <p:cNvPr id="8556" name="AutoShape 364"/>
            <p:cNvSpPr>
              <a:spLocks/>
            </p:cNvSpPr>
            <p:nvPr/>
          </p:nvSpPr>
          <p:spPr bwMode="auto">
            <a:xfrm>
              <a:off x="4969" y="5843"/>
              <a:ext cx="44" cy="93"/>
            </a:xfrm>
            <a:custGeom>
              <a:avLst/>
              <a:gdLst>
                <a:gd name="T0" fmla="*/ 0 w 102"/>
                <a:gd name="T1" fmla="*/ 0 h 220"/>
                <a:gd name="T2" fmla="*/ 0 w 102"/>
                <a:gd name="T3" fmla="*/ 0 h 220"/>
                <a:gd name="T4" fmla="*/ 0 w 102"/>
                <a:gd name="T5" fmla="*/ 0 h 220"/>
                <a:gd name="T6" fmla="*/ 0 w 102"/>
                <a:gd name="T7" fmla="*/ 0 h 220"/>
                <a:gd name="T8" fmla="*/ 0 w 102"/>
                <a:gd name="T9" fmla="*/ 0 h 220"/>
                <a:gd name="T10" fmla="*/ 0 w 102"/>
                <a:gd name="T11" fmla="*/ 0 h 220"/>
                <a:gd name="T12" fmla="*/ 0 w 102"/>
                <a:gd name="T13" fmla="*/ 0 h 220"/>
                <a:gd name="T14" fmla="*/ 0 w 102"/>
                <a:gd name="T15" fmla="*/ 0 h 220"/>
                <a:gd name="T16" fmla="*/ 0 w 102"/>
                <a:gd name="T17" fmla="*/ 0 h 220"/>
                <a:gd name="T18" fmla="*/ 0 w 102"/>
                <a:gd name="T19" fmla="*/ 0 h 220"/>
                <a:gd name="T20" fmla="*/ 0 w 102"/>
                <a:gd name="T21" fmla="*/ 0 h 220"/>
                <a:gd name="T22" fmla="*/ 0 w 102"/>
                <a:gd name="T23" fmla="*/ 0 h 220"/>
                <a:gd name="T24" fmla="*/ 0 w 102"/>
                <a:gd name="T25" fmla="*/ 0 h 220"/>
                <a:gd name="T26" fmla="*/ 0 w 102"/>
                <a:gd name="T27" fmla="*/ 0 h 220"/>
                <a:gd name="T28" fmla="*/ 0 w 102"/>
                <a:gd name="T29" fmla="*/ 0 h 220"/>
                <a:gd name="T30" fmla="*/ 0 w 102"/>
                <a:gd name="T31" fmla="*/ 0 h 220"/>
                <a:gd name="T32" fmla="*/ 0 w 102"/>
                <a:gd name="T33" fmla="*/ 0 h 2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220"/>
                <a:gd name="T53" fmla="*/ 102 w 102"/>
                <a:gd name="T54" fmla="*/ 220 h 2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220">
                  <a:moveTo>
                    <a:pt x="51" y="0"/>
                  </a:moveTo>
                  <a:lnTo>
                    <a:pt x="39" y="13"/>
                  </a:lnTo>
                  <a:lnTo>
                    <a:pt x="51" y="81"/>
                  </a:lnTo>
                  <a:lnTo>
                    <a:pt x="26" y="136"/>
                  </a:lnTo>
                  <a:lnTo>
                    <a:pt x="0" y="150"/>
                  </a:lnTo>
                  <a:lnTo>
                    <a:pt x="26" y="191"/>
                  </a:lnTo>
                  <a:lnTo>
                    <a:pt x="0" y="219"/>
                  </a:lnTo>
                  <a:lnTo>
                    <a:pt x="13" y="219"/>
                  </a:lnTo>
                  <a:lnTo>
                    <a:pt x="63" y="177"/>
                  </a:lnTo>
                  <a:lnTo>
                    <a:pt x="63" y="150"/>
                  </a:lnTo>
                  <a:lnTo>
                    <a:pt x="76" y="150"/>
                  </a:lnTo>
                  <a:lnTo>
                    <a:pt x="101" y="110"/>
                  </a:lnTo>
                  <a:lnTo>
                    <a:pt x="76" y="110"/>
                  </a:lnTo>
                  <a:lnTo>
                    <a:pt x="76" y="67"/>
                  </a:lnTo>
                  <a:lnTo>
                    <a:pt x="76" y="81"/>
                  </a:lnTo>
                  <a:lnTo>
                    <a:pt x="63" y="55"/>
                  </a:lnTo>
                  <a:lnTo>
                    <a:pt x="51" y="0"/>
                  </a:lnTo>
                </a:path>
              </a:pathLst>
            </a:custGeom>
            <a:solidFill>
              <a:srgbClr val="B2B2B2"/>
            </a:solidFill>
            <a:ln w="12700">
              <a:solidFill>
                <a:srgbClr val="000000"/>
              </a:solidFill>
              <a:round/>
              <a:headEnd/>
              <a:tailEnd/>
            </a:ln>
          </p:spPr>
          <p:txBody>
            <a:bodyPr wrap="none" anchor="ctr"/>
            <a:lstStyle/>
            <a:p>
              <a:endParaRPr lang="fr-FR" dirty="0"/>
            </a:p>
          </p:txBody>
        </p:sp>
        <p:sp>
          <p:nvSpPr>
            <p:cNvPr id="8557" name="Oval 365"/>
            <p:cNvSpPr>
              <a:spLocks noChangeArrowheads="1"/>
            </p:cNvSpPr>
            <p:nvPr/>
          </p:nvSpPr>
          <p:spPr bwMode="auto">
            <a:xfrm>
              <a:off x="5125" y="5592"/>
              <a:ext cx="8" cy="8"/>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558" name="Oval 366"/>
            <p:cNvSpPr>
              <a:spLocks noChangeArrowheads="1"/>
            </p:cNvSpPr>
            <p:nvPr/>
          </p:nvSpPr>
          <p:spPr bwMode="auto">
            <a:xfrm>
              <a:off x="5095" y="5691"/>
              <a:ext cx="7" cy="8"/>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559" name="Oval 367"/>
            <p:cNvSpPr>
              <a:spLocks noChangeArrowheads="1"/>
            </p:cNvSpPr>
            <p:nvPr/>
          </p:nvSpPr>
          <p:spPr bwMode="auto">
            <a:xfrm>
              <a:off x="5159" y="5616"/>
              <a:ext cx="6" cy="12"/>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560" name="AutoShape 368"/>
            <p:cNvSpPr>
              <a:spLocks/>
            </p:cNvSpPr>
            <p:nvPr/>
          </p:nvSpPr>
          <p:spPr bwMode="auto">
            <a:xfrm>
              <a:off x="4937" y="5457"/>
              <a:ext cx="69" cy="88"/>
            </a:xfrm>
            <a:custGeom>
              <a:avLst/>
              <a:gdLst>
                <a:gd name="T0" fmla="*/ 0 w 155"/>
                <a:gd name="T1" fmla="*/ 0 h 206"/>
                <a:gd name="T2" fmla="*/ 0 w 155"/>
                <a:gd name="T3" fmla="*/ 0 h 206"/>
                <a:gd name="T4" fmla="*/ 0 w 155"/>
                <a:gd name="T5" fmla="*/ 0 h 206"/>
                <a:gd name="T6" fmla="*/ 0 w 155"/>
                <a:gd name="T7" fmla="*/ 0 h 206"/>
                <a:gd name="T8" fmla="*/ 0 w 155"/>
                <a:gd name="T9" fmla="*/ 0 h 206"/>
                <a:gd name="T10" fmla="*/ 0 w 155"/>
                <a:gd name="T11" fmla="*/ 0 h 206"/>
                <a:gd name="T12" fmla="*/ 0 w 155"/>
                <a:gd name="T13" fmla="*/ 0 h 206"/>
                <a:gd name="T14" fmla="*/ 0 w 155"/>
                <a:gd name="T15" fmla="*/ 0 h 206"/>
                <a:gd name="T16" fmla="*/ 0 w 155"/>
                <a:gd name="T17" fmla="*/ 0 h 206"/>
                <a:gd name="T18" fmla="*/ 0 w 155"/>
                <a:gd name="T19" fmla="*/ 0 h 206"/>
                <a:gd name="T20" fmla="*/ 0 w 155"/>
                <a:gd name="T21" fmla="*/ 0 h 206"/>
                <a:gd name="T22" fmla="*/ 0 w 155"/>
                <a:gd name="T23" fmla="*/ 0 h 206"/>
                <a:gd name="T24" fmla="*/ 0 w 155"/>
                <a:gd name="T25" fmla="*/ 0 h 206"/>
                <a:gd name="T26" fmla="*/ 0 w 155"/>
                <a:gd name="T27" fmla="*/ 0 h 206"/>
                <a:gd name="T28" fmla="*/ 0 w 155"/>
                <a:gd name="T29" fmla="*/ 0 h 206"/>
                <a:gd name="T30" fmla="*/ 0 w 155"/>
                <a:gd name="T31" fmla="*/ 0 h 2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206"/>
                <a:gd name="T50" fmla="*/ 155 w 155"/>
                <a:gd name="T51" fmla="*/ 206 h 2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206">
                  <a:moveTo>
                    <a:pt x="0" y="0"/>
                  </a:moveTo>
                  <a:lnTo>
                    <a:pt x="0" y="164"/>
                  </a:lnTo>
                  <a:lnTo>
                    <a:pt x="26" y="164"/>
                  </a:lnTo>
                  <a:lnTo>
                    <a:pt x="13" y="150"/>
                  </a:lnTo>
                  <a:lnTo>
                    <a:pt x="39" y="138"/>
                  </a:lnTo>
                  <a:lnTo>
                    <a:pt x="78" y="138"/>
                  </a:lnTo>
                  <a:lnTo>
                    <a:pt x="91" y="192"/>
                  </a:lnTo>
                  <a:lnTo>
                    <a:pt x="129" y="205"/>
                  </a:lnTo>
                  <a:lnTo>
                    <a:pt x="154" y="205"/>
                  </a:lnTo>
                  <a:lnTo>
                    <a:pt x="116" y="164"/>
                  </a:lnTo>
                  <a:lnTo>
                    <a:pt x="103" y="138"/>
                  </a:lnTo>
                  <a:lnTo>
                    <a:pt x="91" y="110"/>
                  </a:lnTo>
                  <a:lnTo>
                    <a:pt x="103" y="95"/>
                  </a:lnTo>
                  <a:lnTo>
                    <a:pt x="103" y="83"/>
                  </a:lnTo>
                  <a:lnTo>
                    <a:pt x="78" y="69"/>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561" name="AutoShape 369"/>
            <p:cNvSpPr>
              <a:spLocks/>
            </p:cNvSpPr>
            <p:nvPr/>
          </p:nvSpPr>
          <p:spPr bwMode="auto">
            <a:xfrm>
              <a:off x="4995" y="5481"/>
              <a:ext cx="28" cy="17"/>
            </a:xfrm>
            <a:custGeom>
              <a:avLst/>
              <a:gdLst>
                <a:gd name="T0" fmla="*/ 0 w 64"/>
                <a:gd name="T1" fmla="*/ 0 h 41"/>
                <a:gd name="T2" fmla="*/ 0 w 64"/>
                <a:gd name="T3" fmla="*/ 0 h 41"/>
                <a:gd name="T4" fmla="*/ 0 w 64"/>
                <a:gd name="T5" fmla="*/ 0 h 41"/>
                <a:gd name="T6" fmla="*/ 0 w 64"/>
                <a:gd name="T7" fmla="*/ 0 h 41"/>
                <a:gd name="T8" fmla="*/ 0 w 64"/>
                <a:gd name="T9" fmla="*/ 0 h 41"/>
                <a:gd name="T10" fmla="*/ 0 w 64"/>
                <a:gd name="T11" fmla="*/ 0 h 41"/>
                <a:gd name="T12" fmla="*/ 0 w 64"/>
                <a:gd name="T13" fmla="*/ 0 h 41"/>
                <a:gd name="T14" fmla="*/ 0 w 64"/>
                <a:gd name="T15" fmla="*/ 0 h 41"/>
                <a:gd name="T16" fmla="*/ 0 w 64"/>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1"/>
                <a:gd name="T29" fmla="*/ 64 w 64"/>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1">
                  <a:moveTo>
                    <a:pt x="0" y="28"/>
                  </a:moveTo>
                  <a:lnTo>
                    <a:pt x="0" y="40"/>
                  </a:lnTo>
                  <a:lnTo>
                    <a:pt x="24" y="40"/>
                  </a:lnTo>
                  <a:lnTo>
                    <a:pt x="50" y="28"/>
                  </a:lnTo>
                  <a:lnTo>
                    <a:pt x="63" y="14"/>
                  </a:lnTo>
                  <a:lnTo>
                    <a:pt x="50" y="0"/>
                  </a:lnTo>
                  <a:lnTo>
                    <a:pt x="50" y="14"/>
                  </a:lnTo>
                  <a:lnTo>
                    <a:pt x="24" y="28"/>
                  </a:lnTo>
                  <a:lnTo>
                    <a:pt x="0" y="28"/>
                  </a:lnTo>
                </a:path>
              </a:pathLst>
            </a:custGeom>
            <a:solidFill>
              <a:srgbClr val="B2B2B2"/>
            </a:solidFill>
            <a:ln w="12700">
              <a:solidFill>
                <a:srgbClr val="000000"/>
              </a:solidFill>
              <a:round/>
              <a:headEnd/>
              <a:tailEnd/>
            </a:ln>
          </p:spPr>
          <p:txBody>
            <a:bodyPr wrap="none" anchor="ctr"/>
            <a:lstStyle/>
            <a:p>
              <a:endParaRPr lang="fr-FR" dirty="0"/>
            </a:p>
          </p:txBody>
        </p:sp>
        <p:sp>
          <p:nvSpPr>
            <p:cNvPr id="8562" name="AutoShape 370"/>
            <p:cNvSpPr>
              <a:spLocks/>
            </p:cNvSpPr>
            <p:nvPr/>
          </p:nvSpPr>
          <p:spPr bwMode="auto">
            <a:xfrm>
              <a:off x="5016" y="5457"/>
              <a:ext cx="18" cy="29"/>
            </a:xfrm>
            <a:custGeom>
              <a:avLst/>
              <a:gdLst>
                <a:gd name="T0" fmla="*/ 0 w 41"/>
                <a:gd name="T1" fmla="*/ 0 h 69"/>
                <a:gd name="T2" fmla="*/ 0 w 41"/>
                <a:gd name="T3" fmla="*/ 0 h 69"/>
                <a:gd name="T4" fmla="*/ 0 w 41"/>
                <a:gd name="T5" fmla="*/ 0 h 69"/>
                <a:gd name="T6" fmla="*/ 0 w 41"/>
                <a:gd name="T7" fmla="*/ 0 h 69"/>
                <a:gd name="T8" fmla="*/ 0 w 41"/>
                <a:gd name="T9" fmla="*/ 0 h 69"/>
                <a:gd name="T10" fmla="*/ 0 w 41"/>
                <a:gd name="T11" fmla="*/ 0 h 69"/>
                <a:gd name="T12" fmla="*/ 0 w 41"/>
                <a:gd name="T13" fmla="*/ 0 h 69"/>
                <a:gd name="T14" fmla="*/ 0 w 4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69"/>
                <a:gd name="T26" fmla="*/ 41 w 4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69">
                  <a:moveTo>
                    <a:pt x="0" y="0"/>
                  </a:moveTo>
                  <a:lnTo>
                    <a:pt x="0" y="28"/>
                  </a:lnTo>
                  <a:lnTo>
                    <a:pt x="14" y="28"/>
                  </a:lnTo>
                  <a:lnTo>
                    <a:pt x="26" y="40"/>
                  </a:lnTo>
                  <a:lnTo>
                    <a:pt x="40" y="68"/>
                  </a:lnTo>
                  <a:lnTo>
                    <a:pt x="40" y="40"/>
                  </a:lnTo>
                  <a:lnTo>
                    <a:pt x="26" y="28"/>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563" name="Oval 371"/>
            <p:cNvSpPr>
              <a:spLocks noChangeArrowheads="1"/>
            </p:cNvSpPr>
            <p:nvPr/>
          </p:nvSpPr>
          <p:spPr bwMode="auto">
            <a:xfrm>
              <a:off x="5108" y="5358"/>
              <a:ext cx="7" cy="8"/>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564" name="Oval 372"/>
            <p:cNvSpPr>
              <a:spLocks noChangeArrowheads="1"/>
            </p:cNvSpPr>
            <p:nvPr/>
          </p:nvSpPr>
          <p:spPr bwMode="auto">
            <a:xfrm>
              <a:off x="5141" y="5493"/>
              <a:ext cx="9" cy="8"/>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565" name="Oval 373"/>
            <p:cNvSpPr>
              <a:spLocks noChangeArrowheads="1"/>
            </p:cNvSpPr>
            <p:nvPr/>
          </p:nvSpPr>
          <p:spPr bwMode="auto">
            <a:xfrm>
              <a:off x="4971" y="5318"/>
              <a:ext cx="5" cy="8"/>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566" name="Oval 374"/>
            <p:cNvSpPr>
              <a:spLocks noChangeArrowheads="1"/>
            </p:cNvSpPr>
            <p:nvPr/>
          </p:nvSpPr>
          <p:spPr bwMode="auto">
            <a:xfrm>
              <a:off x="5137" y="5417"/>
              <a:ext cx="4" cy="7"/>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567" name="Oval 375"/>
            <p:cNvSpPr>
              <a:spLocks noChangeArrowheads="1"/>
            </p:cNvSpPr>
            <p:nvPr/>
          </p:nvSpPr>
          <p:spPr bwMode="auto">
            <a:xfrm>
              <a:off x="5108" y="5434"/>
              <a:ext cx="7" cy="11"/>
            </a:xfrm>
            <a:prstGeom prst="ellipse">
              <a:avLst/>
            </a:prstGeom>
            <a:solidFill>
              <a:srgbClr val="B2B2B2"/>
            </a:solidFill>
            <a:ln w="12700">
              <a:solidFill>
                <a:srgbClr val="000000"/>
              </a:solidFill>
              <a:round/>
              <a:headEnd/>
              <a:tailEnd/>
            </a:ln>
          </p:spPr>
          <p:txBody>
            <a:bodyPr wrap="none" lIns="90488" tIns="44450" rIns="90488" bIns="44450" anchor="ctr"/>
            <a:lstStyle/>
            <a:p>
              <a:pPr rtl="1" eaLnBrk="0" fontAlgn="base" hangingPunct="0">
                <a:spcBef>
                  <a:spcPct val="50000"/>
                </a:spcBef>
                <a:spcAft>
                  <a:spcPct val="0"/>
                </a:spcAft>
              </a:pPr>
              <a:endParaRPr lang="fr-FR" sz="2400" b="1" dirty="0">
                <a:solidFill>
                  <a:srgbClr val="000066"/>
                </a:solidFill>
                <a:latin typeface="Arial" charset="0"/>
                <a:ea typeface="MS PGothic" pitchFamily="34" charset="-128"/>
                <a:cs typeface="Arial" charset="0"/>
              </a:endParaRPr>
            </a:p>
          </p:txBody>
        </p:sp>
        <p:sp>
          <p:nvSpPr>
            <p:cNvPr id="8568" name="AutoShape 376"/>
            <p:cNvSpPr>
              <a:spLocks/>
            </p:cNvSpPr>
            <p:nvPr/>
          </p:nvSpPr>
          <p:spPr bwMode="auto">
            <a:xfrm>
              <a:off x="5062" y="5492"/>
              <a:ext cx="7" cy="12"/>
            </a:xfrm>
            <a:custGeom>
              <a:avLst/>
              <a:gdLst>
                <a:gd name="T0" fmla="*/ 0 w 18"/>
                <a:gd name="T1" fmla="*/ 0 h 28"/>
                <a:gd name="T2" fmla="*/ 0 w 18"/>
                <a:gd name="T3" fmla="*/ 0 h 28"/>
                <a:gd name="T4" fmla="*/ 0 w 18"/>
                <a:gd name="T5" fmla="*/ 0 h 28"/>
                <a:gd name="T6" fmla="*/ 0 w 18"/>
                <a:gd name="T7" fmla="*/ 0 h 28"/>
                <a:gd name="T8" fmla="*/ 0 60000 65536"/>
                <a:gd name="T9" fmla="*/ 0 60000 65536"/>
                <a:gd name="T10" fmla="*/ 0 60000 65536"/>
                <a:gd name="T11" fmla="*/ 0 60000 65536"/>
                <a:gd name="T12" fmla="*/ 0 w 18"/>
                <a:gd name="T13" fmla="*/ 0 h 28"/>
                <a:gd name="T14" fmla="*/ 18 w 18"/>
                <a:gd name="T15" fmla="*/ 28 h 28"/>
              </a:gdLst>
              <a:ahLst/>
              <a:cxnLst>
                <a:cxn ang="T8">
                  <a:pos x="T0" y="T1"/>
                </a:cxn>
                <a:cxn ang="T9">
                  <a:pos x="T2" y="T3"/>
                </a:cxn>
                <a:cxn ang="T10">
                  <a:pos x="T4" y="T5"/>
                </a:cxn>
                <a:cxn ang="T11">
                  <a:pos x="T6" y="T7"/>
                </a:cxn>
              </a:cxnLst>
              <a:rect l="T12" t="T13" r="T14" b="T15"/>
              <a:pathLst>
                <a:path w="18" h="28">
                  <a:moveTo>
                    <a:pt x="0" y="0"/>
                  </a:moveTo>
                  <a:lnTo>
                    <a:pt x="17" y="27"/>
                  </a:lnTo>
                  <a:lnTo>
                    <a:pt x="17" y="13"/>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569" name="AutoShape 377"/>
            <p:cNvSpPr>
              <a:spLocks/>
            </p:cNvSpPr>
            <p:nvPr/>
          </p:nvSpPr>
          <p:spPr bwMode="auto">
            <a:xfrm>
              <a:off x="5067" y="5510"/>
              <a:ext cx="7" cy="12"/>
            </a:xfrm>
            <a:custGeom>
              <a:avLst/>
              <a:gdLst>
                <a:gd name="T0" fmla="*/ 0 w 17"/>
                <a:gd name="T1" fmla="*/ 0 h 28"/>
                <a:gd name="T2" fmla="*/ 0 w 17"/>
                <a:gd name="T3" fmla="*/ 0 h 28"/>
                <a:gd name="T4" fmla="*/ 0 w 17"/>
                <a:gd name="T5" fmla="*/ 0 h 28"/>
                <a:gd name="T6" fmla="*/ 0 w 17"/>
                <a:gd name="T7" fmla="*/ 0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0" y="0"/>
                  </a:moveTo>
                  <a:lnTo>
                    <a:pt x="16" y="27"/>
                  </a:lnTo>
                  <a:lnTo>
                    <a:pt x="16"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570" name="AutoShape 378"/>
            <p:cNvSpPr>
              <a:spLocks/>
            </p:cNvSpPr>
            <p:nvPr/>
          </p:nvSpPr>
          <p:spPr bwMode="auto">
            <a:xfrm>
              <a:off x="5085" y="5510"/>
              <a:ext cx="7" cy="6"/>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0" y="0"/>
                  </a:moveTo>
                  <a:lnTo>
                    <a:pt x="0" y="16"/>
                  </a:lnTo>
                  <a:lnTo>
                    <a:pt x="17" y="16"/>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571" name="AutoShape 379"/>
            <p:cNvSpPr>
              <a:spLocks/>
            </p:cNvSpPr>
            <p:nvPr/>
          </p:nvSpPr>
          <p:spPr bwMode="auto">
            <a:xfrm>
              <a:off x="5079" y="5522"/>
              <a:ext cx="8" cy="12"/>
            </a:xfrm>
            <a:custGeom>
              <a:avLst/>
              <a:gdLst>
                <a:gd name="T0" fmla="*/ 0 w 18"/>
                <a:gd name="T1" fmla="*/ 0 h 29"/>
                <a:gd name="T2" fmla="*/ 0 w 18"/>
                <a:gd name="T3" fmla="*/ 0 h 29"/>
                <a:gd name="T4" fmla="*/ 0 w 18"/>
                <a:gd name="T5" fmla="*/ 0 h 29"/>
                <a:gd name="T6" fmla="*/ 0 w 18"/>
                <a:gd name="T7" fmla="*/ 0 h 29"/>
                <a:gd name="T8" fmla="*/ 0 60000 65536"/>
                <a:gd name="T9" fmla="*/ 0 60000 65536"/>
                <a:gd name="T10" fmla="*/ 0 60000 65536"/>
                <a:gd name="T11" fmla="*/ 0 60000 65536"/>
                <a:gd name="T12" fmla="*/ 0 w 18"/>
                <a:gd name="T13" fmla="*/ 0 h 29"/>
                <a:gd name="T14" fmla="*/ 18 w 18"/>
                <a:gd name="T15" fmla="*/ 29 h 29"/>
              </a:gdLst>
              <a:ahLst/>
              <a:cxnLst>
                <a:cxn ang="T8">
                  <a:pos x="T0" y="T1"/>
                </a:cxn>
                <a:cxn ang="T9">
                  <a:pos x="T2" y="T3"/>
                </a:cxn>
                <a:cxn ang="T10">
                  <a:pos x="T4" y="T5"/>
                </a:cxn>
                <a:cxn ang="T11">
                  <a:pos x="T6" y="T7"/>
                </a:cxn>
              </a:cxnLst>
              <a:rect l="T12" t="T13" r="T14" b="T15"/>
              <a:pathLst>
                <a:path w="18" h="29">
                  <a:moveTo>
                    <a:pt x="0" y="0"/>
                  </a:moveTo>
                  <a:lnTo>
                    <a:pt x="17" y="28"/>
                  </a:lnTo>
                  <a:lnTo>
                    <a:pt x="17" y="14"/>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572" name="AutoShape 380"/>
            <p:cNvSpPr>
              <a:spLocks/>
            </p:cNvSpPr>
            <p:nvPr/>
          </p:nvSpPr>
          <p:spPr bwMode="auto">
            <a:xfrm>
              <a:off x="5091" y="5527"/>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B2B2B2"/>
            </a:solidFill>
            <a:ln w="12700">
              <a:solidFill>
                <a:srgbClr val="000000"/>
              </a:solidFill>
              <a:round/>
              <a:headEnd/>
              <a:tailEnd/>
            </a:ln>
          </p:spPr>
          <p:txBody>
            <a:bodyPr wrap="none" anchor="ctr"/>
            <a:lstStyle/>
            <a:p>
              <a:endParaRPr lang="fr-FR" dirty="0"/>
            </a:p>
          </p:txBody>
        </p:sp>
        <p:sp>
          <p:nvSpPr>
            <p:cNvPr id="8573" name="AutoShape 381"/>
            <p:cNvSpPr>
              <a:spLocks/>
            </p:cNvSpPr>
            <p:nvPr/>
          </p:nvSpPr>
          <p:spPr bwMode="auto">
            <a:xfrm>
              <a:off x="3887" y="5417"/>
              <a:ext cx="17" cy="7"/>
            </a:xfrm>
            <a:custGeom>
              <a:avLst/>
              <a:gdLst>
                <a:gd name="T0" fmla="*/ 0 w 39"/>
                <a:gd name="T1" fmla="*/ 0 h 20"/>
                <a:gd name="T2" fmla="*/ 0 w 39"/>
                <a:gd name="T3" fmla="*/ 0 h 20"/>
                <a:gd name="T4" fmla="*/ 0 w 39"/>
                <a:gd name="T5" fmla="*/ 0 h 20"/>
                <a:gd name="T6" fmla="*/ 0 w 39"/>
                <a:gd name="T7" fmla="*/ 0 h 20"/>
                <a:gd name="T8" fmla="*/ 0 w 39"/>
                <a:gd name="T9" fmla="*/ 0 h 20"/>
                <a:gd name="T10" fmla="*/ 0 60000 65536"/>
                <a:gd name="T11" fmla="*/ 0 60000 65536"/>
                <a:gd name="T12" fmla="*/ 0 60000 65536"/>
                <a:gd name="T13" fmla="*/ 0 60000 65536"/>
                <a:gd name="T14" fmla="*/ 0 60000 65536"/>
                <a:gd name="T15" fmla="*/ 0 w 39"/>
                <a:gd name="T16" fmla="*/ 0 h 20"/>
                <a:gd name="T17" fmla="*/ 39 w 39"/>
                <a:gd name="T18" fmla="*/ 20 h 20"/>
              </a:gdLst>
              <a:ahLst/>
              <a:cxnLst>
                <a:cxn ang="T10">
                  <a:pos x="T0" y="T1"/>
                </a:cxn>
                <a:cxn ang="T11">
                  <a:pos x="T2" y="T3"/>
                </a:cxn>
                <a:cxn ang="T12">
                  <a:pos x="T4" y="T5"/>
                </a:cxn>
                <a:cxn ang="T13">
                  <a:pos x="T6" y="T7"/>
                </a:cxn>
                <a:cxn ang="T14">
                  <a:pos x="T8" y="T9"/>
                </a:cxn>
              </a:cxnLst>
              <a:rect l="T15" t="T16" r="T17" b="T18"/>
              <a:pathLst>
                <a:path w="39" h="20">
                  <a:moveTo>
                    <a:pt x="0" y="19"/>
                  </a:moveTo>
                  <a:lnTo>
                    <a:pt x="25" y="19"/>
                  </a:lnTo>
                  <a:lnTo>
                    <a:pt x="38" y="0"/>
                  </a:lnTo>
                  <a:lnTo>
                    <a:pt x="0" y="0"/>
                  </a:lnTo>
                  <a:lnTo>
                    <a:pt x="0" y="19"/>
                  </a:lnTo>
                </a:path>
              </a:pathLst>
            </a:custGeom>
            <a:solidFill>
              <a:srgbClr val="B2B2B2"/>
            </a:solidFill>
            <a:ln w="12700">
              <a:solidFill>
                <a:srgbClr val="000000"/>
              </a:solidFill>
              <a:round/>
              <a:headEnd/>
              <a:tailEnd/>
            </a:ln>
          </p:spPr>
          <p:txBody>
            <a:bodyPr wrap="none" anchor="ctr"/>
            <a:lstStyle/>
            <a:p>
              <a:endParaRPr lang="fr-FR" dirty="0"/>
            </a:p>
          </p:txBody>
        </p:sp>
        <p:sp>
          <p:nvSpPr>
            <p:cNvPr id="8574" name="AutoShape 382"/>
            <p:cNvSpPr>
              <a:spLocks/>
            </p:cNvSpPr>
            <p:nvPr/>
          </p:nvSpPr>
          <p:spPr bwMode="auto">
            <a:xfrm>
              <a:off x="3759" y="5585"/>
              <a:ext cx="11" cy="7"/>
            </a:xfrm>
            <a:custGeom>
              <a:avLst/>
              <a:gdLst>
                <a:gd name="T0" fmla="*/ 0 w 23"/>
                <a:gd name="T1" fmla="*/ 0 h 17"/>
                <a:gd name="T2" fmla="*/ 0 w 23"/>
                <a:gd name="T3" fmla="*/ 0 h 17"/>
                <a:gd name="T4" fmla="*/ 0 w 23"/>
                <a:gd name="T5" fmla="*/ 0 h 17"/>
                <a:gd name="T6" fmla="*/ 0 w 23"/>
                <a:gd name="T7" fmla="*/ 0 h 17"/>
                <a:gd name="T8" fmla="*/ 0 w 23"/>
                <a:gd name="T9" fmla="*/ 0 h 17"/>
                <a:gd name="T10" fmla="*/ 0 w 23"/>
                <a:gd name="T11" fmla="*/ 0 h 17"/>
                <a:gd name="T12" fmla="*/ 0 w 23"/>
                <a:gd name="T13" fmla="*/ 0 h 17"/>
                <a:gd name="T14" fmla="*/ 0 w 23"/>
                <a:gd name="T15" fmla="*/ 0 h 17"/>
                <a:gd name="T16" fmla="*/ 0 w 23"/>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7"/>
                <a:gd name="T29" fmla="*/ 23 w 23"/>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7">
                  <a:moveTo>
                    <a:pt x="0" y="13"/>
                  </a:moveTo>
                  <a:lnTo>
                    <a:pt x="8" y="13"/>
                  </a:lnTo>
                  <a:lnTo>
                    <a:pt x="14" y="13"/>
                  </a:lnTo>
                  <a:lnTo>
                    <a:pt x="20" y="16"/>
                  </a:lnTo>
                  <a:lnTo>
                    <a:pt x="22" y="9"/>
                  </a:lnTo>
                  <a:lnTo>
                    <a:pt x="18" y="2"/>
                  </a:lnTo>
                  <a:lnTo>
                    <a:pt x="12" y="0"/>
                  </a:lnTo>
                  <a:lnTo>
                    <a:pt x="8" y="6"/>
                  </a:lnTo>
                  <a:lnTo>
                    <a:pt x="0" y="13"/>
                  </a:lnTo>
                </a:path>
              </a:pathLst>
            </a:custGeom>
            <a:solidFill>
              <a:srgbClr val="B2B2B2"/>
            </a:solidFill>
            <a:ln w="12700" cap="rnd">
              <a:solidFill>
                <a:srgbClr val="000000"/>
              </a:solidFill>
              <a:round/>
              <a:headEnd/>
              <a:tailEnd/>
            </a:ln>
          </p:spPr>
          <p:txBody>
            <a:bodyPr/>
            <a:lstStyle/>
            <a:p>
              <a:endParaRPr lang="fr-FR" dirty="0"/>
            </a:p>
          </p:txBody>
        </p:sp>
        <p:grpSp>
          <p:nvGrpSpPr>
            <p:cNvPr id="8575" name="Group 383"/>
            <p:cNvGrpSpPr>
              <a:grpSpLocks/>
            </p:cNvGrpSpPr>
            <p:nvPr/>
          </p:nvGrpSpPr>
          <p:grpSpPr bwMode="auto">
            <a:xfrm>
              <a:off x="4516" y="5147"/>
              <a:ext cx="41" cy="13"/>
              <a:chOff x="4264" y="2073"/>
              <a:chExt cx="89" cy="30"/>
            </a:xfrm>
          </p:grpSpPr>
          <p:sp>
            <p:nvSpPr>
              <p:cNvPr id="8592" name="Line 400"/>
              <p:cNvSpPr>
                <a:spLocks noChangeShapeType="1"/>
              </p:cNvSpPr>
              <p:nvPr/>
            </p:nvSpPr>
            <p:spPr bwMode="auto">
              <a:xfrm>
                <a:off x="4264" y="2103"/>
                <a:ext cx="1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93" name="Line 401"/>
              <p:cNvSpPr>
                <a:spLocks noChangeShapeType="1"/>
              </p:cNvSpPr>
              <p:nvPr/>
            </p:nvSpPr>
            <p:spPr bwMode="auto">
              <a:xfrm flipV="1">
                <a:off x="4293" y="2087"/>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94" name="Line 402"/>
              <p:cNvSpPr>
                <a:spLocks noChangeShapeType="1"/>
              </p:cNvSpPr>
              <p:nvPr/>
            </p:nvSpPr>
            <p:spPr bwMode="auto">
              <a:xfrm>
                <a:off x="4309" y="2088"/>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95" name="Line 403"/>
              <p:cNvSpPr>
                <a:spLocks noChangeShapeType="1"/>
              </p:cNvSpPr>
              <p:nvPr/>
            </p:nvSpPr>
            <p:spPr bwMode="auto">
              <a:xfrm>
                <a:off x="4325" y="2088"/>
                <a:ext cx="1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96" name="Line 404"/>
              <p:cNvSpPr>
                <a:spLocks noChangeShapeType="1"/>
              </p:cNvSpPr>
              <p:nvPr/>
            </p:nvSpPr>
            <p:spPr bwMode="auto">
              <a:xfrm>
                <a:off x="4338" y="2073"/>
                <a:ext cx="15"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grpSp>
        <p:grpSp>
          <p:nvGrpSpPr>
            <p:cNvPr id="8576" name="Group 384"/>
            <p:cNvGrpSpPr>
              <a:grpSpLocks/>
            </p:cNvGrpSpPr>
            <p:nvPr/>
          </p:nvGrpSpPr>
          <p:grpSpPr bwMode="auto">
            <a:xfrm>
              <a:off x="4356" y="5080"/>
              <a:ext cx="53" cy="39"/>
              <a:chOff x="3906" y="1919"/>
              <a:chExt cx="120" cy="92"/>
            </a:xfrm>
          </p:grpSpPr>
          <p:sp>
            <p:nvSpPr>
              <p:cNvPr id="8577" name="Line 385"/>
              <p:cNvSpPr>
                <a:spLocks noChangeShapeType="1"/>
              </p:cNvSpPr>
              <p:nvPr/>
            </p:nvSpPr>
            <p:spPr bwMode="auto">
              <a:xfrm>
                <a:off x="3936" y="2011"/>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78" name="Line 386"/>
              <p:cNvSpPr>
                <a:spLocks noChangeShapeType="1"/>
              </p:cNvSpPr>
              <p:nvPr/>
            </p:nvSpPr>
            <p:spPr bwMode="auto">
              <a:xfrm>
                <a:off x="3936" y="1980"/>
                <a:ext cx="0" cy="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79" name="Line 387"/>
              <p:cNvSpPr>
                <a:spLocks noChangeShapeType="1"/>
              </p:cNvSpPr>
              <p:nvPr/>
            </p:nvSpPr>
            <p:spPr bwMode="auto">
              <a:xfrm>
                <a:off x="3920" y="1919"/>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80" name="Line 388"/>
              <p:cNvSpPr>
                <a:spLocks noChangeShapeType="1"/>
              </p:cNvSpPr>
              <p:nvPr/>
            </p:nvSpPr>
            <p:spPr bwMode="auto">
              <a:xfrm flipH="1">
                <a:off x="3906" y="1934"/>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81" name="Line 389"/>
              <p:cNvSpPr>
                <a:spLocks noChangeShapeType="1"/>
              </p:cNvSpPr>
              <p:nvPr/>
            </p:nvSpPr>
            <p:spPr bwMode="auto">
              <a:xfrm>
                <a:off x="3906" y="1934"/>
                <a:ext cx="14" cy="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82" name="Line 390"/>
              <p:cNvSpPr>
                <a:spLocks noChangeShapeType="1"/>
              </p:cNvSpPr>
              <p:nvPr/>
            </p:nvSpPr>
            <p:spPr bwMode="auto">
              <a:xfrm>
                <a:off x="3920" y="195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83" name="Line 391"/>
              <p:cNvSpPr>
                <a:spLocks noChangeShapeType="1"/>
              </p:cNvSpPr>
              <p:nvPr/>
            </p:nvSpPr>
            <p:spPr bwMode="auto">
              <a:xfrm>
                <a:off x="3936" y="1950"/>
                <a:ext cx="0"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84" name="Line 392"/>
              <p:cNvSpPr>
                <a:spLocks noChangeShapeType="1"/>
              </p:cNvSpPr>
              <p:nvPr/>
            </p:nvSpPr>
            <p:spPr bwMode="auto">
              <a:xfrm>
                <a:off x="3936" y="1965"/>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85" name="Line 393"/>
              <p:cNvSpPr>
                <a:spLocks noChangeShapeType="1"/>
              </p:cNvSpPr>
              <p:nvPr/>
            </p:nvSpPr>
            <p:spPr bwMode="auto">
              <a:xfrm>
                <a:off x="3950" y="1965"/>
                <a:ext cx="1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86" name="Line 394"/>
              <p:cNvSpPr>
                <a:spLocks noChangeShapeType="1"/>
              </p:cNvSpPr>
              <p:nvPr/>
            </p:nvSpPr>
            <p:spPr bwMode="auto">
              <a:xfrm flipV="1">
                <a:off x="3980" y="1934"/>
                <a:ext cx="16" cy="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87" name="Line 395"/>
              <p:cNvSpPr>
                <a:spLocks noChangeShapeType="1"/>
              </p:cNvSpPr>
              <p:nvPr/>
            </p:nvSpPr>
            <p:spPr bwMode="auto">
              <a:xfrm>
                <a:off x="3950" y="201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88" name="Line 396"/>
              <p:cNvSpPr>
                <a:spLocks noChangeShapeType="1"/>
              </p:cNvSpPr>
              <p:nvPr/>
            </p:nvSpPr>
            <p:spPr bwMode="auto">
              <a:xfrm>
                <a:off x="3965" y="201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89" name="Line 397"/>
              <p:cNvSpPr>
                <a:spLocks noChangeShapeType="1"/>
              </p:cNvSpPr>
              <p:nvPr/>
            </p:nvSpPr>
            <p:spPr bwMode="auto">
              <a:xfrm>
                <a:off x="3980" y="1996"/>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90" name="Line 398"/>
              <p:cNvSpPr>
                <a:spLocks noChangeShapeType="1"/>
              </p:cNvSpPr>
              <p:nvPr/>
            </p:nvSpPr>
            <p:spPr bwMode="auto">
              <a:xfrm>
                <a:off x="3996" y="1996"/>
                <a:ext cx="1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sp>
            <p:nvSpPr>
              <p:cNvPr id="8591" name="Line 399"/>
              <p:cNvSpPr>
                <a:spLocks noChangeShapeType="1"/>
              </p:cNvSpPr>
              <p:nvPr/>
            </p:nvSpPr>
            <p:spPr bwMode="auto">
              <a:xfrm>
                <a:off x="4010" y="201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dirty="0"/>
              </a:p>
            </p:txBody>
          </p:sp>
        </p:grpSp>
      </p:grpSp>
      <p:sp>
        <p:nvSpPr>
          <p:cNvPr id="8198" name="Text Box 6"/>
          <p:cNvSpPr txBox="1">
            <a:spLocks noChangeArrowheads="1"/>
          </p:cNvSpPr>
          <p:nvPr/>
        </p:nvSpPr>
        <p:spPr bwMode="auto">
          <a:xfrm>
            <a:off x="5416550" y="1522413"/>
            <a:ext cx="11207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eaLnBrk="1" hangingPunct="1"/>
            <a:endParaRPr lang="fr-FR" dirty="0"/>
          </a:p>
        </p:txBody>
      </p:sp>
      <p:sp>
        <p:nvSpPr>
          <p:cNvPr id="8199" name="Text Box 7"/>
          <p:cNvSpPr txBox="1">
            <a:spLocks noChangeArrowheads="1"/>
          </p:cNvSpPr>
          <p:nvPr/>
        </p:nvSpPr>
        <p:spPr bwMode="auto">
          <a:xfrm>
            <a:off x="336550" y="3654425"/>
            <a:ext cx="35893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1313" indent="-341313"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ctr" rtl="0" eaLnBrk="1" hangingPunct="1">
              <a:spcBef>
                <a:spcPts val="600"/>
              </a:spcBef>
            </a:pPr>
            <a:r>
              <a:rPr lang="fr-FR" sz="2800" dirty="0" smtClean="0">
                <a:solidFill>
                  <a:schemeClr val="tx1"/>
                </a:solidFill>
                <a:latin typeface="Gill Sans MT" pitchFamily="34" charset="0"/>
              </a:rPr>
              <a:t>1988</a:t>
            </a:r>
          </a:p>
          <a:p>
            <a:pPr rtl="0" eaLnBrk="1" hangingPunct="1">
              <a:spcBef>
                <a:spcPts val="600"/>
              </a:spcBef>
              <a:buClr>
                <a:srgbClr val="FF0000"/>
              </a:buClr>
              <a:buFont typeface="Arial" charset="0"/>
              <a:buChar char="•"/>
            </a:pPr>
            <a:r>
              <a:rPr lang="fr-FR" sz="1800" b="0" dirty="0" smtClean="0">
                <a:solidFill>
                  <a:schemeClr val="tx1"/>
                </a:solidFill>
                <a:latin typeface="Calibri" panose="020F0502020204030204" pitchFamily="34" charset="0"/>
              </a:rPr>
              <a:t>350 000 cas</a:t>
            </a:r>
          </a:p>
          <a:p>
            <a:pPr rtl="0" eaLnBrk="1" hangingPunct="1">
              <a:spcBef>
                <a:spcPts val="600"/>
              </a:spcBef>
              <a:buClr>
                <a:srgbClr val="FF0000"/>
              </a:buClr>
              <a:buFont typeface="Arial" charset="0"/>
              <a:buChar char="•"/>
            </a:pPr>
            <a:r>
              <a:rPr lang="fr-FR" sz="1800" b="0" dirty="0" smtClean="0">
                <a:solidFill>
                  <a:schemeClr val="tx1"/>
                </a:solidFill>
                <a:latin typeface="Calibri" panose="020F0502020204030204" pitchFamily="34" charset="0"/>
              </a:rPr>
              <a:t>125 pays d'endémie</a:t>
            </a:r>
          </a:p>
          <a:p>
            <a:pPr rtl="0" eaLnBrk="1" hangingPunct="1">
              <a:spcBef>
                <a:spcPts val="600"/>
              </a:spcBef>
              <a:buClr>
                <a:srgbClr val="FF0000"/>
              </a:buClr>
              <a:buFont typeface="Arial" charset="0"/>
              <a:buChar char="•"/>
            </a:pPr>
            <a:r>
              <a:rPr lang="fr-FR" sz="1800" b="0" dirty="0" smtClean="0">
                <a:solidFill>
                  <a:schemeClr val="tx1"/>
                </a:solidFill>
                <a:latin typeface="Calibri" panose="020F0502020204030204" pitchFamily="34" charset="0"/>
              </a:rPr>
              <a:t>L'Assemblée mondiale de la Santé décide d'éradiquer la poliomyélite</a:t>
            </a:r>
          </a:p>
          <a:p>
            <a:pPr algn="ctr" rtl="0" eaLnBrk="1" hangingPunct="1">
              <a:spcBef>
                <a:spcPts val="600"/>
              </a:spcBef>
            </a:pPr>
            <a:endParaRPr lang="fr-FR" sz="2000" b="0" dirty="0">
              <a:solidFill>
                <a:schemeClr val="accent1"/>
              </a:solidFill>
              <a:latin typeface="Gill Sans MT" pitchFamily="34" charset="0"/>
            </a:endParaRPr>
          </a:p>
        </p:txBody>
      </p:sp>
      <p:sp>
        <p:nvSpPr>
          <p:cNvPr id="793" name="Rectangle 8"/>
          <p:cNvSpPr>
            <a:spLocks noChangeArrowheads="1"/>
          </p:cNvSpPr>
          <p:nvPr/>
        </p:nvSpPr>
        <p:spPr bwMode="auto">
          <a:xfrm>
            <a:off x="4499992" y="3786191"/>
            <a:ext cx="4590802" cy="2306634"/>
          </a:xfrm>
          <a:prstGeom prst="rect">
            <a:avLst/>
          </a:prstGeom>
          <a:noFill/>
          <a:ln w="9525">
            <a:noFill/>
            <a:miter lim="800000"/>
            <a:headEnd/>
            <a:tailEnd/>
          </a:ln>
        </p:spPr>
        <p:txBody>
          <a:bodyPr/>
          <a:lstStyle/>
          <a:p>
            <a:pPr algn="ctr" defTabSz="912813" eaLnBrk="0" fontAlgn="base" hangingPunct="0">
              <a:spcBef>
                <a:spcPts val="600"/>
              </a:spcBef>
              <a:spcAft>
                <a:spcPct val="0"/>
              </a:spcAft>
            </a:pPr>
            <a:r>
              <a:rPr lang="fr-FR" sz="2800" b="1" dirty="0" smtClean="0">
                <a:solidFill>
                  <a:srgbClr val="292934"/>
                </a:solidFill>
                <a:latin typeface="Gill Sans MT" pitchFamily="34" charset="0"/>
              </a:rPr>
              <a:t>2013-2014</a:t>
            </a:r>
          </a:p>
          <a:p>
            <a:pPr marL="285750" indent="-285750" defTabSz="914363">
              <a:spcBef>
                <a:spcPts val="600"/>
              </a:spcBef>
              <a:buClr>
                <a:srgbClr val="FF0000"/>
              </a:buClr>
              <a:buSzPct val="76000"/>
              <a:buFont typeface="Arial" panose="020B0604020202020204" pitchFamily="34" charset="0"/>
              <a:buChar char="•"/>
              <a:defRPr/>
            </a:pPr>
            <a:r>
              <a:rPr lang="fr-FR" dirty="0" smtClean="0">
                <a:solidFill>
                  <a:srgbClr val="292934"/>
                </a:solidFill>
                <a:latin typeface="Calibri" panose="020F0502020204030204" pitchFamily="34" charset="0"/>
              </a:rPr>
              <a:t>416 cas notifiés en 2013</a:t>
            </a:r>
          </a:p>
          <a:p>
            <a:pPr marL="285750" indent="-285750" defTabSz="914363">
              <a:spcBef>
                <a:spcPts val="600"/>
              </a:spcBef>
              <a:buClr>
                <a:srgbClr val="FF0000"/>
              </a:buClr>
              <a:buSzPct val="76000"/>
              <a:buFont typeface="Arial" panose="020B0604020202020204" pitchFamily="34" charset="0"/>
              <a:buChar char="•"/>
              <a:defRPr/>
            </a:pPr>
            <a:r>
              <a:rPr lang="fr-FR" dirty="0" smtClean="0">
                <a:solidFill>
                  <a:srgbClr val="292934"/>
                </a:solidFill>
                <a:latin typeface="Calibri" panose="020F0502020204030204" pitchFamily="34" charset="0"/>
              </a:rPr>
              <a:t>358 cas notifiés en 2014</a:t>
            </a:r>
            <a:endParaRPr lang="fr-FR" dirty="0" smtClean="0">
              <a:solidFill>
                <a:srgbClr val="002060"/>
              </a:solidFill>
              <a:latin typeface="Calibri" panose="020F0502020204030204" pitchFamily="34" charset="0"/>
              <a:ea typeface="MS PGothic" pitchFamily="34" charset="-128"/>
            </a:endParaRPr>
          </a:p>
          <a:p>
            <a:pPr marL="285750" indent="-285750" defTabSz="914363">
              <a:spcBef>
                <a:spcPts val="600"/>
              </a:spcBef>
              <a:buClr>
                <a:srgbClr val="FF0000"/>
              </a:buClr>
              <a:buSzPct val="76000"/>
              <a:buFont typeface="Arial" panose="020B0604020202020204" pitchFamily="34" charset="0"/>
              <a:buChar char="•"/>
              <a:defRPr/>
            </a:pPr>
            <a:r>
              <a:rPr lang="fr-FR" dirty="0" smtClean="0">
                <a:solidFill>
                  <a:srgbClr val="292934"/>
                </a:solidFill>
                <a:latin typeface="Calibri" panose="020F0502020204030204" pitchFamily="34" charset="0"/>
              </a:rPr>
              <a:t>3 pays d'endémie</a:t>
            </a:r>
          </a:p>
          <a:p>
            <a:pPr marL="285750" indent="-285750" defTabSz="914363">
              <a:spcBef>
                <a:spcPts val="600"/>
              </a:spcBef>
              <a:buClr>
                <a:srgbClr val="FF0000"/>
              </a:buClr>
              <a:buSzPct val="76000"/>
              <a:buFont typeface="Arial" panose="020B0604020202020204" pitchFamily="34" charset="0"/>
              <a:buChar char="•"/>
              <a:defRPr/>
            </a:pPr>
            <a:r>
              <a:rPr lang="fr-FR" dirty="0" smtClean="0">
                <a:solidFill>
                  <a:srgbClr val="292934"/>
                </a:solidFill>
                <a:latin typeface="Calibri" panose="020F0502020204030204" pitchFamily="34" charset="0"/>
              </a:rPr>
              <a:t>2013-2014 : la transmission est rétablie dans 7 pays</a:t>
            </a:r>
            <a:endParaRPr lang="fr-FR" dirty="0">
              <a:solidFill>
                <a:srgbClr val="292934"/>
              </a:solidFill>
              <a:latin typeface="Calibri" panose="020F0502020204030204" pitchFamily="34" charset="0"/>
              <a:ea typeface="MS PGothic" pitchFamily="34" charset="-128"/>
            </a:endParaRPr>
          </a:p>
        </p:txBody>
      </p:sp>
    </p:spTree>
    <p:extLst>
      <p:ext uri="{BB962C8B-B14F-4D97-AF65-F5344CB8AC3E}">
        <p14:creationId xmlns:p14="http://schemas.microsoft.com/office/powerpoint/2010/main" val="3410051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p:cNvSpPr>
          <p:nvPr>
            <p:ph type="title" idx="4294967295"/>
          </p:nvPr>
        </p:nvSpPr>
        <p:spPr/>
        <p:txBody>
          <a:bodyPr/>
          <a:lstStyle/>
          <a:p>
            <a:r>
              <a:rPr lang="fr-FR" noProof="0" dirty="0" smtClean="0">
                <a:latin typeface="Gill Sans MT" pitchFamily="34" charset="0"/>
              </a:rPr>
              <a:t>Types de poliovirus</a:t>
            </a:r>
            <a:endParaRPr lang="fr-FR" noProof="0" dirty="0">
              <a:latin typeface="Gill Sans MT" pitchFamily="34" charset="0"/>
            </a:endParaRPr>
          </a:p>
        </p:txBody>
      </p:sp>
      <p:sp>
        <p:nvSpPr>
          <p:cNvPr id="4" name="Content Placeholder 1"/>
          <p:cNvSpPr txBox="1">
            <a:spLocks/>
          </p:cNvSpPr>
          <p:nvPr/>
        </p:nvSpPr>
        <p:spPr>
          <a:xfrm>
            <a:off x="250825" y="1381125"/>
            <a:ext cx="8642350" cy="4640263"/>
          </a:xfrm>
          <a:prstGeom prst="rect">
            <a:avLst/>
          </a:prstGeom>
        </p:spPr>
        <p:txBody>
          <a:bodyPr/>
          <a:lstStyle>
            <a:lvl1pPr marL="341313" indent="-341313" algn="l" defTabSz="912813" rtl="0" eaLnBrk="0" fontAlgn="base" hangingPunct="0">
              <a:spcBef>
                <a:spcPct val="80000"/>
              </a:spcBef>
              <a:spcAft>
                <a:spcPct val="0"/>
              </a:spcAft>
              <a:buClr>
                <a:srgbClr val="1E7FB8"/>
              </a:buClr>
              <a:buFont typeface="Wingdings" pitchFamily="2" charset="2"/>
              <a:buChar char="l"/>
              <a:defRPr sz="2500" kern="1200">
                <a:solidFill>
                  <a:srgbClr val="000066"/>
                </a:solidFill>
                <a:latin typeface="+mn-lt"/>
                <a:ea typeface="+mn-ea"/>
                <a:cs typeface="+mn-cs"/>
              </a:defRPr>
            </a:lvl1pPr>
            <a:lvl2pPr marL="804863" indent="-280988" algn="l" defTabSz="912813" rtl="0" eaLnBrk="0" fontAlgn="base" hangingPunct="0">
              <a:spcBef>
                <a:spcPct val="20000"/>
              </a:spcBef>
              <a:spcAft>
                <a:spcPct val="0"/>
              </a:spcAft>
              <a:buClr>
                <a:srgbClr val="1E7FB8"/>
              </a:buClr>
              <a:buFont typeface="Arial" charset="0"/>
              <a:buChar char="–"/>
              <a:defRPr sz="2100" kern="1200">
                <a:solidFill>
                  <a:srgbClr val="000066"/>
                </a:solidFill>
                <a:latin typeface="+mn-lt"/>
                <a:ea typeface="Arial" charset="0"/>
                <a:cs typeface="+mn-cs"/>
              </a:defRPr>
            </a:lvl2pPr>
            <a:lvl3pPr marL="1255713" indent="-269875" algn="l" defTabSz="912813" rtl="0" eaLnBrk="0" fontAlgn="base" hangingPunct="0">
              <a:spcBef>
                <a:spcPct val="20000"/>
              </a:spcBef>
              <a:spcAft>
                <a:spcPct val="0"/>
              </a:spcAft>
              <a:buClr>
                <a:srgbClr val="1E7FB8"/>
              </a:buClr>
              <a:buChar char="•"/>
              <a:defRPr sz="2100" kern="1200">
                <a:solidFill>
                  <a:srgbClr val="000066"/>
                </a:solidFill>
                <a:latin typeface="Arial Narrow" pitchFamily="34" charset="0"/>
                <a:ea typeface="Arial" charset="0"/>
                <a:cs typeface="+mn-cs"/>
              </a:defRPr>
            </a:lvl3pPr>
            <a:lvl4pPr marL="1663700" indent="-225425" algn="l" defTabSz="912813" rtl="0" eaLnBrk="0" fontAlgn="base" hangingPunct="0">
              <a:spcBef>
                <a:spcPct val="20000"/>
              </a:spcBef>
              <a:spcAft>
                <a:spcPct val="0"/>
              </a:spcAft>
              <a:buClr>
                <a:srgbClr val="1E7FB8"/>
              </a:buClr>
              <a:buChar char="–"/>
              <a:defRPr sz="2100" kern="1200">
                <a:solidFill>
                  <a:srgbClr val="000066"/>
                </a:solidFill>
                <a:latin typeface="Arial Narrow" pitchFamily="34" charset="0"/>
                <a:ea typeface="Arial" charset="0"/>
                <a:cs typeface="+mn-cs"/>
              </a:defRPr>
            </a:lvl4pPr>
            <a:lvl5pPr marL="1987550" indent="-144463" algn="r" defTabSz="912813" rtl="1" eaLnBrk="0" fontAlgn="base" hangingPunct="0">
              <a:spcBef>
                <a:spcPct val="20000"/>
              </a:spcBef>
              <a:spcAft>
                <a:spcPct val="0"/>
              </a:spcAft>
              <a:buChar char="»"/>
              <a:defRPr sz="2000" kern="1200">
                <a:solidFill>
                  <a:srgbClr val="000066"/>
                </a:solidFill>
                <a:latin typeface="+mn-lt"/>
                <a:ea typeface="Arial"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spcAft>
                <a:spcPts val="1200"/>
              </a:spcAft>
            </a:pPr>
            <a:r>
              <a:rPr lang="fr-FR" altLang="en-US" sz="2800" b="1" dirty="0" smtClean="0">
                <a:latin typeface="Gill Sans MT" pitchFamily="34" charset="0"/>
              </a:rPr>
              <a:t>Il existe trois (3) sérotypes de poliovirus sauvage: </a:t>
            </a:r>
          </a:p>
          <a:p>
            <a:pPr lvl="2">
              <a:spcBef>
                <a:spcPts val="1200"/>
              </a:spcBef>
              <a:spcAft>
                <a:spcPts val="1200"/>
              </a:spcAft>
            </a:pPr>
            <a:r>
              <a:rPr lang="fr-FR" altLang="en-US" sz="2400" b="1" dirty="0" smtClean="0">
                <a:latin typeface="Gill Sans MT" pitchFamily="34" charset="0"/>
              </a:rPr>
              <a:t>Type 1: </a:t>
            </a:r>
            <a:r>
              <a:rPr lang="fr-FR" altLang="en-US" sz="2400" b="1" dirty="0" smtClean="0">
                <a:solidFill>
                  <a:srgbClr val="002060"/>
                </a:solidFill>
                <a:latin typeface="Gill Sans MT" pitchFamily="34" charset="0"/>
              </a:rPr>
              <a:t>358 cas en 2014 -</a:t>
            </a:r>
            <a:r>
              <a:rPr lang="fr-FR" dirty="0" smtClean="0"/>
              <a:t> </a:t>
            </a:r>
            <a:r>
              <a:rPr lang="fr-FR" altLang="en-US" sz="2400" dirty="0" smtClean="0">
                <a:latin typeface="Gill Sans MT" pitchFamily="34" charset="0"/>
              </a:rPr>
              <a:t>c'est le seul type de poliovirus sauvage en circulation actuellement.</a:t>
            </a:r>
          </a:p>
          <a:p>
            <a:pPr lvl="2">
              <a:spcBef>
                <a:spcPts val="1200"/>
              </a:spcBef>
              <a:spcAft>
                <a:spcPts val="1200"/>
              </a:spcAft>
            </a:pPr>
            <a:r>
              <a:rPr lang="fr-FR" altLang="en-US" sz="2400" dirty="0" smtClean="0">
                <a:latin typeface="Gill Sans MT" pitchFamily="34" charset="0"/>
              </a:rPr>
              <a:t>Type 2 : éliminé en 1999.</a:t>
            </a:r>
          </a:p>
          <a:p>
            <a:pPr lvl="2">
              <a:spcBef>
                <a:spcPts val="1200"/>
              </a:spcBef>
              <a:spcAft>
                <a:spcPts val="1200"/>
              </a:spcAft>
            </a:pPr>
            <a:r>
              <a:rPr lang="fr-FR" altLang="en-US" sz="2400" dirty="0" smtClean="0">
                <a:latin typeface="Gill Sans MT" pitchFamily="34" charset="0"/>
              </a:rPr>
              <a:t>Type 3 : le dernier cas a été notifié en novembre 2012 (il faut attendre encore pour certifier l'éradication).</a:t>
            </a:r>
          </a:p>
        </p:txBody>
      </p:sp>
    </p:spTree>
    <p:extLst>
      <p:ext uri="{BB962C8B-B14F-4D97-AF65-F5344CB8AC3E}">
        <p14:creationId xmlns:p14="http://schemas.microsoft.com/office/powerpoint/2010/main" val="888346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idx="4294967295"/>
          </p:nvPr>
        </p:nvSpPr>
        <p:spPr>
          <a:xfrm>
            <a:off x="214282" y="1332664"/>
            <a:ext cx="8786874" cy="4611687"/>
          </a:xfrm>
        </p:spPr>
        <p:txBody>
          <a:bodyPr/>
          <a:lstStyle/>
          <a:p>
            <a:pPr>
              <a:spcBef>
                <a:spcPts val="1800"/>
              </a:spcBef>
            </a:pPr>
            <a:r>
              <a:rPr lang="fr-FR" sz="2400" noProof="0" dirty="0" smtClean="0">
                <a:latin typeface="Gill Sans MT" panose="020B0604020202020204" charset="0"/>
              </a:rPr>
              <a:t>Le vaccin antipoliomyélitique oral se présente sous trois formulations : </a:t>
            </a:r>
          </a:p>
          <a:p>
            <a:pPr lvl="1">
              <a:spcAft>
                <a:spcPts val="600"/>
              </a:spcAft>
              <a:buFont typeface="Arial" charset="0"/>
              <a:buChar char="-"/>
            </a:pPr>
            <a:r>
              <a:rPr lang="fr-FR" dirty="0" smtClean="0"/>
              <a:t> </a:t>
            </a:r>
            <a:r>
              <a:rPr lang="fr-FR" sz="1600" noProof="0" dirty="0" smtClean="0">
                <a:solidFill>
                  <a:srgbClr val="0070C0"/>
                </a:solidFill>
                <a:latin typeface="Gill Sans MT" panose="020B0604020202020204" charset="0"/>
              </a:rPr>
              <a:t>Vaccin antipoliomyélitique oral </a:t>
            </a:r>
            <a:r>
              <a:rPr lang="fr-FR" sz="1600" b="1" noProof="0" dirty="0" smtClean="0">
                <a:solidFill>
                  <a:srgbClr val="0070C0"/>
                </a:solidFill>
                <a:latin typeface="Gill Sans MT" panose="020B0604020202020204" charset="0"/>
              </a:rPr>
              <a:t>trivalent</a:t>
            </a:r>
            <a:r>
              <a:rPr lang="fr-FR" sz="1600" noProof="0" dirty="0" smtClean="0">
                <a:solidFill>
                  <a:srgbClr val="0070C0"/>
                </a:solidFill>
                <a:latin typeface="Gill Sans MT" panose="020B0604020202020204" charset="0"/>
              </a:rPr>
              <a:t> (VPOt) ; types 1, 2 et 3.</a:t>
            </a:r>
            <a:endParaRPr lang="fr-FR" sz="1600" noProof="0" dirty="0" smtClean="0">
              <a:latin typeface="Gill Sans MT" panose="020B0604020202020204" charset="0"/>
            </a:endParaRPr>
          </a:p>
          <a:p>
            <a:pPr lvl="2">
              <a:spcAft>
                <a:spcPts val="600"/>
              </a:spcAft>
            </a:pPr>
            <a:r>
              <a:rPr lang="fr-FR" sz="1600" noProof="0" dirty="0" smtClean="0">
                <a:latin typeface="Gill Sans MT" panose="020B0604020202020204" charset="0"/>
              </a:rPr>
              <a:t>C'est le vaccin antipoliomyélitique oral </a:t>
            </a:r>
            <a:r>
              <a:rPr lang="fr-FR" sz="1600" dirty="0" smtClean="0">
                <a:latin typeface="Gill Sans MT" panose="020B0604020202020204" charset="0"/>
              </a:rPr>
              <a:t>le plus couramment employé </a:t>
            </a:r>
            <a:r>
              <a:rPr lang="fr-FR" sz="1600" noProof="0" dirty="0" smtClean="0">
                <a:latin typeface="Gill Sans MT" panose="020B0604020202020204" charset="0"/>
              </a:rPr>
              <a:t>pour la vaccination systématique  à travers le monde.</a:t>
            </a:r>
            <a:endParaRPr lang="fr-FR" sz="1600" noProof="0" dirty="0" smtClean="0">
              <a:solidFill>
                <a:srgbClr val="0070C0"/>
              </a:solidFill>
              <a:latin typeface="Gill Sans MT" panose="020B0604020202020204" charset="0"/>
            </a:endParaRPr>
          </a:p>
          <a:p>
            <a:pPr lvl="1">
              <a:spcAft>
                <a:spcPts val="600"/>
              </a:spcAft>
              <a:buFont typeface="Arial" charset="0"/>
              <a:buChar char="-"/>
            </a:pPr>
            <a:r>
              <a:rPr lang="fr-FR" sz="1600" dirty="0" smtClean="0"/>
              <a:t> </a:t>
            </a:r>
            <a:r>
              <a:rPr lang="fr-FR" sz="1600" dirty="0" smtClean="0">
                <a:solidFill>
                  <a:srgbClr val="0070C0"/>
                </a:solidFill>
                <a:latin typeface="Gill Sans MT" panose="020B0604020202020204" charset="0"/>
              </a:rPr>
              <a:t>Vaccin antipoliomyélitique oral </a:t>
            </a:r>
            <a:r>
              <a:rPr lang="fr-FR" sz="1600" b="1" dirty="0" smtClean="0">
                <a:solidFill>
                  <a:srgbClr val="0070C0"/>
                </a:solidFill>
                <a:latin typeface="Gill Sans MT" panose="020B0604020202020204" charset="0"/>
              </a:rPr>
              <a:t>bivalent</a:t>
            </a:r>
            <a:r>
              <a:rPr lang="fr-FR" sz="1600" dirty="0" smtClean="0"/>
              <a:t> </a:t>
            </a:r>
            <a:r>
              <a:rPr lang="fr-FR" sz="1600" noProof="0" dirty="0" smtClean="0">
                <a:solidFill>
                  <a:srgbClr val="0070C0"/>
                </a:solidFill>
                <a:latin typeface="Gill Sans MT" panose="020B0604020202020204" charset="0"/>
              </a:rPr>
              <a:t>(VPOb) : types 1 </a:t>
            </a:r>
            <a:r>
              <a:rPr lang="fr-FR" sz="1600" i="1" u="sng" noProof="0" dirty="0" smtClean="0">
                <a:solidFill>
                  <a:srgbClr val="0070C0"/>
                </a:solidFill>
                <a:latin typeface="Gill Sans MT" panose="020B0604020202020204" charset="0"/>
              </a:rPr>
              <a:t>et</a:t>
            </a:r>
            <a:r>
              <a:rPr lang="fr-FR" sz="1600" noProof="0" dirty="0" smtClean="0">
                <a:solidFill>
                  <a:srgbClr val="0070C0"/>
                </a:solidFill>
                <a:latin typeface="Gill Sans MT" panose="020B0604020202020204" charset="0"/>
              </a:rPr>
              <a:t> 3.</a:t>
            </a:r>
            <a:endParaRPr lang="fr-FR" sz="1600" noProof="0" dirty="0" smtClean="0">
              <a:latin typeface="Gill Sans MT" panose="020B0604020202020204" charset="0"/>
            </a:endParaRPr>
          </a:p>
          <a:p>
            <a:pPr lvl="2">
              <a:spcAft>
                <a:spcPts val="600"/>
              </a:spcAft>
            </a:pPr>
            <a:r>
              <a:rPr lang="fr-FR" sz="1600" noProof="0" dirty="0" smtClean="0">
                <a:latin typeface="Gill Sans MT" panose="020B0604020202020204" charset="0"/>
              </a:rPr>
              <a:t>Cette formulation est couramment administrée dans les activités de vaccination supplémentaires.</a:t>
            </a:r>
          </a:p>
          <a:p>
            <a:pPr lvl="1">
              <a:spcAft>
                <a:spcPts val="600"/>
              </a:spcAft>
              <a:buFont typeface="Arial" charset="0"/>
              <a:buChar char="-"/>
            </a:pPr>
            <a:r>
              <a:rPr lang="fr-FR" sz="1600" dirty="0" smtClean="0"/>
              <a:t> </a:t>
            </a:r>
            <a:r>
              <a:rPr lang="fr-FR" sz="1600" dirty="0" smtClean="0">
                <a:solidFill>
                  <a:srgbClr val="0070C0"/>
                </a:solidFill>
                <a:latin typeface="Gill Sans MT" panose="020B0604020202020204" charset="0"/>
              </a:rPr>
              <a:t>Vaccin antipoliomyélitique oral </a:t>
            </a:r>
            <a:r>
              <a:rPr lang="fr-FR" sz="1600" b="1" dirty="0" smtClean="0">
                <a:solidFill>
                  <a:srgbClr val="0070C0"/>
                </a:solidFill>
                <a:latin typeface="Gill Sans MT" panose="020B0604020202020204" charset="0"/>
              </a:rPr>
              <a:t>monovalent</a:t>
            </a:r>
            <a:r>
              <a:rPr lang="fr-FR" sz="1600" dirty="0" smtClean="0">
                <a:solidFill>
                  <a:srgbClr val="0070C0"/>
                </a:solidFill>
                <a:latin typeface="Gill Sans MT" panose="020B0604020202020204" charset="0"/>
              </a:rPr>
              <a:t> (VPOm) : </a:t>
            </a:r>
            <a:r>
              <a:rPr lang="fr-FR" sz="1600" noProof="0" dirty="0" smtClean="0">
                <a:solidFill>
                  <a:srgbClr val="0070C0"/>
                </a:solidFill>
                <a:latin typeface="Gill Sans MT" panose="020B0604020202020204" charset="0"/>
              </a:rPr>
              <a:t>types 1, 2 </a:t>
            </a:r>
            <a:r>
              <a:rPr lang="fr-FR" sz="1600" i="1" u="sng" noProof="0" dirty="0" smtClean="0">
                <a:solidFill>
                  <a:srgbClr val="0070C0"/>
                </a:solidFill>
                <a:latin typeface="Gill Sans MT" panose="020B0604020202020204" charset="0"/>
              </a:rPr>
              <a:t>ou</a:t>
            </a:r>
            <a:r>
              <a:rPr lang="fr-FR" sz="1600" noProof="0" dirty="0" smtClean="0">
                <a:solidFill>
                  <a:srgbClr val="0070C0"/>
                </a:solidFill>
                <a:latin typeface="Gill Sans MT" panose="020B0604020202020204" charset="0"/>
              </a:rPr>
              <a:t> 3.</a:t>
            </a:r>
            <a:endParaRPr lang="fr-FR" sz="1600" noProof="0" dirty="0" smtClean="0">
              <a:latin typeface="Gill Sans MT" panose="020B0604020202020204" charset="0"/>
            </a:endParaRPr>
          </a:p>
          <a:p>
            <a:pPr lvl="2">
              <a:spcAft>
                <a:spcPts val="600"/>
              </a:spcAft>
            </a:pPr>
            <a:r>
              <a:rPr lang="fr-FR" sz="1600" dirty="0" smtClean="0">
                <a:latin typeface="Gill Sans MT" panose="020B0604020202020204" charset="0"/>
              </a:rPr>
              <a:t>Principalement employé lors d'activités de vaccination supplémentaires dans des </a:t>
            </a:r>
            <a:r>
              <a:rPr lang="fr-FR" sz="1600" noProof="0" dirty="0" smtClean="0">
                <a:latin typeface="Gill Sans MT" panose="020B0604020202020204" charset="0"/>
              </a:rPr>
              <a:t>régions où circule exclusivement le virus de type 1 ou de type 3.</a:t>
            </a:r>
            <a:endParaRPr lang="fr-FR" sz="1600" noProof="0" dirty="0">
              <a:latin typeface="Gill Sans MT" panose="020B0604020202020204" charset="0"/>
            </a:endParaRPr>
          </a:p>
        </p:txBody>
      </p:sp>
      <p:sp>
        <p:nvSpPr>
          <p:cNvPr id="3" name="Rectangle 3"/>
          <p:cNvSpPr>
            <a:spLocks noGrp="1"/>
          </p:cNvSpPr>
          <p:nvPr>
            <p:ph type="title" idx="4294967295"/>
          </p:nvPr>
        </p:nvSpPr>
        <p:spPr/>
        <p:txBody>
          <a:bodyPr/>
          <a:lstStyle/>
          <a:p>
            <a:r>
              <a:rPr lang="fr-FR" noProof="0" dirty="0" smtClean="0">
                <a:latin typeface="Gill Sans MT" pitchFamily="34" charset="0"/>
              </a:rPr>
              <a:t>Types de VPO</a:t>
            </a:r>
            <a:endParaRPr lang="fr-FR" noProof="0" dirty="0">
              <a:latin typeface="Gill Sans MT" pitchFamily="34" charset="0"/>
            </a:endParaRPr>
          </a:p>
        </p:txBody>
      </p:sp>
      <p:sp>
        <p:nvSpPr>
          <p:cNvPr id="10244" name="Text Box 4"/>
          <p:cNvSpPr txBox="1">
            <a:spLocks noChangeArrowheads="1"/>
          </p:cNvSpPr>
          <p:nvPr/>
        </p:nvSpPr>
        <p:spPr bwMode="auto">
          <a:xfrm>
            <a:off x="0" y="5169771"/>
            <a:ext cx="9144000" cy="83099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wrap="square">
            <a:spAutoFit/>
          </a:bodyPr>
          <a:lstStyle>
            <a:lvl1pPr rtl="1" eaLnBrk="0" fontAlgn="base" hangingPunct="0">
              <a:spcBef>
                <a:spcPct val="0"/>
              </a:spcBef>
              <a:spcAft>
                <a:spcPct val="0"/>
              </a:spcAft>
              <a:defRPr sz="3900" b="1">
                <a:solidFill>
                  <a:srgbClr val="000066"/>
                </a:solidFill>
                <a:latin typeface="Arial" charset="0"/>
                <a:ea typeface="MS PGothic" pitchFamily="34" charset="-128"/>
                <a:cs typeface="Arial" charset="0"/>
              </a:defRPr>
            </a:lvl1pPr>
            <a:lvl2pPr marL="742950" indent="-285750" rtl="1" eaLnBrk="0" fontAlgn="base" hangingPunct="0">
              <a:spcBef>
                <a:spcPct val="0"/>
              </a:spcBef>
              <a:spcAft>
                <a:spcPct val="0"/>
              </a:spcAft>
              <a:defRPr sz="3900" b="1">
                <a:solidFill>
                  <a:srgbClr val="000066"/>
                </a:solidFill>
                <a:latin typeface="Arial" charset="0"/>
                <a:ea typeface="MS PGothic" pitchFamily="34" charset="-128"/>
                <a:cs typeface="Arial" charset="0"/>
              </a:defRPr>
            </a:lvl2pPr>
            <a:lvl3pPr marL="1143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3pPr>
            <a:lvl4pPr marL="1600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4pPr>
            <a:lvl5pPr marL="20574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5pPr>
            <a:lvl6pPr marL="25146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6pPr>
            <a:lvl7pPr marL="29718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7pPr>
            <a:lvl8pPr marL="34290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8pPr>
            <a:lvl9pPr marL="3886200" indent="-228600" rtl="1" eaLnBrk="0" fontAlgn="base" hangingPunct="0">
              <a:spcBef>
                <a:spcPct val="0"/>
              </a:spcBef>
              <a:spcAft>
                <a:spcPct val="0"/>
              </a:spcAft>
              <a:defRPr sz="3900" b="1">
                <a:solidFill>
                  <a:srgbClr val="000066"/>
                </a:solidFill>
                <a:latin typeface="Arial" charset="0"/>
                <a:ea typeface="MS PGothic" pitchFamily="34" charset="-128"/>
                <a:cs typeface="Arial" charset="0"/>
              </a:defRPr>
            </a:lvl9pPr>
          </a:lstStyle>
          <a:p>
            <a:pPr algn="ctr" eaLnBrk="1" hangingPunct="1"/>
            <a:r>
              <a:rPr lang="fr-FR" sz="2300" dirty="0" smtClean="0"/>
              <a:t>Le vaccin antipoliomyélitique oral demeure le vaccin fondamental pour l'éradication de la maladie</a:t>
            </a:r>
            <a:endParaRPr lang="fr-FR" sz="2300" dirty="0"/>
          </a:p>
        </p:txBody>
      </p:sp>
    </p:spTree>
    <p:extLst>
      <p:ext uri="{BB962C8B-B14F-4D97-AF65-F5344CB8AC3E}">
        <p14:creationId xmlns:p14="http://schemas.microsoft.com/office/powerpoint/2010/main" val="14088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title" idx="4294967295"/>
          </p:nvPr>
        </p:nvSpPr>
        <p:spPr/>
        <p:txBody>
          <a:bodyPr>
            <a:normAutofit/>
          </a:bodyPr>
          <a:lstStyle/>
          <a:p>
            <a:r>
              <a:rPr lang="fr-FR" dirty="0" smtClean="0">
                <a:latin typeface="Gill Sans MT" pitchFamily="34" charset="0"/>
              </a:rPr>
              <a:t>Paralysie associée au vaccin antipoliomyélitique oral (VPO)</a:t>
            </a:r>
            <a:endParaRPr lang="fr-FR" dirty="0">
              <a:latin typeface="Gill Sans MT" pitchFamily="34" charset="0"/>
            </a:endParaRPr>
          </a:p>
        </p:txBody>
      </p:sp>
      <p:sp>
        <p:nvSpPr>
          <p:cNvPr id="11267" name="Rectangle 3"/>
          <p:cNvSpPr>
            <a:spLocks noGrp="1"/>
          </p:cNvSpPr>
          <p:nvPr>
            <p:ph idx="4294967295"/>
          </p:nvPr>
        </p:nvSpPr>
        <p:spPr>
          <a:xfrm>
            <a:off x="251520" y="1484784"/>
            <a:ext cx="8713092" cy="4611687"/>
          </a:xfrm>
        </p:spPr>
        <p:txBody>
          <a:bodyPr>
            <a:normAutofit lnSpcReduction="10000"/>
          </a:bodyPr>
          <a:lstStyle/>
          <a:p>
            <a:pPr>
              <a:spcBef>
                <a:spcPts val="1200"/>
              </a:spcBef>
            </a:pPr>
            <a:r>
              <a:rPr lang="fr-FR" sz="1900" dirty="0" smtClean="0">
                <a:latin typeface="Calibri" panose="020F0502020204030204" pitchFamily="34" charset="0"/>
              </a:rPr>
              <a:t>Le vaccin oral offre une protection efficace contre la poliomyélite </a:t>
            </a:r>
            <a:r>
              <a:rPr lang="fr-FR" sz="1900" b="1" dirty="0" smtClean="0">
                <a:latin typeface="Calibri" panose="020F0502020204030204" pitchFamily="34" charset="0"/>
              </a:rPr>
              <a:t>mais...</a:t>
            </a:r>
          </a:p>
          <a:p>
            <a:pPr>
              <a:spcBef>
                <a:spcPts val="1200"/>
              </a:spcBef>
            </a:pPr>
            <a:r>
              <a:rPr lang="fr-FR" sz="1900" dirty="0" smtClean="0">
                <a:latin typeface="Calibri" panose="020F0502020204030204" pitchFamily="34" charset="0"/>
              </a:rPr>
              <a:t>Très rarement, il peut provoquer la paralysie.</a:t>
            </a:r>
          </a:p>
          <a:p>
            <a:pPr marL="625475" lvl="1">
              <a:spcBef>
                <a:spcPts val="600"/>
              </a:spcBef>
            </a:pPr>
            <a:r>
              <a:rPr lang="fr-FR" sz="1700" b="1" dirty="0" smtClean="0">
                <a:latin typeface="Calibri" panose="020F0502020204030204" pitchFamily="34" charset="0"/>
              </a:rPr>
              <a:t>Poliomyélite paralytique associée à la vaccination (PPAV)</a:t>
            </a:r>
          </a:p>
          <a:p>
            <a:pPr marL="898525" lvl="2">
              <a:spcBef>
                <a:spcPct val="0"/>
              </a:spcBef>
            </a:pPr>
            <a:r>
              <a:rPr lang="fr-FR" sz="1700" dirty="0" smtClean="0">
                <a:latin typeface="Calibri" panose="020F0502020204030204" pitchFamily="34" charset="0"/>
              </a:rPr>
              <a:t>Les virus du vaccin changent spontanément (mutation) et acquièrent la capacité de causer la maladie.</a:t>
            </a:r>
          </a:p>
          <a:p>
            <a:pPr marL="628650" lvl="2" indent="0">
              <a:spcBef>
                <a:spcPct val="0"/>
              </a:spcBef>
              <a:buNone/>
            </a:pPr>
            <a:r>
              <a:rPr lang="fr-FR" sz="1700" b="1" dirty="0" smtClean="0">
                <a:latin typeface="Calibri" panose="020F0502020204030204" pitchFamily="34" charset="0"/>
              </a:rPr>
              <a:t>À l’échelle mondiale : </a:t>
            </a:r>
          </a:p>
          <a:p>
            <a:pPr marL="1355725" lvl="3">
              <a:spcBef>
                <a:spcPct val="0"/>
              </a:spcBef>
            </a:pPr>
            <a:r>
              <a:rPr lang="fr-FR" sz="1300" dirty="0" smtClean="0">
                <a:latin typeface="Calibri" panose="020F0502020204030204" pitchFamily="34" charset="0"/>
              </a:rPr>
              <a:t>Un cas sur 2,4 millions de doses administrées (entre 250 et 500 cas par an). </a:t>
            </a:r>
          </a:p>
          <a:p>
            <a:pPr marL="1355725" lvl="3">
              <a:spcBef>
                <a:spcPct val="0"/>
              </a:spcBef>
            </a:pPr>
            <a:r>
              <a:rPr lang="fr-FR" sz="1300" dirty="0" smtClean="0">
                <a:latin typeface="Calibri" panose="020F0502020204030204" pitchFamily="34" charset="0"/>
              </a:rPr>
              <a:t>Sur les cas de PPAV, 40 % sont causés par le virus de type 2</a:t>
            </a:r>
            <a:endParaRPr lang="fr-FR" sz="1300" dirty="0" smtClean="0">
              <a:solidFill>
                <a:srgbClr val="92D050"/>
              </a:solidFill>
              <a:latin typeface="Calibri" panose="020F0502020204030204" pitchFamily="34" charset="0"/>
            </a:endParaRPr>
          </a:p>
          <a:p>
            <a:pPr marL="628650" lvl="2" indent="0">
              <a:spcBef>
                <a:spcPct val="0"/>
              </a:spcBef>
              <a:buNone/>
            </a:pPr>
            <a:r>
              <a:rPr lang="fr-FR" sz="1700" b="1" dirty="0" smtClean="0">
                <a:latin typeface="Calibri" panose="020F0502020204030204" pitchFamily="34" charset="0"/>
              </a:rPr>
              <a:t>Dans la Région des Amériques :  </a:t>
            </a:r>
          </a:p>
          <a:p>
            <a:pPr marL="1355725" lvl="3">
              <a:spcBef>
                <a:spcPct val="0"/>
              </a:spcBef>
            </a:pPr>
            <a:r>
              <a:rPr lang="fr-FR" sz="1300" dirty="0" smtClean="0">
                <a:latin typeface="Calibri" panose="020F0502020204030204" pitchFamily="34" charset="0"/>
              </a:rPr>
              <a:t>Un cas de PPAV sur 7,68 millions de doses administrées</a:t>
            </a:r>
          </a:p>
          <a:p>
            <a:pPr marL="1306512" lvl="3">
              <a:spcBef>
                <a:spcPct val="0"/>
              </a:spcBef>
            </a:pPr>
            <a:r>
              <a:rPr lang="fr-FR" sz="1300" dirty="0" smtClean="0">
                <a:latin typeface="Calibri" panose="020F0502020204030204" pitchFamily="34" charset="0"/>
              </a:rPr>
              <a:t>24 % des cas de PPAV sont causés par le virus de type 2 (28 % par le type 1 et 31 % par le type 3)</a:t>
            </a:r>
          </a:p>
          <a:p>
            <a:pPr marL="625475" lvl="1">
              <a:spcBef>
                <a:spcPts val="1200"/>
              </a:spcBef>
            </a:pPr>
            <a:r>
              <a:rPr lang="fr-FR" sz="1700" b="1" dirty="0" smtClean="0">
                <a:latin typeface="Calibri" panose="020F0502020204030204" pitchFamily="34" charset="0"/>
              </a:rPr>
              <a:t>Poliovirus circulant dérivé du vaccin (PVDVc)</a:t>
            </a:r>
          </a:p>
          <a:p>
            <a:pPr marL="898525" lvl="2">
              <a:spcBef>
                <a:spcPct val="0"/>
              </a:spcBef>
            </a:pPr>
            <a:r>
              <a:rPr lang="fr-FR" sz="1700" dirty="0" smtClean="0">
                <a:latin typeface="Calibri" panose="020F0502020204030204" pitchFamily="34" charset="0"/>
              </a:rPr>
              <a:t>Des flambées rares, causées par le virus dérivé du vaccin qui a subi une mutation dans des régions ou des pays à faible couverture. Il se propage rapidement d'une personne à une autre.</a:t>
            </a:r>
          </a:p>
          <a:p>
            <a:pPr marL="898525" lvl="2">
              <a:spcBef>
                <a:spcPct val="0"/>
              </a:spcBef>
            </a:pPr>
            <a:r>
              <a:rPr lang="fr-FR" sz="1700" dirty="0" smtClean="0">
                <a:latin typeface="Calibri" panose="020F0502020204030204" pitchFamily="34" charset="0"/>
              </a:rPr>
              <a:t>La faible couverture est le principal facteur d'apparition du PVDVc.</a:t>
            </a:r>
            <a:endParaRPr lang="fr-FR" sz="1700" dirty="0" smtClean="0">
              <a:solidFill>
                <a:srgbClr val="C00000"/>
              </a:solidFill>
              <a:latin typeface="Calibri" panose="020F0502020204030204" pitchFamily="34" charset="0"/>
            </a:endParaRPr>
          </a:p>
          <a:p>
            <a:pPr marL="898525" lvl="2">
              <a:spcBef>
                <a:spcPct val="0"/>
              </a:spcBef>
            </a:pPr>
            <a:r>
              <a:rPr lang="fr-FR" sz="1700" dirty="0" smtClean="0">
                <a:latin typeface="Calibri" panose="020F0502020204030204" pitchFamily="34" charset="0"/>
              </a:rPr>
              <a:t>À l’échelle mondiale, 97 % des PVDVc constatés ces dernières années correspondent au poliovirus de type 2</a:t>
            </a:r>
          </a:p>
          <a:p>
            <a:pPr lvl="2">
              <a:spcBef>
                <a:spcPct val="0"/>
              </a:spcBef>
              <a:buNone/>
            </a:pPr>
            <a:endParaRPr lang="fr-FR" sz="18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77439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PPT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ea typeface="MS PGothic" pitchFamily="34" charset="-128"/>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ea typeface="MS PGothic" pitchFamily="34" charset="-128"/>
            <a:cs typeface="Arial" charset="0"/>
          </a:defRPr>
        </a:defPPr>
      </a:lstStyle>
    </a:lnDef>
  </a:objectDefaults>
  <a:extraClrSchemeLst/>
</a:theme>
</file>

<file path=ppt/theme/theme2.xml><?xml version="1.0" encoding="utf-8"?>
<a:theme xmlns:a="http://schemas.openxmlformats.org/drawingml/2006/main" name="1_PPT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PPTtemplat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ea typeface="MS PGothic" pitchFamily="34" charset="-128"/>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ea typeface="MS PGothic" pitchFamily="34" charset="-128"/>
            <a:cs typeface="Arial"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PPTtemplate</Template>
  <TotalTime>41911</TotalTime>
  <Words>2307</Words>
  <Application>Microsoft Office PowerPoint</Application>
  <PresentationFormat>On-screen Show (4:3)</PresentationFormat>
  <Paragraphs>214</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Arial Narrow</vt:lpstr>
      <vt:lpstr>MS PGothic</vt:lpstr>
      <vt:lpstr>Gill Sans MT</vt:lpstr>
      <vt:lpstr>Wingdings</vt:lpstr>
      <vt:lpstr>PPTtemplate</vt:lpstr>
      <vt:lpstr>1_PPTtemplate</vt:lpstr>
      <vt:lpstr>PowerPoint Presentation</vt:lpstr>
      <vt:lpstr>Objectifs de la formation</vt:lpstr>
      <vt:lpstr>Thèmes centraux</vt:lpstr>
      <vt:lpstr>Qu'est-ce que la poliomyélite ?</vt:lpstr>
      <vt:lpstr>PowerPoint Presentation</vt:lpstr>
      <vt:lpstr>Comment progressons-nous vers l'éradication de la polio ?</vt:lpstr>
      <vt:lpstr>Types de poliovirus</vt:lpstr>
      <vt:lpstr>Types de VPO</vt:lpstr>
      <vt:lpstr>Paralysie associée au vaccin antipoliomyélitique oral (VPO)</vt:lpstr>
      <vt:lpstr>Poliovirus sauvages et cas de poliomyélite associés au vaccin (2009-2014*)</vt:lpstr>
      <vt:lpstr>Plan d'éradication de la poliomyélite</vt:lpstr>
      <vt:lpstr>Plan d'éradication de la poliomyélite (suite)</vt:lpstr>
      <vt:lpstr>Caractéristiques du vaccin antipoliomyélitique oral et du VPI</vt:lpstr>
      <vt:lpstr>Pourquoi le VPI est-il nécessaire ?</vt:lpstr>
      <vt:lpstr>Messages clés</vt:lpstr>
      <vt:lpstr>Vaccin antipoliomyélitique inactivé (VPI)</vt:lpstr>
      <vt:lpstr>Fin du module</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facts about Hib disease</dc:title>
  <dc:creator>RANIM</dc:creator>
  <cp:lastModifiedBy>Carpano, Ms. Beatrice (WDC)</cp:lastModifiedBy>
  <cp:revision>1091</cp:revision>
  <dcterms:created xsi:type="dcterms:W3CDTF">2012-01-27T09:40:38Z</dcterms:created>
  <dcterms:modified xsi:type="dcterms:W3CDTF">2015-03-02T18:41:49Z</dcterms:modified>
</cp:coreProperties>
</file>