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9091" autoAdjust="0"/>
    <p:restoredTop sz="92756" autoAdjust="0"/>
  </p:normalViewPr>
  <p:slideViewPr>
    <p:cSldViewPr snapToGrid="0">
      <p:cViewPr varScale="1">
        <p:scale>
          <a:sx n="110" d="100"/>
          <a:sy n="110" d="100"/>
        </p:scale>
        <p:origin x="-1787" y="-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500000000001"/>
          <c:y val="0.14007092198581561"/>
          <c:w val="0.83020833333333344"/>
          <c:h val="0.67198581560283688"/>
        </c:manualLayout>
      </c:layout>
      <c:barChart>
        <c:barDir val="col"/>
        <c:grouping val="percentStacked"/>
        <c:varyColors val="0"/>
        <c:ser>
          <c:idx val="8"/>
          <c:order val="0"/>
          <c:tx>
            <c:strRef>
              <c:f>Sheet1!$C$1</c:f>
              <c:strCache>
                <c:ptCount val="1"/>
                <c:pt idx="0">
                  <c:v>Pending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spPr>
              <a:ln>
                <a:noFill/>
              </a:ln>
            </c:spPr>
            <c:txPr>
              <a:bodyPr anchor="t" anchorCtr="0"/>
              <a:lstStyle/>
              <a:p>
                <a:pPr>
                  <a:defRPr sz="800" b="0" i="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SLV</c:v>
                </c:pt>
                <c:pt idx="1">
                  <c:v>HND</c:v>
                </c:pt>
                <c:pt idx="2">
                  <c:v>ECU</c:v>
                </c:pt>
                <c:pt idx="3">
                  <c:v>HTI</c:v>
                </c:pt>
                <c:pt idx="4">
                  <c:v>DOM</c:v>
                </c:pt>
                <c:pt idx="5">
                  <c:v>PAN</c:v>
                </c:pt>
                <c:pt idx="6">
                  <c:v>PER</c:v>
                </c:pt>
                <c:pt idx="7">
                  <c:v>BRA</c:v>
                </c:pt>
                <c:pt idx="8">
                  <c:v>BOL</c:v>
                </c:pt>
                <c:pt idx="9">
                  <c:v>NIC</c:v>
                </c:pt>
                <c:pt idx="10">
                  <c:v>GTM</c:v>
                </c:pt>
                <c:pt idx="11">
                  <c:v>COL</c:v>
                </c:pt>
                <c:pt idx="12">
                  <c:v>MEX</c:v>
                </c:pt>
                <c:pt idx="13">
                  <c:v>CAR</c:v>
                </c:pt>
                <c:pt idx="14">
                  <c:v>VEN</c:v>
                </c:pt>
                <c:pt idx="15">
                  <c:v>PRY</c:v>
                </c:pt>
                <c:pt idx="16">
                  <c:v>CHL</c:v>
                </c:pt>
                <c:pt idx="17">
                  <c:v>CUB</c:v>
                </c:pt>
                <c:pt idx="18">
                  <c:v>CRI</c:v>
                </c:pt>
                <c:pt idx="19">
                  <c:v>CAN</c:v>
                </c:pt>
                <c:pt idx="20">
                  <c:v>ARG</c:v>
                </c:pt>
                <c:pt idx="21">
                  <c:v>URY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22"/>
                <c:pt idx="0">
                  <c:v>28</c:v>
                </c:pt>
                <c:pt idx="1">
                  <c:v>21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2</c:v>
                </c:pt>
                <c:pt idx="6">
                  <c:v>8</c:v>
                </c:pt>
                <c:pt idx="7">
                  <c:v>49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9"/>
          <c:order val="1"/>
          <c:tx>
            <c:strRef>
              <c:f>Sheet1!$D$1</c:f>
              <c:strCache>
                <c:ptCount val="1"/>
                <c:pt idx="0">
                  <c:v>Classified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  <a:effectLst/>
          </c:spPr>
          <c:invertIfNegative val="0"/>
          <c:cat>
            <c:strRef>
              <c:f>Sheet1!$A$2:$A$23</c:f>
              <c:strCache>
                <c:ptCount val="22"/>
                <c:pt idx="0">
                  <c:v>SLV</c:v>
                </c:pt>
                <c:pt idx="1">
                  <c:v>HND</c:v>
                </c:pt>
                <c:pt idx="2">
                  <c:v>ECU</c:v>
                </c:pt>
                <c:pt idx="3">
                  <c:v>HTI</c:v>
                </c:pt>
                <c:pt idx="4">
                  <c:v>DOM</c:v>
                </c:pt>
                <c:pt idx="5">
                  <c:v>PAN</c:v>
                </c:pt>
                <c:pt idx="6">
                  <c:v>PER</c:v>
                </c:pt>
                <c:pt idx="7">
                  <c:v>BRA</c:v>
                </c:pt>
                <c:pt idx="8">
                  <c:v>BOL</c:v>
                </c:pt>
                <c:pt idx="9">
                  <c:v>NIC</c:v>
                </c:pt>
                <c:pt idx="10">
                  <c:v>GTM</c:v>
                </c:pt>
                <c:pt idx="11">
                  <c:v>COL</c:v>
                </c:pt>
                <c:pt idx="12">
                  <c:v>MEX</c:v>
                </c:pt>
                <c:pt idx="13">
                  <c:v>CAR</c:v>
                </c:pt>
                <c:pt idx="14">
                  <c:v>VEN</c:v>
                </c:pt>
                <c:pt idx="15">
                  <c:v>PRY</c:v>
                </c:pt>
                <c:pt idx="16">
                  <c:v>CHL</c:v>
                </c:pt>
                <c:pt idx="17">
                  <c:v>CUB</c:v>
                </c:pt>
                <c:pt idx="18">
                  <c:v>CRI</c:v>
                </c:pt>
                <c:pt idx="19">
                  <c:v>CAN</c:v>
                </c:pt>
                <c:pt idx="20">
                  <c:v>ARG</c:v>
                </c:pt>
                <c:pt idx="21">
                  <c:v>URY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22"/>
                <c:pt idx="0">
                  <c:v>21</c:v>
                </c:pt>
                <c:pt idx="1">
                  <c:v>39</c:v>
                </c:pt>
                <c:pt idx="2">
                  <c:v>17</c:v>
                </c:pt>
                <c:pt idx="3">
                  <c:v>18</c:v>
                </c:pt>
                <c:pt idx="4">
                  <c:v>29</c:v>
                </c:pt>
                <c:pt idx="5">
                  <c:v>12</c:v>
                </c:pt>
                <c:pt idx="6">
                  <c:v>52</c:v>
                </c:pt>
                <c:pt idx="7">
                  <c:v>381</c:v>
                </c:pt>
                <c:pt idx="8">
                  <c:v>39</c:v>
                </c:pt>
                <c:pt idx="9">
                  <c:v>26</c:v>
                </c:pt>
                <c:pt idx="10">
                  <c:v>29</c:v>
                </c:pt>
                <c:pt idx="11">
                  <c:v>161</c:v>
                </c:pt>
                <c:pt idx="12">
                  <c:v>592</c:v>
                </c:pt>
                <c:pt idx="13">
                  <c:v>28</c:v>
                </c:pt>
                <c:pt idx="14">
                  <c:v>65</c:v>
                </c:pt>
                <c:pt idx="15">
                  <c:v>16</c:v>
                </c:pt>
                <c:pt idx="16">
                  <c:v>71</c:v>
                </c:pt>
                <c:pt idx="17">
                  <c:v>10</c:v>
                </c:pt>
                <c:pt idx="18">
                  <c:v>20</c:v>
                </c:pt>
                <c:pt idx="19">
                  <c:v>28</c:v>
                </c:pt>
                <c:pt idx="20">
                  <c:v>186</c:v>
                </c:pt>
                <c:pt idx="2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9583104"/>
        <c:axId val="79584640"/>
      </c:barChart>
      <c:catAx>
        <c:axId val="79583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42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84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9584640"/>
        <c:scaling>
          <c:orientation val="minMax"/>
        </c:scaling>
        <c:delete val="0"/>
        <c:axPos val="l"/>
        <c:majorGridlines>
          <c:spPr>
            <a:ln w="2540">
              <a:solidFill>
                <a:schemeClr val="tx1">
                  <a:lumMod val="75000"/>
                  <a:lumOff val="25000"/>
                </a:schemeClr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400" dirty="0"/>
                  <a:t>Percentage</a:t>
                </a:r>
              </a:p>
            </c:rich>
          </c:tx>
          <c:layout>
            <c:manualLayout>
              <c:xMode val="edge"/>
              <c:yMode val="edge"/>
              <c:x val="7.0276362316720228E-2"/>
              <c:y val="0.36595082557762082"/>
            </c:manualLayout>
          </c:layout>
          <c:overlay val="0"/>
          <c:spPr>
            <a:noFill/>
            <a:ln w="29133">
              <a:noFill/>
            </a:ln>
          </c:spPr>
        </c:title>
        <c:numFmt formatCode="0%" sourceLinked="1"/>
        <c:majorTickMark val="out"/>
        <c:minorTickMark val="none"/>
        <c:tickLblPos val="nextTo"/>
        <c:spPr>
          <a:effectLst/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9583104"/>
        <c:crosses val="autoZero"/>
        <c:crossBetween val="between"/>
      </c:valAx>
      <c:spPr>
        <a:noFill/>
        <a:ln w="14567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9166657315342945"/>
          <c:y val="0.90804450627284861"/>
          <c:w val="0.3208333333333333"/>
          <c:h val="6.0283687943262415E-2"/>
        </c:manualLayout>
      </c:layout>
      <c:overlay val="0"/>
      <c:spPr>
        <a:noFill/>
        <a:ln w="3642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6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07324" y="203200"/>
            <a:ext cx="8736676" cy="7635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b="1" kern="0" dirty="0">
                <a:solidFill>
                  <a:schemeClr val="tx2"/>
                </a:solidFill>
              </a:rPr>
              <a:t>Proportion of </a:t>
            </a:r>
            <a:r>
              <a:rPr lang="en-US" altLang="en-US" sz="2400" b="1" kern="0" dirty="0" smtClean="0">
                <a:solidFill>
                  <a:schemeClr val="tx2"/>
                </a:solidFill>
              </a:rPr>
              <a:t>2014 </a:t>
            </a:r>
            <a:r>
              <a:rPr lang="en-US" altLang="en-US" sz="2400" b="1" kern="0" dirty="0">
                <a:solidFill>
                  <a:schemeClr val="tx2"/>
                </a:solidFill>
              </a:rPr>
              <a:t>Acute Flaccid Paralysis (AFP) Cases Pending Classification by </a:t>
            </a:r>
            <a:r>
              <a:rPr lang="en-US" altLang="en-US" sz="2400" b="1" kern="0" dirty="0" smtClean="0">
                <a:solidFill>
                  <a:schemeClr val="tx2"/>
                </a:solidFill>
              </a:rPr>
              <a:t>Country, </a:t>
            </a:r>
            <a:r>
              <a:rPr lang="en-US" altLang="en-US" sz="2400" b="1" kern="0" dirty="0">
                <a:solidFill>
                  <a:schemeClr val="tx2"/>
                </a:solidFill>
              </a:rPr>
              <a:t>The Americas</a:t>
            </a:r>
          </a:p>
        </p:txBody>
      </p:sp>
      <p:graphicFrame>
        <p:nvGraphicFramePr>
          <p:cNvPr id="3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20322617"/>
              </p:ext>
            </p:extLst>
          </p:nvPr>
        </p:nvGraphicFramePr>
        <p:xfrm>
          <a:off x="-489635" y="797357"/>
          <a:ext cx="9446078" cy="550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14299" y="6327375"/>
            <a:ext cx="39026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Data 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as of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28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March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2015 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(AFP Cases from All Ages)</a:t>
            </a:r>
            <a:b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  Source</a:t>
            </a: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en-US" altLang="en-US" sz="1000" dirty="0" smtClean="0">
                <a:solidFill>
                  <a:schemeClr val="bg1">
                    <a:lumMod val="50000"/>
                  </a:schemeClr>
                </a:solidFill>
              </a:rPr>
              <a:t>Country Reports in PAHO</a:t>
            </a:r>
            <a:endParaRPr lang="en-US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7" name="Picture 6" descr="horizontal WHO 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30988" y="6184302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370294" y="1289847"/>
            <a:ext cx="60220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Cases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14148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195480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78037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/>
        </p:nvSpPr>
        <p:spPr bwMode="auto">
          <a:xfrm>
            <a:off x="2093294" y="1288973"/>
            <a:ext cx="2084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 Box 12"/>
          <p:cNvSpPr txBox="1">
            <a:spLocks noChangeArrowheads="1"/>
          </p:cNvSpPr>
          <p:nvPr/>
        </p:nvSpPr>
        <p:spPr bwMode="auto">
          <a:xfrm>
            <a:off x="283916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3524589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430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605771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65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 Box 15"/>
          <p:cNvSpPr txBox="1">
            <a:spLocks noChangeArrowheads="1"/>
          </p:cNvSpPr>
          <p:nvPr/>
        </p:nvSpPr>
        <p:spPr bwMode="auto">
          <a:xfrm>
            <a:off x="7488862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 Box 17"/>
          <p:cNvSpPr txBox="1">
            <a:spLocks noChangeArrowheads="1"/>
          </p:cNvSpPr>
          <p:nvPr/>
        </p:nvSpPr>
        <p:spPr bwMode="auto">
          <a:xfrm>
            <a:off x="4626058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Text Box 18"/>
          <p:cNvSpPr txBox="1">
            <a:spLocks noChangeArrowheads="1"/>
          </p:cNvSpPr>
          <p:nvPr/>
        </p:nvSpPr>
        <p:spPr bwMode="auto">
          <a:xfrm>
            <a:off x="675962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6398093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Text Box 20"/>
          <p:cNvSpPr txBox="1">
            <a:spLocks noChangeArrowheads="1"/>
          </p:cNvSpPr>
          <p:nvPr/>
        </p:nvSpPr>
        <p:spPr bwMode="auto">
          <a:xfrm>
            <a:off x="8576158" y="1289053"/>
            <a:ext cx="7053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Text Box 21"/>
          <p:cNvSpPr txBox="1">
            <a:spLocks noChangeArrowheads="1"/>
          </p:cNvSpPr>
          <p:nvPr/>
        </p:nvSpPr>
        <p:spPr bwMode="auto">
          <a:xfrm>
            <a:off x="5302189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599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 Box 22"/>
          <p:cNvSpPr txBox="1">
            <a:spLocks noChangeArrowheads="1"/>
          </p:cNvSpPr>
          <p:nvPr/>
        </p:nvSpPr>
        <p:spPr bwMode="auto">
          <a:xfrm>
            <a:off x="4942111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712317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 Box 24"/>
          <p:cNvSpPr txBox="1">
            <a:spLocks noChangeArrowheads="1"/>
          </p:cNvSpPr>
          <p:nvPr/>
        </p:nvSpPr>
        <p:spPr bwMode="auto">
          <a:xfrm>
            <a:off x="8161799" y="1288974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Text Box 26"/>
          <p:cNvSpPr txBox="1">
            <a:spLocks noChangeArrowheads="1"/>
          </p:cNvSpPr>
          <p:nvPr/>
        </p:nvSpPr>
        <p:spPr bwMode="auto">
          <a:xfrm>
            <a:off x="249256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1052835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 Box 17"/>
          <p:cNvSpPr txBox="1">
            <a:spLocks noChangeArrowheads="1"/>
          </p:cNvSpPr>
          <p:nvPr/>
        </p:nvSpPr>
        <p:spPr bwMode="auto">
          <a:xfrm>
            <a:off x="427304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Text Box 14"/>
          <p:cNvSpPr txBox="1">
            <a:spLocks noChangeArrowheads="1"/>
          </p:cNvSpPr>
          <p:nvPr/>
        </p:nvSpPr>
        <p:spPr bwMode="auto">
          <a:xfrm>
            <a:off x="5695434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Text Box 13"/>
          <p:cNvSpPr txBox="1">
            <a:spLocks noChangeArrowheads="1"/>
          </p:cNvSpPr>
          <p:nvPr/>
        </p:nvSpPr>
        <p:spPr bwMode="auto">
          <a:xfrm>
            <a:off x="3911139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Text Box 13"/>
          <p:cNvSpPr txBox="1">
            <a:spLocks noChangeArrowheads="1"/>
          </p:cNvSpPr>
          <p:nvPr/>
        </p:nvSpPr>
        <p:spPr bwMode="auto">
          <a:xfrm>
            <a:off x="7826736" y="1288974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28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2756</TotalTime>
  <Words>49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Proportion of 2014 Acute Flaccid Paralysis (AFP) Cases Pending Classification by Country, The Americas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Fernando Revilla</dc:creator>
  <cp:lastModifiedBy>Revilla, Mr. Fernando (WDC)</cp:lastModifiedBy>
  <cp:revision>128</cp:revision>
  <dcterms:created xsi:type="dcterms:W3CDTF">2007-11-01T14:35:31Z</dcterms:created>
  <dcterms:modified xsi:type="dcterms:W3CDTF">2015-04-02T21:30:11Z</dcterms:modified>
</cp:coreProperties>
</file>