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2" r:id="rId3"/>
    <p:sldMasterId id="2147483687" r:id="rId4"/>
    <p:sldMasterId id="2147483694" r:id="rId5"/>
  </p:sldMasterIdLst>
  <p:notesMasterIdLst>
    <p:notesMasterId r:id="rId24"/>
  </p:notesMasterIdLst>
  <p:sldIdLst>
    <p:sldId id="256" r:id="rId6"/>
    <p:sldId id="347" r:id="rId7"/>
    <p:sldId id="504" r:id="rId8"/>
    <p:sldId id="517" r:id="rId9"/>
    <p:sldId id="518" r:id="rId10"/>
    <p:sldId id="507" r:id="rId11"/>
    <p:sldId id="516" r:id="rId12"/>
    <p:sldId id="502" r:id="rId13"/>
    <p:sldId id="385" r:id="rId14"/>
    <p:sldId id="386" r:id="rId15"/>
    <p:sldId id="387" r:id="rId16"/>
    <p:sldId id="525" r:id="rId17"/>
    <p:sldId id="526" r:id="rId18"/>
    <p:sldId id="527" r:id="rId19"/>
    <p:sldId id="528" r:id="rId20"/>
    <p:sldId id="529" r:id="rId21"/>
    <p:sldId id="530" r:id="rId22"/>
    <p:sldId id="503" r:id="rId23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gren, Julie" initials="SJ" lastIdx="4" clrIdx="0">
    <p:extLst/>
  </p:cmAuthor>
  <p:cmAuthor id="2" name="Jones, Candace Kirksey" initials="JCK" lastIdx="2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72627"/>
    <a:srgbClr val="F15D22"/>
    <a:srgbClr val="7581BF"/>
    <a:srgbClr val="6D6E6D"/>
    <a:srgbClr val="636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8" autoAdjust="0"/>
    <p:restoredTop sz="62981" autoAdjust="0"/>
  </p:normalViewPr>
  <p:slideViewPr>
    <p:cSldViewPr snapToGrid="0" snapToObjects="1">
      <p:cViewPr varScale="1">
        <p:scale>
          <a:sx n="65" d="100"/>
          <a:sy n="65" d="100"/>
        </p:scale>
        <p:origin x="2664" y="192"/>
      </p:cViewPr>
      <p:guideLst>
        <p:guide orient="horz" pos="2136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276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notesMaster" Target="notesMasters/notesMaster1.xml"/><Relationship Id="rId25" Type="http://schemas.openxmlformats.org/officeDocument/2006/relationships/tags" Target="tags/tag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8416D0-F4B1-4AC4-A198-1B6152AC4BA0}" type="datetimeFigureOut">
              <a:rPr lang="en-US" smtClean="0"/>
              <a:t>5/13/17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F510B2-8FCD-4EB4-8951-74C6D9970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9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42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03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endParaRPr lang="en-US" dirty="0">
              <a:latin typeface="Myriad Web Pro Condensed" panose="020B0506030403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4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14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0027" y="4473892"/>
            <a:ext cx="5608320" cy="3660458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28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16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0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>
              <a:latin typeface="Myriad Web Pro Condensed" panose="020B0506030403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61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3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7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4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0D515-D836-443A-8499-66EFD063D230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55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6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45419" y="4473892"/>
            <a:ext cx="5608320" cy="3660458"/>
          </a:xfrm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6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2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err="1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0D515-D836-443A-8499-66EFD063D230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510B2-8FCD-4EB4-8951-74C6D99702C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3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 userDrawn="1">
            <p:ph type="subTitle" idx="1"/>
          </p:nvPr>
        </p:nvSpPr>
        <p:spPr>
          <a:xfrm>
            <a:off x="440247" y="4028185"/>
            <a:ext cx="8483619" cy="15359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Title 1"/>
          <p:cNvSpPr>
            <a:spLocks noGrp="1"/>
          </p:cNvSpPr>
          <p:nvPr userDrawn="1">
            <p:ph type="ctrTitle"/>
          </p:nvPr>
        </p:nvSpPr>
        <p:spPr>
          <a:xfrm>
            <a:off x="440247" y="2478831"/>
            <a:ext cx="8483619" cy="139178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ts val="4000"/>
              </a:lnSpc>
              <a:defRPr sz="4000" b="1" kern="9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/>
          <p:cNvCxnSpPr/>
          <p:nvPr userDrawn="1"/>
        </p:nvCxnSpPr>
        <p:spPr>
          <a:xfrm>
            <a:off x="440247" y="5564091"/>
            <a:ext cx="8483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TSSlogo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7" y="251798"/>
            <a:ext cx="2103120" cy="209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4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546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no bullet firs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4" y="1558134"/>
            <a:ext cx="8531090" cy="5055328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27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13324" y="253295"/>
            <a:ext cx="8531090" cy="1002594"/>
          </a:xfrm>
        </p:spPr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No bullet first_w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5" y="1558134"/>
            <a:ext cx="5190008" cy="5055328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14294" y="1558134"/>
            <a:ext cx="3176059" cy="24494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1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Bullet w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14294" y="1558134"/>
            <a:ext cx="3176059" cy="24494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13324" y="1558134"/>
            <a:ext cx="520412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13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13324" y="1558134"/>
            <a:ext cx="8606226" cy="389075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5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13324" y="1558134"/>
            <a:ext cx="8577030" cy="389075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0133" y="253295"/>
            <a:ext cx="8923867" cy="1002594"/>
            <a:chOff x="220133" y="253295"/>
            <a:chExt cx="8923867" cy="100259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6483" y="253295"/>
              <a:ext cx="0" cy="1002593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0133" y="125588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38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247650" y="1295400"/>
            <a:ext cx="8667750" cy="0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</p:cNvCxnSpPr>
          <p:nvPr/>
        </p:nvCxnSpPr>
        <p:spPr bwMode="auto">
          <a:xfrm>
            <a:off x="8902700" y="1293813"/>
            <a:ext cx="0" cy="277812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</p:cNvCxnSpPr>
          <p:nvPr/>
        </p:nvCxnSpPr>
        <p:spPr bwMode="auto">
          <a:xfrm>
            <a:off x="247650" y="1293813"/>
            <a:ext cx="0" cy="277812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0" name="Group 49"/>
          <p:cNvGrpSpPr>
            <a:grpSpLocks/>
          </p:cNvGrpSpPr>
          <p:nvPr userDrawn="1"/>
        </p:nvGrpSpPr>
        <p:grpSpPr bwMode="auto">
          <a:xfrm>
            <a:off x="228600" y="6324600"/>
            <a:ext cx="8667750" cy="279400"/>
            <a:chOff x="228600" y="6324600"/>
            <a:chExt cx="8668512" cy="278765"/>
          </a:xfrm>
        </p:grpSpPr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14" name="Picture 16" descr="GATSlogoinRedbox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9725"/>
            <a:ext cx="1373188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7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3101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6700"/>
            <a:ext cx="6400800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64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7"/>
          <p:cNvGrpSpPr>
            <a:grpSpLocks/>
          </p:cNvGrpSpPr>
          <p:nvPr userDrawn="1"/>
        </p:nvGrpSpPr>
        <p:grpSpPr bwMode="auto">
          <a:xfrm>
            <a:off x="247650" y="1293813"/>
            <a:ext cx="8667750" cy="277812"/>
            <a:chOff x="246888" y="1294500"/>
            <a:chExt cx="8668512" cy="277812"/>
          </a:xfrm>
        </p:grpSpPr>
        <p:cxnSp>
          <p:nvCxnSpPr>
            <p:cNvPr id="7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8902163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0" name="Group 39"/>
          <p:cNvGrpSpPr>
            <a:grpSpLocks/>
          </p:cNvGrpSpPr>
          <p:nvPr userDrawn="1"/>
        </p:nvGrpSpPr>
        <p:grpSpPr bwMode="auto">
          <a:xfrm>
            <a:off x="228600" y="6323013"/>
            <a:ext cx="8667750" cy="280987"/>
            <a:chOff x="228600" y="6322219"/>
            <a:chExt cx="8668512" cy="281146"/>
          </a:xfrm>
        </p:grpSpPr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10800000">
              <a:off x="241841" y="6322219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14" name="Straight Connector 13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0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23" name="Picture 16" descr="GATSlogoinRedbox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339725"/>
            <a:ext cx="1373187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75" y="304801"/>
            <a:ext cx="6486525" cy="108585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3000"/>
            </a:lvl1pPr>
            <a:lvl2pPr>
              <a:defRPr sz="26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22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16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8"/>
          <p:cNvGrpSpPr>
            <a:grpSpLocks/>
          </p:cNvGrpSpPr>
          <p:nvPr userDrawn="1"/>
        </p:nvGrpSpPr>
        <p:grpSpPr bwMode="auto">
          <a:xfrm>
            <a:off x="247650" y="1293813"/>
            <a:ext cx="8667750" cy="277812"/>
            <a:chOff x="246888" y="1294500"/>
            <a:chExt cx="8668512" cy="277812"/>
          </a:xfrm>
        </p:grpSpPr>
        <p:cxnSp>
          <p:nvCxnSpPr>
            <p:cNvPr id="7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0" name="Group 52"/>
          <p:cNvGrpSpPr>
            <a:grpSpLocks/>
          </p:cNvGrpSpPr>
          <p:nvPr userDrawn="1"/>
        </p:nvGrpSpPr>
        <p:grpSpPr bwMode="auto">
          <a:xfrm>
            <a:off x="228600" y="6324600"/>
            <a:ext cx="8667750" cy="279400"/>
            <a:chOff x="228600" y="6324600"/>
            <a:chExt cx="8668512" cy="278765"/>
          </a:xfrm>
        </p:grpSpPr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14" name="Picture 17" descr="GATSlogoinRedbox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9725"/>
            <a:ext cx="1373188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7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17694"/>
            <a:ext cx="7772400" cy="31512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865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28 – 29 June 2010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65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Dublin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65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6575A-65C0-4079-A03B-99A279F08B8A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7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564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GATS_RedBG.jpg"/>
          <p:cNvPicPr>
            <a:picLocks noChangeAspect="1"/>
          </p:cNvPicPr>
          <p:nvPr userDrawn="1"/>
        </p:nvPicPr>
        <p:blipFill>
          <a:blip r:embed="rId2" cstate="print"/>
          <a:srcRect t="1292" b="1292"/>
          <a:stretch>
            <a:fillRect/>
          </a:stretch>
        </p:blipFill>
        <p:spPr bwMode="auto">
          <a:xfrm>
            <a:off x="-96838" y="0"/>
            <a:ext cx="9240838" cy="6858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0" y="5441950"/>
            <a:ext cx="44846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en-US" sz="6000" dirty="0">
                <a:solidFill>
                  <a:srgbClr val="FF9981"/>
                </a:solidFill>
                <a:latin typeface="Arial Rounded MT Bold" pitchFamily="34" charset="0"/>
              </a:rPr>
              <a:t>…………:::::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DD6C-983E-4908-8A53-EDF770010A5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5/13/17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E2FC-2D57-4277-B01C-FEF5C39973BE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63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247650" y="1295400"/>
            <a:ext cx="8667750" cy="0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</p:cNvCxnSpPr>
          <p:nvPr/>
        </p:nvCxnSpPr>
        <p:spPr bwMode="auto">
          <a:xfrm>
            <a:off x="8902700" y="1293813"/>
            <a:ext cx="0" cy="277812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</p:cNvCxnSpPr>
          <p:nvPr/>
        </p:nvCxnSpPr>
        <p:spPr bwMode="auto">
          <a:xfrm>
            <a:off x="247650" y="1293813"/>
            <a:ext cx="0" cy="277812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0" name="Group 49"/>
          <p:cNvGrpSpPr>
            <a:grpSpLocks/>
          </p:cNvGrpSpPr>
          <p:nvPr userDrawn="1"/>
        </p:nvGrpSpPr>
        <p:grpSpPr bwMode="auto">
          <a:xfrm>
            <a:off x="228600" y="6324600"/>
            <a:ext cx="8667750" cy="279400"/>
            <a:chOff x="228600" y="6324600"/>
            <a:chExt cx="8668512" cy="278765"/>
          </a:xfrm>
        </p:grpSpPr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14" name="Picture 16" descr="GATSlogoinRedbox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9725"/>
            <a:ext cx="1373188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7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3101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6700"/>
            <a:ext cx="6400800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43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7"/>
          <p:cNvGrpSpPr>
            <a:grpSpLocks/>
          </p:cNvGrpSpPr>
          <p:nvPr userDrawn="1"/>
        </p:nvGrpSpPr>
        <p:grpSpPr bwMode="auto">
          <a:xfrm>
            <a:off x="247650" y="1293813"/>
            <a:ext cx="8667750" cy="277812"/>
            <a:chOff x="246888" y="1294500"/>
            <a:chExt cx="8668512" cy="277812"/>
          </a:xfrm>
        </p:grpSpPr>
        <p:cxnSp>
          <p:nvCxnSpPr>
            <p:cNvPr id="7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8902163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0" name="Group 39"/>
          <p:cNvGrpSpPr>
            <a:grpSpLocks/>
          </p:cNvGrpSpPr>
          <p:nvPr userDrawn="1"/>
        </p:nvGrpSpPr>
        <p:grpSpPr bwMode="auto">
          <a:xfrm>
            <a:off x="228600" y="6323013"/>
            <a:ext cx="8667750" cy="280987"/>
            <a:chOff x="228600" y="6322219"/>
            <a:chExt cx="8668512" cy="281146"/>
          </a:xfrm>
        </p:grpSpPr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10800000">
              <a:off x="241841" y="6322219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14" name="Straight Connector 13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0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23" name="Picture 16" descr="GATSlogoinRedbox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339725"/>
            <a:ext cx="1373187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75" y="304801"/>
            <a:ext cx="6486525" cy="108585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3000"/>
            </a:lvl1pPr>
            <a:lvl2pPr>
              <a:defRPr sz="26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22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31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8"/>
          <p:cNvGrpSpPr>
            <a:grpSpLocks/>
          </p:cNvGrpSpPr>
          <p:nvPr userDrawn="1"/>
        </p:nvGrpSpPr>
        <p:grpSpPr bwMode="auto">
          <a:xfrm>
            <a:off x="247650" y="1293813"/>
            <a:ext cx="8667750" cy="277812"/>
            <a:chOff x="246888" y="1294500"/>
            <a:chExt cx="8668512" cy="277812"/>
          </a:xfrm>
        </p:grpSpPr>
        <p:cxnSp>
          <p:nvCxnSpPr>
            <p:cNvPr id="7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0" name="Group 52"/>
          <p:cNvGrpSpPr>
            <a:grpSpLocks/>
          </p:cNvGrpSpPr>
          <p:nvPr userDrawn="1"/>
        </p:nvGrpSpPr>
        <p:grpSpPr bwMode="auto">
          <a:xfrm>
            <a:off x="228600" y="6324600"/>
            <a:ext cx="8667750" cy="279400"/>
            <a:chOff x="228600" y="6324600"/>
            <a:chExt cx="8668512" cy="278765"/>
          </a:xfrm>
        </p:grpSpPr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14" name="Picture 17" descr="GATSlogoinRedbox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9725"/>
            <a:ext cx="1373188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7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17694"/>
            <a:ext cx="7772400" cy="31512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865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28 – 29 June 2010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65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Dublin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65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6575A-65C0-4079-A03B-99A279F08B8A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76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GATS_RedBG.jpg"/>
          <p:cNvPicPr>
            <a:picLocks noChangeAspect="1"/>
          </p:cNvPicPr>
          <p:nvPr userDrawn="1"/>
        </p:nvPicPr>
        <p:blipFill>
          <a:blip r:embed="rId2" cstate="print"/>
          <a:srcRect t="1292" b="1292"/>
          <a:stretch>
            <a:fillRect/>
          </a:stretch>
        </p:blipFill>
        <p:spPr bwMode="auto">
          <a:xfrm>
            <a:off x="-96838" y="0"/>
            <a:ext cx="9240838" cy="6858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0" y="5441950"/>
            <a:ext cx="44846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en-US" sz="6000" dirty="0">
                <a:solidFill>
                  <a:srgbClr val="FF9981"/>
                </a:solidFill>
                <a:latin typeface="Arial Rounded MT Bold" pitchFamily="34" charset="0"/>
              </a:rPr>
              <a:t>…………:::::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DD6C-983E-4908-8A53-EDF770010A5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5/13/17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E2FC-2D57-4277-B01C-FEF5C39973BE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4" y="6613462"/>
            <a:ext cx="85310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092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_no bullet firs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  <a:lvl5pPr marL="1325880" indent="-228600">
              <a:buFont typeface="Lucida Grande"/>
              <a:buChar char="–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13323" y="6613462"/>
            <a:ext cx="85310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7029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 userDrawn="1">
            <p:ph type="subTitle" idx="1"/>
          </p:nvPr>
        </p:nvSpPr>
        <p:spPr>
          <a:xfrm>
            <a:off x="440247" y="4028185"/>
            <a:ext cx="8483619" cy="15359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Title 1"/>
          <p:cNvSpPr>
            <a:spLocks noGrp="1"/>
          </p:cNvSpPr>
          <p:nvPr userDrawn="1">
            <p:ph type="ctrTitle"/>
          </p:nvPr>
        </p:nvSpPr>
        <p:spPr>
          <a:xfrm>
            <a:off x="440247" y="2478831"/>
            <a:ext cx="8483619" cy="139178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ts val="4000"/>
              </a:lnSpc>
              <a:defRPr sz="4000" b="1" kern="9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GTSSlogo_CMYK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7" y="251798"/>
            <a:ext cx="2103120" cy="2091596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440247" y="5564091"/>
            <a:ext cx="8483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345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938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3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66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no bullet firs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  <a:lvl5pPr marL="1325880" indent="-228600">
              <a:buFont typeface="Lucida Grande"/>
              <a:buChar char="–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13323" y="6613462"/>
            <a:ext cx="85310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6866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4" y="6613462"/>
            <a:ext cx="85310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4814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No bullet first_w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5" y="1558134"/>
            <a:ext cx="5190008" cy="5055328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  <a:lvl2pPr>
              <a:buClr>
                <a:srgbClr val="F15D22"/>
              </a:buClr>
              <a:defRPr/>
            </a:lvl2pPr>
            <a:lvl3pPr>
              <a:buClr>
                <a:srgbClr val="F15D22"/>
              </a:buClr>
              <a:defRPr/>
            </a:lvl3pPr>
            <a:lvl4pPr>
              <a:buClr>
                <a:srgbClr val="F15D22"/>
              </a:buClr>
              <a:defRPr/>
            </a:lvl4pPr>
            <a:lvl5pPr>
              <a:buClr>
                <a:srgbClr val="F15D2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14294" y="1558134"/>
            <a:ext cx="3176059" cy="244942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57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Bullet w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14294" y="1558134"/>
            <a:ext cx="3176059" cy="244942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13324" y="1558134"/>
            <a:ext cx="519001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4" y="6613462"/>
            <a:ext cx="84819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5838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13324" y="1558134"/>
            <a:ext cx="8606226" cy="3890757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16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13324" y="1558134"/>
            <a:ext cx="8577030" cy="389075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no bullet firs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  <a:lvl5pPr marL="1325880" indent="-228600">
              <a:buFont typeface="Lucida Grande"/>
              <a:buChar char="–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13324" y="6613462"/>
            <a:ext cx="85310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91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324" y="1558134"/>
            <a:ext cx="853109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4" y="6613462"/>
            <a:ext cx="85310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No bullet first_w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325" y="1558134"/>
            <a:ext cx="5190008" cy="5055328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14294" y="1558134"/>
            <a:ext cx="3176059" cy="244942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3" y="6613462"/>
            <a:ext cx="85770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35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Bullet w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14294" y="1558134"/>
            <a:ext cx="3176059" cy="244942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13324" y="1558134"/>
            <a:ext cx="5190010" cy="5055328"/>
          </a:xfrm>
        </p:spPr>
        <p:txBody>
          <a:bodyPr/>
          <a:lstStyle>
            <a:lvl1pPr marL="228600" indent="-228600">
              <a:buClr>
                <a:srgbClr val="F15D22"/>
              </a:buClr>
              <a:buFont typeface="Wingdings" charset="2"/>
              <a:buChar char="§"/>
              <a:defRPr/>
            </a:lvl1pPr>
            <a:lvl2pPr marL="548640" indent="-228600">
              <a:buClr>
                <a:srgbClr val="F15D22"/>
              </a:buClr>
              <a:buFont typeface="Lucida Grande"/>
              <a:buChar char="–"/>
              <a:defRPr/>
            </a:lvl2pPr>
            <a:lvl3pPr marL="804672" indent="-228600">
              <a:buClr>
                <a:srgbClr val="F15D22"/>
              </a:buClr>
              <a:buFont typeface="Wingdings" charset="2"/>
              <a:buChar char="§"/>
              <a:defRPr/>
            </a:lvl3pPr>
            <a:lvl4pPr marL="1097280" indent="-228600">
              <a:buClr>
                <a:srgbClr val="F15D22"/>
              </a:buClr>
              <a:buFont typeface="Lucida Grande"/>
              <a:buChar char="–"/>
              <a:defRPr/>
            </a:lvl4pPr>
            <a:lvl5pPr marL="1325880" indent="-228600">
              <a:buClr>
                <a:srgbClr val="F15D22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3" y="6613462"/>
            <a:ext cx="8381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35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13324" y="1558134"/>
            <a:ext cx="8606226" cy="3890757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13324" y="5448891"/>
            <a:ext cx="86062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87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13324" y="1558134"/>
            <a:ext cx="8577030" cy="389075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220133" y="699413"/>
            <a:ext cx="8923867" cy="556476"/>
            <a:chOff x="220133" y="233199"/>
            <a:chExt cx="8923867" cy="556476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26483" y="233200"/>
              <a:ext cx="0" cy="556475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0133" y="233199"/>
              <a:ext cx="8923867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13323" y="5448892"/>
            <a:ext cx="85770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06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13324" y="1558134"/>
            <a:ext cx="8577030" cy="502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4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0" r:id="rId3"/>
    <p:sldLayoutId id="2147483663" r:id="rId4"/>
    <p:sldLayoutId id="2147483668" r:id="rId5"/>
    <p:sldLayoutId id="2147483667" r:id="rId6"/>
    <p:sldLayoutId id="2147483669" r:id="rId7"/>
    <p:sldLayoutId id="2147483665" r:id="rId8"/>
    <p:sldLayoutId id="2147483666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u="none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Wingdings" charset="2"/>
        <a:buNone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Wingdings" charset="2"/>
        <a:buChar char="§"/>
        <a:defRPr sz="2200" b="0" i="0" u="none" kern="1200">
          <a:solidFill>
            <a:schemeClr val="tx1"/>
          </a:solidFill>
          <a:latin typeface="Arial"/>
          <a:ea typeface="+mn-ea"/>
          <a:cs typeface="Arial"/>
        </a:defRPr>
      </a:lvl2pPr>
      <a:lvl3pPr marL="740664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Lucida Grande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033272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Wingdings" charset="2"/>
        <a:buChar char="§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325880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Lucida Grande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2-line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313324" y="1558134"/>
            <a:ext cx="8577030" cy="502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13324" y="6584263"/>
            <a:ext cx="8577030" cy="0"/>
          </a:xfrm>
          <a:prstGeom prst="line">
            <a:avLst/>
          </a:prstGeom>
          <a:ln>
            <a:solidFill>
              <a:srgbClr val="F15D2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9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Wingdings" charset="2"/>
        <a:buNone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Wingdings" charset="2"/>
        <a:buChar char="§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740664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Lucida Grande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033272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Wingdings" charset="2"/>
        <a:buChar char="§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325880" indent="-228600" algn="l" defTabSz="457200" rtl="0" eaLnBrk="1" latinLnBrk="0" hangingPunct="1">
        <a:spcBef>
          <a:spcPct val="20000"/>
        </a:spcBef>
        <a:buClr>
          <a:srgbClr val="F15D22"/>
        </a:buClr>
        <a:buSzPct val="90000"/>
        <a:buFont typeface="Lucida Grande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6DFF501C-9A98-4D0B-A9D0-CE65A3E6307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5/13/17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0343738F-3731-4C77-88E9-441EC755DBF3}" type="slidenum">
              <a:rPr lang="en-US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7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6DFF501C-9A98-4D0B-A9D0-CE65A3E6307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5/13/17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0343738F-3731-4C77-88E9-441EC755DBF3}" type="slidenum">
              <a:rPr lang="en-US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7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 Condense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13323" y="253295"/>
            <a:ext cx="8577031" cy="10025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13324" y="1558134"/>
            <a:ext cx="8577030" cy="502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4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u="none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Wingdings" charset="2"/>
        <a:buNone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-22860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Wingdings" charset="2"/>
        <a:buChar char="§"/>
        <a:defRPr sz="2200" b="0" i="0" u="none" kern="1200">
          <a:solidFill>
            <a:schemeClr val="tx1"/>
          </a:solidFill>
          <a:latin typeface="Arial"/>
          <a:ea typeface="+mn-ea"/>
          <a:cs typeface="Arial"/>
        </a:defRPr>
      </a:lvl2pPr>
      <a:lvl3pPr marL="740664" indent="-22860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Lucida Grande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033272" indent="-22860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Wingdings" charset="2"/>
        <a:buChar char="§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325880" indent="-228600" algn="l" defTabSz="457200" rtl="0" eaLnBrk="1" latinLnBrk="0" hangingPunct="1">
        <a:spcBef>
          <a:spcPct val="20000"/>
        </a:spcBef>
        <a:buClr>
          <a:srgbClr val="636463"/>
        </a:buClr>
        <a:buSzPct val="90000"/>
        <a:buFont typeface="Lucida Grande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Global Youth Tobacco Survey (GYTS</a:t>
            </a:r>
            <a:r>
              <a:rPr lang="en-US" dirty="0">
                <a:latin typeface="Arial Narrow" panose="020B0606020202030204" pitchFamily="34" charset="0"/>
              </a:rPr>
              <a:t>):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Overview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8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58134"/>
            <a:ext cx="4430126" cy="5055328"/>
          </a:xfrm>
        </p:spPr>
        <p:txBody>
          <a:bodyPr/>
          <a:lstStyle/>
          <a:p>
            <a:r>
              <a:rPr lang="en-US" b="1" dirty="0" smtClean="0"/>
              <a:t>Country Engagement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Obtain </a:t>
            </a:r>
            <a:r>
              <a:rPr lang="en-US" sz="2000" dirty="0"/>
              <a:t>c</a:t>
            </a:r>
            <a:r>
              <a:rPr lang="en-US" sz="2000" dirty="0" smtClean="0"/>
              <a:t>ountry commitment  from Ministry of Health or Ministry of Education</a:t>
            </a:r>
            <a:endParaRPr lang="en-US" sz="2000" dirty="0"/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Select Implementing Agency (IA)</a:t>
            </a:r>
            <a:endParaRPr lang="en-US" sz="2000" dirty="0"/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Nominate Research </a:t>
            </a:r>
            <a:r>
              <a:rPr lang="en-US" sz="2000" dirty="0"/>
              <a:t>Coordinator </a:t>
            </a:r>
            <a:r>
              <a:rPr lang="en-US" sz="2000" dirty="0" smtClean="0"/>
              <a:t>(RC)</a:t>
            </a:r>
            <a:endParaRPr lang="en-US" sz="2000" dirty="0"/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Obtain </a:t>
            </a:r>
            <a:r>
              <a:rPr lang="en-US" sz="2000" dirty="0"/>
              <a:t>the school enrollment </a:t>
            </a:r>
            <a:r>
              <a:rPr lang="en-US" sz="2000" dirty="0" smtClean="0"/>
              <a:t>list</a:t>
            </a:r>
          </a:p>
          <a:p>
            <a:pPr marL="107442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000" dirty="0"/>
              <a:t>U</a:t>
            </a:r>
            <a:r>
              <a:rPr lang="en-US" sz="2000" dirty="0" smtClean="0"/>
              <a:t>sed to draw the school sample</a:t>
            </a:r>
            <a:endParaRPr lang="en-US" sz="2000" dirty="0"/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601407" y="1558134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3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58134"/>
            <a:ext cx="4288060" cy="505532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28"/>
              </a:spcBef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Country Engagement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/>
              <a:t>Training W</a:t>
            </a:r>
            <a:r>
              <a:rPr lang="en-US" b="1" dirty="0" smtClean="0"/>
              <a:t>orkshop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Questionnaire Adaptation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Sample Design Development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Proposal Development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Survey Implementation Instructions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601384" y="2427199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5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52576"/>
            <a:ext cx="4265545" cy="506088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Country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ngagement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Training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Workshop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/>
              <a:t>Implementing </a:t>
            </a:r>
            <a:r>
              <a:rPr lang="en-US" b="1" dirty="0" smtClean="0"/>
              <a:t>Agency and              	RC Readiness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Agency and RC play key roles managing implementation tasks</a:t>
            </a:r>
          </a:p>
          <a:p>
            <a:pPr marL="107442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dirty="0" smtClean="0"/>
              <a:t>Ensure review and finalization of adapted questionnaire </a:t>
            </a:r>
          </a:p>
          <a:p>
            <a:pPr marL="107442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dirty="0" smtClean="0"/>
              <a:t>Finalize sample </a:t>
            </a:r>
            <a:r>
              <a:rPr lang="en-US" sz="1800" dirty="0"/>
              <a:t>design and </a:t>
            </a:r>
            <a:r>
              <a:rPr lang="en-US" sz="1800" dirty="0" smtClean="0"/>
              <a:t>school enrollment list</a:t>
            </a:r>
            <a:endParaRPr lang="en-US" sz="1800" dirty="0"/>
          </a:p>
          <a:p>
            <a:pPr marL="107442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dirty="0" smtClean="0"/>
              <a:t>Complete sample selection</a:t>
            </a:r>
            <a:endParaRPr lang="en-US" sz="1800" dirty="0"/>
          </a:p>
          <a:p>
            <a:pPr marL="107442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dirty="0" smtClean="0"/>
              <a:t>Receive survey materials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78869" y="3237644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5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3" y="1581149"/>
            <a:ext cx="4265545" cy="483636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Country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ngagement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Training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Workshop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Implementing 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gency and   	RC Readiness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/>
              <a:t>Fieldwork </a:t>
            </a:r>
            <a:r>
              <a:rPr lang="en-US" dirty="0"/>
              <a:t>	</a:t>
            </a:r>
            <a:endParaRPr lang="en-US" dirty="0" smtClean="0"/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RC obtains school participation, schedules the survey, trains Fieldworkers</a:t>
            </a:r>
            <a:r>
              <a:rPr lang="en-US" sz="2000" dirty="0"/>
              <a:t>, reviews collected </a:t>
            </a:r>
            <a:r>
              <a:rPr lang="en-US" sz="2000" dirty="0" smtClean="0"/>
              <a:t>data, </a:t>
            </a:r>
            <a:r>
              <a:rPr lang="en-US" sz="2000" dirty="0"/>
              <a:t>and submits data to CDC</a:t>
            </a: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Fieldworkers administer the survey, collect the data, document school and class participation, and submit data to the RC</a:t>
            </a: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78869" y="4119769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4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81149"/>
            <a:ext cx="4277726" cy="48363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Country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ngagement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Training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Workshop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Implementing 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gency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	RC Readiness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Fieldwork</a:t>
            </a:r>
          </a:p>
          <a:p>
            <a:r>
              <a:rPr lang="en-US" b="1" dirty="0"/>
              <a:t>Data Management</a:t>
            </a: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</a:pPr>
            <a:r>
              <a:rPr lang="en-US" sz="2000" dirty="0"/>
              <a:t>Data </a:t>
            </a:r>
            <a:r>
              <a:rPr lang="en-US" sz="2000" dirty="0" smtClean="0"/>
              <a:t>processing, quality assurance, and sample weighting</a:t>
            </a:r>
            <a:endParaRPr lang="en-US" sz="2000" dirty="0"/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</a:pPr>
            <a:r>
              <a:rPr lang="en-US" sz="2000" dirty="0" smtClean="0"/>
              <a:t>Data set, reports, and tables sent to RC for review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578869" y="4119769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95535"/>
            <a:ext cx="4163426" cy="498437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Country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ngagement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Training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Workshop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Implementing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Agency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	RC Readiness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Fieldwork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Management</a:t>
            </a:r>
          </a:p>
          <a:p>
            <a:r>
              <a:rPr lang="en-US" b="1" dirty="0"/>
              <a:t>Analysis </a:t>
            </a:r>
            <a:r>
              <a:rPr lang="en-US" b="1" dirty="0" smtClean="0"/>
              <a:t>Workshop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Learn about data processing and analysis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Finalize Fact Sheets 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Draft Country Reports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Discuss dissemination plans</a:t>
            </a:r>
          </a:p>
          <a:p>
            <a:pPr marL="548640" indent="-27432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Receive Epi Info training</a:t>
            </a:r>
          </a:p>
          <a:p>
            <a:pPr marL="463550" indent="-292100">
              <a:buClr>
                <a:srgbClr val="F15D22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>
              <a:buClr>
                <a:srgbClr val="F15D22"/>
              </a:buClr>
            </a:pPr>
            <a:endParaRPr lang="en-US" sz="2000" dirty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48058" y="4840760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3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95535"/>
            <a:ext cx="4120654" cy="4821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Country Engagement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Training Workshop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Implementing Agency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	RC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Readiness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Fieldwork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Data Management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Analysis W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orkshop</a:t>
            </a:r>
          </a:p>
          <a:p>
            <a:r>
              <a:rPr lang="en-US" b="1" dirty="0"/>
              <a:t>Data R</a:t>
            </a:r>
            <a:r>
              <a:rPr lang="en-US" b="1" dirty="0" smtClean="0"/>
              <a:t>elease</a:t>
            </a:r>
          </a:p>
          <a:p>
            <a:pPr marL="548640" indent="-231775"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Release of Fact Sheets a</a:t>
            </a:r>
            <a:r>
              <a:rPr lang="en-US" sz="2000" dirty="0"/>
              <a:t>n</a:t>
            </a:r>
            <a:r>
              <a:rPr lang="en-US" sz="2000" dirty="0" smtClean="0"/>
              <a:t>d Country Reports</a:t>
            </a:r>
          </a:p>
          <a:p>
            <a:pPr marL="548640" indent="-231775"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Explore strategies/topics for scientific publications </a:t>
            </a:r>
            <a:endParaRPr lang="en-US" sz="2000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601407" y="5374634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7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Process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595535"/>
            <a:ext cx="4112028" cy="4821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Country Engagement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Training Workshop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Implementing Agency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	RC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Readiness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Fieldwork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Data Management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Analysis W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orkshop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R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elease</a:t>
            </a:r>
          </a:p>
          <a:p>
            <a:r>
              <a:rPr lang="en-US" b="1" dirty="0"/>
              <a:t>Policy and Program </a:t>
            </a:r>
            <a:r>
              <a:rPr lang="en-US" b="1" dirty="0" smtClean="0"/>
              <a:t>Workshop</a:t>
            </a:r>
          </a:p>
          <a:p>
            <a:pPr marL="548640" indent="-231775"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Optimize impact of GYTS data and results</a:t>
            </a:r>
            <a:endParaRPr lang="en-US" sz="2000" dirty="0"/>
          </a:p>
          <a:p>
            <a:endParaRPr lang="en-US" b="1" dirty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425352" y="6030468"/>
            <a:ext cx="78959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494" y="1428750"/>
            <a:ext cx="3149968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9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40247" y="2478831"/>
            <a:ext cx="8483619" cy="1731219"/>
          </a:xfrm>
        </p:spPr>
        <p:txBody>
          <a:bodyPr/>
          <a:lstStyle/>
          <a:p>
            <a:pPr algn="ctr"/>
            <a:r>
              <a:rPr lang="en-US" i="1" dirty="0" smtClean="0">
                <a:latin typeface="Arial Narrow" panose="020B0606020202030204" pitchFamily="34" charset="0"/>
              </a:rPr>
              <a:t>End of this session</a:t>
            </a:r>
            <a:br>
              <a:rPr lang="en-US" i="1" dirty="0" smtClean="0">
                <a:latin typeface="Arial Narrow" panose="020B0606020202030204" pitchFamily="34" charset="0"/>
              </a:rPr>
            </a:br>
            <a:r>
              <a:rPr lang="en-US" i="1" dirty="0">
                <a:latin typeface="Arial Narrow" panose="020B0606020202030204" pitchFamily="34" charset="0"/>
              </a:rPr>
              <a:t/>
            </a:r>
            <a:br>
              <a:rPr lang="en-US" i="1" dirty="0">
                <a:latin typeface="Arial Narrow" panose="020B0606020202030204" pitchFamily="34" charset="0"/>
              </a:rPr>
            </a:br>
            <a:r>
              <a:rPr lang="en-US" i="1" dirty="0" smtClean="0">
                <a:latin typeface="Arial Narrow" panose="020B0606020202030204" pitchFamily="34" charset="0"/>
              </a:rPr>
              <a:t>THANK YOU!</a:t>
            </a:r>
            <a:br>
              <a:rPr lang="en-US" i="1" dirty="0" smtClean="0">
                <a:latin typeface="Arial Narrow" panose="020B0606020202030204" pitchFamily="34" charset="0"/>
              </a:rPr>
            </a:br>
            <a:r>
              <a:rPr lang="es-ES_tradnl" i="1" dirty="0" smtClean="0">
                <a:latin typeface="Arial Narrow" panose="020B0606020202030204" pitchFamily="34" charset="0"/>
              </a:rPr>
              <a:t/>
            </a:r>
            <a:br>
              <a:rPr lang="es-ES_tradnl" i="1" dirty="0" smtClean="0">
                <a:latin typeface="Arial Narrow" panose="020B0606020202030204" pitchFamily="34" charset="0"/>
              </a:rPr>
            </a:br>
            <a:endParaRPr lang="es-ES_tradnl" sz="2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3325" y="1558134"/>
            <a:ext cx="4832254" cy="5055328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GYTS Background and Purpose 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GYTS Protocol</a:t>
            </a:r>
          </a:p>
          <a:p>
            <a:pPr lvl="1" indent="-27432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Country Engagement</a:t>
            </a:r>
          </a:p>
          <a:p>
            <a:pPr lvl="1" indent="-27432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Protocol Adaptation</a:t>
            </a:r>
          </a:p>
          <a:p>
            <a:pPr lvl="1" indent="-27432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Fieldwork</a:t>
            </a:r>
          </a:p>
          <a:p>
            <a:pPr lvl="1" indent="-27432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Data Analysis and </a:t>
            </a:r>
            <a:r>
              <a:rPr lang="en-US" dirty="0" smtClean="0"/>
              <a:t>Reporting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Overview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" t="6127" r="9399" b="7261"/>
          <a:stretch/>
        </p:blipFill>
        <p:spPr>
          <a:xfrm>
            <a:off x="4927600" y="2542701"/>
            <a:ext cx="3914650" cy="401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1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2613" y="2342188"/>
            <a:ext cx="7954962" cy="1446550"/>
          </a:xfrm>
          <a:effectLst>
            <a:outerShdw blurRad="101600" dist="63500" dir="2700000" algn="tl" rotWithShape="0">
              <a:prstClr val="black"/>
            </a:outerShdw>
          </a:effectLst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GYTS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ackground </a:t>
            </a:r>
            <a:b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and Purpose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4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latin typeface="Arial Narrow" panose="020B0606020202030204" pitchFamily="34" charset="0"/>
              </a:rPr>
              <a:t>GYTS Background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13324" y="1449694"/>
            <a:ext cx="5302049" cy="5052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Wingdings" charset="2"/>
              <a:buNone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Wingdings" charset="2"/>
              <a:buChar char="§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0664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Lucida Grande"/>
              <a:buChar char="–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33272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Wingdings" charset="2"/>
              <a:buChar char="§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25880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Lucida Grande"/>
              <a:buChar char="–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Launched in 1999 as a WHO and CDC joint collaboration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Nationally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representative, school-based survey that collects data on students aged 13–15 years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Monitors youth tobacco use (smoking and smokeless) and tracks key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tobacco-control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an appropriate statistical methodology to construct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frame,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and classes, and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GYTS is designed to produce cross-sectional estimates for each country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854" y="3917979"/>
            <a:ext cx="2633816" cy="196542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559" y="1605570"/>
            <a:ext cx="2272406" cy="186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9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latin typeface="Arial Narrow" panose="020B0606020202030204" pitchFamily="34" charset="0"/>
              </a:rPr>
              <a:t>GYTS Background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13325" y="1449694"/>
            <a:ext cx="6297025" cy="4338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Wingdings" charset="2"/>
              <a:buNone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Wingdings" charset="2"/>
              <a:buChar char="§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0664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Lucida Grande"/>
              <a:buChar char="–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33272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Wingdings" charset="2"/>
              <a:buChar char="§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25880" indent="-228600" algn="l" defTabSz="457200" rtl="0" eaLnBrk="1" latinLnBrk="0" hangingPunct="1">
              <a:spcBef>
                <a:spcPct val="20000"/>
              </a:spcBef>
              <a:buClr>
                <a:srgbClr val="636463"/>
              </a:buClr>
              <a:buSzPct val="90000"/>
              <a:buFont typeface="Lucida Grande"/>
              <a:buChar char="–"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One of the largest public health surveillance systems, with surveys </a:t>
            </a:r>
            <a:r>
              <a:rPr lang="en-US" dirty="0" smtClean="0">
                <a:solidFill>
                  <a:prstClr val="black"/>
                </a:solidFill>
              </a:rPr>
              <a:t>conducted </a:t>
            </a:r>
            <a:r>
              <a:rPr lang="en-US" dirty="0">
                <a:solidFill>
                  <a:prstClr val="black"/>
                </a:solidFill>
              </a:rPr>
              <a:t>in more than </a:t>
            </a:r>
            <a:r>
              <a:rPr lang="en-US" dirty="0" smtClean="0">
                <a:solidFill>
                  <a:prstClr val="black"/>
                </a:solidFill>
              </a:rPr>
              <a:t>185 </a:t>
            </a:r>
            <a:r>
              <a:rPr lang="en-US" dirty="0">
                <a:solidFill>
                  <a:prstClr val="black"/>
                </a:solidFill>
              </a:rPr>
              <a:t>countries/sites 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GYTS is structured to collect data </a:t>
            </a:r>
            <a:r>
              <a:rPr lang="en-US" dirty="0">
                <a:solidFill>
                  <a:prstClr val="black"/>
                </a:solidFill>
              </a:rPr>
              <a:t>that are comparable within and across </a:t>
            </a:r>
            <a:r>
              <a:rPr lang="en-US" dirty="0" smtClean="0">
                <a:solidFill>
                  <a:prstClr val="black"/>
                </a:solidFill>
              </a:rPr>
              <a:t>countries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Countries are expected to repeat the survey every </a:t>
            </a:r>
            <a:r>
              <a:rPr lang="en-US" dirty="0" smtClean="0">
                <a:solidFill>
                  <a:prstClr val="black"/>
                </a:solidFill>
              </a:rPr>
              <a:t>4 to 5 </a:t>
            </a:r>
            <a:r>
              <a:rPr lang="en-US" dirty="0">
                <a:solidFill>
                  <a:prstClr val="black"/>
                </a:solidFill>
              </a:rPr>
              <a:t>years to </a:t>
            </a:r>
            <a:r>
              <a:rPr lang="en-US" dirty="0" smtClean="0">
                <a:solidFill>
                  <a:prstClr val="black"/>
                </a:solidFill>
              </a:rPr>
              <a:t>generate new data</a:t>
            </a: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charset="2"/>
              <a:buChar char="§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073" y="3410969"/>
            <a:ext cx="1787133" cy="13336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768" y="1327220"/>
            <a:ext cx="2045744" cy="168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3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pPr algn="l"/>
            <a:r>
              <a:rPr lang="en-US" sz="3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Purpose</a:t>
            </a:r>
            <a:endParaRPr lang="en-US" sz="32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4803406"/>
            <a:ext cx="7725776" cy="167867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GYTS data helps 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Clr>
                <a:srgbClr val="F15D22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quantifiable evidence that tobacco is a serious issue among youth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Clr>
                <a:srgbClr val="F15D22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 progress in tobacco control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325" y="1510197"/>
            <a:ext cx="529499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15D22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GYTS’s purpose is to enhance countries’ capacity to develop, implement, and evaluate tobacco control interventions</a:t>
            </a:r>
          </a:p>
          <a:p>
            <a:pPr marL="285750" indent="-285750">
              <a:buClr>
                <a:srgbClr val="F15D22"/>
              </a:buClr>
              <a:buSzPct val="90000"/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15D22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an important tool to assist countries in supporting the WHO MPOWER technical package contained in the WHO Framework Convention for Tobacco Control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839" y="2569080"/>
            <a:ext cx="3838575" cy="157162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0773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3323" y="1558134"/>
            <a:ext cx="8531091" cy="5055328"/>
          </a:xfrm>
        </p:spPr>
        <p:txBody>
          <a:bodyPr/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GYTS Implementation Instructions</a:t>
            </a:r>
          </a:p>
          <a:p>
            <a:pPr lvl="1"/>
            <a:endParaRPr lang="en-US" sz="24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Documents Referenced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775" y="1558134"/>
            <a:ext cx="3021021" cy="4001418"/>
          </a:xfrm>
          <a:prstGeom prst="rect">
            <a:avLst/>
          </a:prstGeom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51850" y="1995879"/>
            <a:ext cx="5106925" cy="26930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Country Engagement Process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Adaptation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Fieldwork Implementation</a:t>
            </a:r>
          </a:p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Data Analysis and Reporting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600"/>
              </a:spcBef>
              <a:buClr>
                <a:srgbClr val="F15D22"/>
              </a:buClr>
              <a:buFont typeface="Arial" panose="020B0604020202020204" pitchFamily="34" charset="0"/>
              <a:buChar char="–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Appendices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  <a:buClr>
                <a:srgbClr val="F15D22"/>
              </a:buClr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274320">
              <a:buClr>
                <a:srgbClr val="F15D22"/>
              </a:buClr>
              <a:buFont typeface="Arial" panose="020B0604020202020204" pitchFamily="34" charset="0"/>
              <a:buChar char="–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25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2613" y="2234466"/>
            <a:ext cx="7954962" cy="1661993"/>
          </a:xfrm>
          <a:effectLst>
            <a:outerShdw blurRad="101600" dist="63500" dir="2700000" algn="tl" rotWithShape="0">
              <a:prstClr val="black"/>
            </a:outerShdw>
          </a:effectLst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bg1"/>
                </a:solidFill>
                <a:latin typeface="Arial Narrow" panose="020B0606020202030204" pitchFamily="34" charset="0"/>
              </a:rPr>
              <a:t>GYTS </a:t>
            </a:r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Overview:</a:t>
            </a:r>
            <a:r>
              <a:rPr lang="en-US" sz="5400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5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Process Stages</a:t>
            </a:r>
            <a:endParaRPr lang="en-US" sz="4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5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24" y="253294"/>
            <a:ext cx="8531090" cy="1002593"/>
          </a:xfrm>
        </p:spPr>
        <p:txBody>
          <a:bodyPr/>
          <a:lstStyle/>
          <a:p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GYTS Protocol</a:t>
            </a:r>
            <a:endParaRPr lang="en-US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324" y="1374652"/>
            <a:ext cx="4585084" cy="5238810"/>
          </a:xfrm>
        </p:spPr>
        <p:txBody>
          <a:bodyPr>
            <a:normAutofit/>
          </a:bodyPr>
          <a:lstStyle/>
          <a:p>
            <a:pPr>
              <a:buClr>
                <a:srgbClr val="F15D22"/>
              </a:buClr>
            </a:pPr>
            <a:r>
              <a:rPr lang="en-US" b="1" dirty="0" smtClean="0"/>
              <a:t>Stages of GYTS Implementation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Country Engagement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Training Workshop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GYTS Implementing Agency/ Research Coordinator Readiness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Fieldwork and Data Management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Analysis Workshop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Data Release</a:t>
            </a:r>
          </a:p>
          <a:p>
            <a:pPr marL="274320" lvl="1" indent="-182880">
              <a:spcBef>
                <a:spcPts val="600"/>
              </a:spcBef>
              <a:spcAft>
                <a:spcPts val="600"/>
              </a:spcAft>
              <a:buClr>
                <a:srgbClr val="F15D2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Policy and Program Workshop</a:t>
            </a:r>
          </a:p>
          <a:p>
            <a:pPr marL="800100" lvl="1" indent="-342900">
              <a:buClr>
                <a:srgbClr val="F15D22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408" y="1374652"/>
            <a:ext cx="3946006" cy="506412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6090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Global Youth Tobacco Survey (GYTS): Overview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verview of Course Content&amp;quot;&quot;/&gt;&lt;property id=&quot;20307&quot; value=&quot;347&quot;/&gt;&lt;/object&gt;&lt;object type=&quot;3&quot; unique_id=&quot;10005&quot;&gt;&lt;property id=&quot;20148&quot; value=&quot;5&quot;/&gt;&lt;property id=&quot;20300&quot; value=&quot;Slide 3 - &amp;quot;Documents Referenced in this Course&amp;quot;&quot;/&gt;&lt;property id=&quot;20307&quot; value=&quot;441&quot;/&gt;&lt;/object&gt;&lt;object type=&quot;3&quot; unique_id=&quot;10006&quot;&gt;&lt;property id=&quot;20148&quot; value=&quot;5&quot;/&gt;&lt;property id=&quot;20300&quot; value=&quot;Slide 4 - &amp;quot;GYTS Overview: Background and Purpose&amp;quot;&quot;/&gt;&lt;property id=&quot;20307&quot; value=&quot;501&quot;/&gt;&lt;/object&gt;&lt;object type=&quot;3&quot; unique_id=&quot;10007&quot;&gt;&lt;property id=&quot;20148&quot; value=&quot;5&quot;/&gt;&lt;property id=&quot;20300&quot; value=&quot;Slide 5 - &amp;quot;GYTS Background&amp;quot;&quot;/&gt;&lt;property id=&quot;20307&quot; value=&quot;508&quot;/&gt;&lt;/object&gt;&lt;object type=&quot;3&quot; unique_id=&quot;10008&quot;&gt;&lt;property id=&quot;20148&quot; value=&quot;5&quot;/&gt;&lt;property id=&quot;20300&quot; value=&quot;Slide 6 - &amp;quot;GYTS Background&amp;quot;&quot;/&gt;&lt;property id=&quot;20307&quot; value=&quot;509&quot;/&gt;&lt;/object&gt;&lt;object type=&quot;3&quot; unique_id=&quot;10009&quot;&gt;&lt;property id=&quot;20148&quot; value=&quot;5&quot;/&gt;&lt;property id=&quot;20300&quot; value=&quot;Slide 7 - &amp;quot;GYTS Purpose&amp;quot;&quot;/&gt;&lt;property id=&quot;20307&quot; value=&quot;510&quot;/&gt;&lt;/object&gt;&lt;object type=&quot;3&quot; unique_id=&quot;10010&quot;&gt;&lt;property id=&quot;20148&quot; value=&quot;5&quot;/&gt;&lt;property id=&quot;20300&quot; value=&quot;Slide 8 - &amp;quot;GYTS Overview: Process Stages&amp;quot;&quot;/&gt;&lt;property id=&quot;20307&quot; value=&quot;502&quot;/&gt;&lt;/object&gt;&lt;object type=&quot;3&quot; unique_id=&quot;10011&quot;&gt;&lt;property id=&quot;20148&quot; value=&quot;5&quot;/&gt;&lt;property id=&quot;20300&quot; value=&quot;Slide 9 - &amp;quot;GYTS Protocol&amp;quot;&quot;/&gt;&lt;property id=&quot;20307&quot; value=&quot;385&quot;/&gt;&lt;/object&gt;&lt;object type=&quot;3&quot; unique_id=&quot;10012&quot;&gt;&lt;property id=&quot;20148&quot; value=&quot;5&quot;/&gt;&lt;property id=&quot;20300&quot; value=&quot;Slide 10 - &amp;quot;GYTS Process&amp;quot;&quot;/&gt;&lt;property id=&quot;20307&quot; value=&quot;386&quot;/&gt;&lt;/object&gt;&lt;object type=&quot;3&quot; unique_id=&quot;10013&quot;&gt;&lt;property id=&quot;20148&quot; value=&quot;5&quot;/&gt;&lt;property id=&quot;20300&quot; value=&quot;Slide 11 - &amp;quot;GYTS Process&amp;quot;&quot;/&gt;&lt;property id=&quot;20307&quot; value=&quot;387&quot;/&gt;&lt;/object&gt;&lt;object type=&quot;3&quot; unique_id=&quot;10014&quot;&gt;&lt;property id=&quot;20148&quot; value=&quot;5&quot;/&gt;&lt;property id=&quot;20300&quot; value=&quot;Slide 12 - &amp;quot;GYTS Process&amp;quot;&quot;/&gt;&lt;property id=&quot;20307&quot; value=&quot;388&quot;/&gt;&lt;/object&gt;&lt;object type=&quot;3&quot; unique_id=&quot;10015&quot;&gt;&lt;property id=&quot;20148&quot; value=&quot;5&quot;/&gt;&lt;property id=&quot;20300&quot; value=&quot;Slide 13 - &amp;quot;GYTS Process&amp;quot;&quot;/&gt;&lt;property id=&quot;20307&quot; value=&quot;389&quot;/&gt;&lt;/object&gt;&lt;object type=&quot;3&quot; unique_id=&quot;10016&quot;&gt;&lt;property id=&quot;20148&quot; value=&quot;5&quot;/&gt;&lt;property id=&quot;20300&quot; value=&quot;Slide 14 - &amp;quot;GYTS Process&amp;quot;&quot;/&gt;&lt;property id=&quot;20307&quot; value=&quot;390&quot;/&gt;&lt;/object&gt;&lt;object type=&quot;3&quot; unique_id=&quot;10017&quot;&gt;&lt;property id=&quot;20148&quot; value=&quot;5&quot;/&gt;&lt;property id=&quot;20300&quot; value=&quot;Slide 15 - &amp;quot;GYTS Process&amp;quot;&quot;/&gt;&lt;property id=&quot;20307&quot; value=&quot;391&quot;/&gt;&lt;/object&gt;&lt;object type=&quot;3&quot; unique_id=&quot;10018&quot;&gt;&lt;property id=&quot;20148&quot; value=&quot;5&quot;/&gt;&lt;property id=&quot;20300&quot; value=&quot;Slide 16 - &amp;quot;GYTS Process&amp;quot;&quot;/&gt;&lt;property id=&quot;20307&quot; value=&quot;392&quot;/&gt;&lt;/object&gt;&lt;object type=&quot;3&quot; unique_id=&quot;10019&quot;&gt;&lt;property id=&quot;20148&quot; value=&quot;5&quot;/&gt;&lt;property id=&quot;20300&quot; value=&quot;Slide 17 - &amp;quot;GYTS Process&amp;quot;&quot;/&gt;&lt;property id=&quot;20307&quot; value=&quot;393&quot;/&gt;&lt;/object&gt;&lt;object type=&quot;3&quot; unique_id=&quot;10021&quot;&gt;&lt;property id=&quot;20148&quot; value=&quot;5&quot;/&gt;&lt;property id=&quot;20300&quot; value=&quot;Slide 18 - &amp;quot;GYTS On-Demand Training Series&amp;quot;&quot;/&gt;&lt;property id=&quot;20307&quot; value=&quot;495&quot;/&gt;&lt;/object&gt;&lt;object type=&quot;3&quot; unique_id=&quot;10027&quot;&gt;&lt;property id=&quot;20148&quot; value=&quot;5&quot;/&gt;&lt;property id=&quot;20300&quot; value=&quot;Slide 19 - &amp;quot;THANK YOU!  &amp;quot;&quot;/&gt;&lt;property id=&quot;20307&quot; value=&quot;503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 Line Header">
  <a:themeElements>
    <a:clrScheme name="Custom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15D22"/>
      </a:accent1>
      <a:accent2>
        <a:srgbClr val="B3B3B3"/>
      </a:accent2>
      <a:accent3>
        <a:srgbClr val="666666"/>
      </a:accent3>
      <a:accent4>
        <a:srgbClr val="FF6FC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-Line Hea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GATS">
      <a:dk1>
        <a:srgbClr val="000000"/>
      </a:dk1>
      <a:lt1>
        <a:sysClr val="window" lastClr="FFFFFF"/>
      </a:lt1>
      <a:dk2>
        <a:srgbClr val="595959"/>
      </a:dk2>
      <a:lt2>
        <a:srgbClr val="E9E9E9"/>
      </a:lt2>
      <a:accent1>
        <a:srgbClr val="F15D22"/>
      </a:accent1>
      <a:accent2>
        <a:srgbClr val="D0D0D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5DAA"/>
      </a:hlink>
      <a:folHlink>
        <a:srgbClr val="00457E"/>
      </a:folHlink>
    </a:clrScheme>
    <a:fontScheme name="GATS fonts">
      <a:majorFont>
        <a:latin typeface="Myriad Web Pro Condensed"/>
        <a:ea typeface=""/>
        <a:cs typeface=""/>
      </a:majorFont>
      <a:minorFont>
        <a:latin typeface="Myriad Web Pr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GATS">
      <a:dk1>
        <a:srgbClr val="000000"/>
      </a:dk1>
      <a:lt1>
        <a:sysClr val="window" lastClr="FFFFFF"/>
      </a:lt1>
      <a:dk2>
        <a:srgbClr val="595959"/>
      </a:dk2>
      <a:lt2>
        <a:srgbClr val="E9E9E9"/>
      </a:lt2>
      <a:accent1>
        <a:srgbClr val="F15D22"/>
      </a:accent1>
      <a:accent2>
        <a:srgbClr val="D0D0D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5DAA"/>
      </a:hlink>
      <a:folHlink>
        <a:srgbClr val="00457E"/>
      </a:folHlink>
    </a:clrScheme>
    <a:fontScheme name="GATS fonts">
      <a:majorFont>
        <a:latin typeface="Myriad Web Pro Condensed"/>
        <a:ea typeface=""/>
        <a:cs typeface=""/>
      </a:majorFont>
      <a:minorFont>
        <a:latin typeface="Myriad Web Pr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1 Line Header">
  <a:themeElements>
    <a:clrScheme name="Custom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15D22"/>
      </a:accent1>
      <a:accent2>
        <a:srgbClr val="B3B3B3"/>
      </a:accent2>
      <a:accent3>
        <a:srgbClr val="666666"/>
      </a:accent3>
      <a:accent4>
        <a:srgbClr val="FF6FC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12482</TotalTime>
  <Words>385</Words>
  <Application>Microsoft Macintosh PowerPoint</Application>
  <PresentationFormat>On-screen Show (4:3)</PresentationFormat>
  <Paragraphs>151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 Narrow</vt:lpstr>
      <vt:lpstr>Arial Rounded MT Bold</vt:lpstr>
      <vt:lpstr>Calibri</vt:lpstr>
      <vt:lpstr>Courier New</vt:lpstr>
      <vt:lpstr>Lucida Grande</vt:lpstr>
      <vt:lpstr>Myriad Web Pro Condensed</vt:lpstr>
      <vt:lpstr>Wingdings</vt:lpstr>
      <vt:lpstr>Arial</vt:lpstr>
      <vt:lpstr>1 Line Header</vt:lpstr>
      <vt:lpstr>2-Line Header</vt:lpstr>
      <vt:lpstr>Office Theme</vt:lpstr>
      <vt:lpstr>2_Office Theme</vt:lpstr>
      <vt:lpstr>1_1 Line Header</vt:lpstr>
      <vt:lpstr>Global Youth Tobacco Survey (GYTS): Overview</vt:lpstr>
      <vt:lpstr>Overview</vt:lpstr>
      <vt:lpstr>GYTS Background  and Purpose</vt:lpstr>
      <vt:lpstr>GYTS Background</vt:lpstr>
      <vt:lpstr>GYTS Background</vt:lpstr>
      <vt:lpstr>GYTS Purpose</vt:lpstr>
      <vt:lpstr>Documents Referenced</vt:lpstr>
      <vt:lpstr>GYTS Overview: Process Stages</vt:lpstr>
      <vt:lpstr>GYTS Protocol</vt:lpstr>
      <vt:lpstr>GYTS Process</vt:lpstr>
      <vt:lpstr>GYTS Process</vt:lpstr>
      <vt:lpstr>GYTS Process</vt:lpstr>
      <vt:lpstr>GYTS Process</vt:lpstr>
      <vt:lpstr>GYTS Process</vt:lpstr>
      <vt:lpstr>GYTS Process</vt:lpstr>
      <vt:lpstr>GYTS Process</vt:lpstr>
      <vt:lpstr>GYTS Process</vt:lpstr>
      <vt:lpstr>End of this session  THANK YOU! 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Jones</dc:creator>
  <cp:lastModifiedBy>Adriana gomes</cp:lastModifiedBy>
  <cp:revision>352</cp:revision>
  <cp:lastPrinted>2015-02-28T22:39:33Z</cp:lastPrinted>
  <dcterms:created xsi:type="dcterms:W3CDTF">2013-07-18T02:33:39Z</dcterms:created>
  <dcterms:modified xsi:type="dcterms:W3CDTF">2017-05-13T18:17:56Z</dcterms:modified>
</cp:coreProperties>
</file>