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6" d="100"/>
          <a:sy n="86" d="100"/>
        </p:scale>
        <p:origin x="-732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358313817330211"/>
          <c:y val="1.7225469254889519E-2"/>
          <c:w val="0.83600165909940871"/>
          <c:h val="0.753474675852999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MMR1/Measles (if MMR not used)</c:v>
                </c:pt>
              </c:strCache>
            </c:strRef>
          </c:tx>
          <c:spPr>
            <a:solidFill>
              <a:srgbClr val="333399"/>
            </a:solidFill>
            <a:ln w="1407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Sheet1!$A$2:$A$22</c:f>
              <c:strCache>
                <c:ptCount val="21"/>
                <c:pt idx="0">
                  <c:v>AIA*</c:v>
                </c:pt>
                <c:pt idx="1">
                  <c:v>ATG*</c:v>
                </c:pt>
                <c:pt idx="2">
                  <c:v>BHS  </c:v>
                </c:pt>
                <c:pt idx="3">
                  <c:v>BLZ  </c:v>
                </c:pt>
                <c:pt idx="4">
                  <c:v>BMU  </c:v>
                </c:pt>
                <c:pt idx="5">
                  <c:v>BRB  </c:v>
                </c:pt>
                <c:pt idx="6">
                  <c:v>CUW  </c:v>
                </c:pt>
                <c:pt idx="7">
                  <c:v>CYM  </c:v>
                </c:pt>
                <c:pt idx="8">
                  <c:v>DMA  </c:v>
                </c:pt>
                <c:pt idx="9">
                  <c:v>GRD  </c:v>
                </c:pt>
                <c:pt idx="10">
                  <c:v>GUY  </c:v>
                </c:pt>
                <c:pt idx="11">
                  <c:v>JAM  </c:v>
                </c:pt>
                <c:pt idx="12">
                  <c:v>KNA  </c:v>
                </c:pt>
                <c:pt idx="13">
                  <c:v>LCA*</c:v>
                </c:pt>
                <c:pt idx="14">
                  <c:v>MSR*</c:v>
                </c:pt>
                <c:pt idx="15">
                  <c:v>SUR  </c:v>
                </c:pt>
                <c:pt idx="16">
                  <c:v>SXM  </c:v>
                </c:pt>
                <c:pt idx="17">
                  <c:v>TCA  </c:v>
                </c:pt>
                <c:pt idx="18">
                  <c:v>TTO  </c:v>
                </c:pt>
                <c:pt idx="19">
                  <c:v>VCT*</c:v>
                </c:pt>
                <c:pt idx="20">
                  <c:v>VGB  </c:v>
                </c:pt>
              </c:strCache>
            </c:strRef>
          </c:cat>
          <c:val>
            <c:numRef>
              <c:f>Sheet1!$B$2:$B$22</c:f>
              <c:numCache>
                <c:formatCode>General</c:formatCode>
                <c:ptCount val="21"/>
                <c:pt idx="0">
                  <c:v>100</c:v>
                </c:pt>
                <c:pt idx="1">
                  <c:v>100</c:v>
                </c:pt>
                <c:pt idx="2">
                  <c:v>92</c:v>
                </c:pt>
                <c:pt idx="3">
                  <c:v>95</c:v>
                </c:pt>
                <c:pt idx="4">
                  <c:v>84</c:v>
                </c:pt>
                <c:pt idx="5">
                  <c:v>95</c:v>
                </c:pt>
                <c:pt idx="6">
                  <c:v>93</c:v>
                </c:pt>
                <c:pt idx="7">
                  <c:v>86</c:v>
                </c:pt>
                <c:pt idx="8">
                  <c:v>94</c:v>
                </c:pt>
                <c:pt idx="9">
                  <c:v>94</c:v>
                </c:pt>
                <c:pt idx="10">
                  <c:v>100</c:v>
                </c:pt>
                <c:pt idx="11">
                  <c:v>92</c:v>
                </c:pt>
                <c:pt idx="12">
                  <c:v>93</c:v>
                </c:pt>
                <c:pt idx="13">
                  <c:v>100</c:v>
                </c:pt>
                <c:pt idx="14">
                  <c:v>100</c:v>
                </c:pt>
                <c:pt idx="15">
                  <c:v>85</c:v>
                </c:pt>
                <c:pt idx="16">
                  <c:v>98</c:v>
                </c:pt>
                <c:pt idx="17">
                  <c:v>98</c:v>
                </c:pt>
                <c:pt idx="18">
                  <c:v>96</c:v>
                </c:pt>
                <c:pt idx="19">
                  <c:v>100</c:v>
                </c:pt>
                <c:pt idx="20">
                  <c:v>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76637696"/>
        <c:axId val="76645120"/>
      </c:barChart>
      <c:catAx>
        <c:axId val="76637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52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6451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6645120"/>
        <c:scaling>
          <c:orientation val="minMax"/>
          <c:max val="100"/>
        </c:scaling>
        <c:delete val="0"/>
        <c:axPos val="l"/>
        <c:majorGridlines>
          <c:spPr>
            <a:ln w="3520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552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% Cobertura</a:t>
                </a:r>
              </a:p>
            </c:rich>
          </c:tx>
          <c:layout>
            <c:manualLayout>
              <c:xMode val="edge"/>
              <c:yMode val="edge"/>
              <c:x val="2.4590163934426229E-2"/>
              <c:y val="0.31330472103004292"/>
            </c:manualLayout>
          </c:layout>
          <c:overlay val="0"/>
          <c:spPr>
            <a:noFill/>
            <a:ln w="28157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52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3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637696"/>
        <c:crosses val="autoZero"/>
        <c:crossBetween val="between"/>
        <c:majorUnit val="20"/>
      </c:valAx>
      <c:spPr>
        <a:noFill/>
        <a:ln w="14078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9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87F77-FDF9-4E8E-910A-02D5DFBCFA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625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E8424-3FA7-426B-8944-06A8B66157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151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C744E2-A88D-4588-8AFC-8F4B895424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337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CDAAAB-7F8B-4A6E-A37B-EC7CB669B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745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49F98-3D33-4170-B3C5-A6B433E0DB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30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E83DE-7759-43DC-A92C-1E4E5854EF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491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6F498-5DA3-4713-A29B-EDB251276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779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239E6-0372-45F0-85FB-1B685BA061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288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202526-FC63-4923-BFFF-8E432E34E1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485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48EDB5-9223-46C9-8DB1-7EAD21B04A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170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F3D29-94EF-4B44-853C-4153C0D050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658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D43D07-4128-47D9-92E5-C2EA628398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369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13F7600-3595-4E0D-8EE7-29FC88DDE9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15925" y="312738"/>
            <a:ext cx="8229600" cy="844033"/>
          </a:xfrm>
        </p:spPr>
        <p:txBody>
          <a:bodyPr/>
          <a:lstStyle/>
          <a:p>
            <a:pPr eaLnBrk="1" hangingPunct="1"/>
            <a:r>
              <a:rPr lang="es-ES" sz="2800" b="1" dirty="0" smtClean="0"/>
              <a:t>Cobertura reportada SRP1</a:t>
            </a:r>
            <a:br>
              <a:rPr lang="es-ES" sz="2800" b="1" dirty="0" smtClean="0"/>
            </a:br>
            <a:r>
              <a:rPr lang="es-ES" sz="2800" b="1" dirty="0" smtClean="0"/>
              <a:t>Caribe no latino, 2014</a:t>
            </a:r>
            <a:endParaRPr lang="en-US" sz="2800" b="1" dirty="0" smtClean="0"/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4219170079"/>
              </p:ext>
            </p:extLst>
          </p:nvPr>
        </p:nvGraphicFramePr>
        <p:xfrm>
          <a:off x="65088" y="1178805"/>
          <a:ext cx="9021762" cy="54779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595313" y="1749425"/>
            <a:ext cx="8383587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92906" y="5690476"/>
            <a:ext cx="702307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000" b="1" dirty="0" smtClean="0"/>
              <a:t>Fuente</a:t>
            </a:r>
            <a:r>
              <a:rPr lang="es-ES" sz="1000" b="1" dirty="0"/>
              <a:t>: informes de los países en el formulario conjunto para la notificación de la OPS-OMS/UNICEF (JRF), </a:t>
            </a:r>
            <a:r>
              <a:rPr lang="es-ES" sz="1000" b="1" dirty="0" smtClean="0"/>
              <a:t>2015</a:t>
            </a:r>
          </a:p>
          <a:p>
            <a:pPr eaLnBrk="1" hangingPunct="1"/>
            <a:r>
              <a:rPr lang="es-ES" sz="1000" dirty="0"/>
              <a:t>Datos de cobertura &gt;100%.</a:t>
            </a:r>
            <a:endParaRPr lang="en-US" sz="1000" b="1" dirty="0"/>
          </a:p>
        </p:txBody>
      </p:sp>
      <p:sp>
        <p:nvSpPr>
          <p:cNvPr id="2054" name="Text Box 9"/>
          <p:cNvSpPr txBox="1">
            <a:spLocks noChangeArrowheads="1"/>
          </p:cNvSpPr>
          <p:nvPr/>
        </p:nvSpPr>
        <p:spPr bwMode="auto">
          <a:xfrm>
            <a:off x="138113" y="1601788"/>
            <a:ext cx="5095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b="1">
                <a:solidFill>
                  <a:srgbClr val="FF3300"/>
                </a:solidFill>
              </a:rPr>
              <a:t>95%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92906" y="6102761"/>
            <a:ext cx="8212505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000" dirty="0" smtClean="0"/>
              <a:t>Nota</a:t>
            </a:r>
            <a:r>
              <a:rPr lang="es-ES" altLang="en-US" sz="1000" dirty="0" smtClean="0"/>
              <a:t>: </a:t>
            </a:r>
            <a:r>
              <a:rPr lang="en-US" altLang="en-US" sz="1000" dirty="0"/>
              <a:t>AIA-Anguilla; ATG-Antigua </a:t>
            </a:r>
            <a:r>
              <a:rPr lang="en-US" altLang="en-US" sz="1000" dirty="0" smtClean="0"/>
              <a:t>y </a:t>
            </a:r>
            <a:r>
              <a:rPr lang="en-US" altLang="en-US" sz="1000" dirty="0"/>
              <a:t>Barbuda; BHS-Bahamas; </a:t>
            </a:r>
            <a:r>
              <a:rPr lang="en-US" altLang="en-US" sz="1000" dirty="0" smtClean="0"/>
              <a:t>BLZ-</a:t>
            </a:r>
            <a:r>
              <a:rPr lang="en-US" altLang="en-US" sz="1000" dirty="0" err="1" smtClean="0"/>
              <a:t>Belice</a:t>
            </a:r>
            <a:r>
              <a:rPr lang="en-US" altLang="en-US" sz="1000" dirty="0"/>
              <a:t>; BMU-Bermuda; BRB-Barbados; CUW-</a:t>
            </a:r>
            <a:r>
              <a:rPr lang="en-US" altLang="en-US" sz="1000" dirty="0" err="1"/>
              <a:t>Curaçao</a:t>
            </a:r>
            <a:r>
              <a:rPr lang="en-US" altLang="en-US" sz="1000" dirty="0"/>
              <a:t>; </a:t>
            </a:r>
            <a:r>
              <a:rPr lang="en-US" altLang="en-US" sz="1000" dirty="0" smtClean="0"/>
              <a:t>CYM- </a:t>
            </a:r>
            <a:r>
              <a:rPr lang="en-US" altLang="en-US" sz="1000" dirty="0"/>
              <a:t>Islas </a:t>
            </a:r>
            <a:r>
              <a:rPr lang="en-US" altLang="en-US" sz="1000" dirty="0" err="1"/>
              <a:t>Caimán</a:t>
            </a:r>
            <a:r>
              <a:rPr lang="en-US" altLang="en-US" sz="1000" dirty="0"/>
              <a:t>;</a:t>
            </a:r>
            <a:endParaRPr lang="en-US" altLang="en-US" sz="1000" dirty="0" smtClean="0"/>
          </a:p>
          <a:p>
            <a:r>
              <a:rPr lang="en-US" altLang="en-US" sz="1000" dirty="0" smtClean="0"/>
              <a:t>DMA-Dominica; GRD-Granada</a:t>
            </a:r>
            <a:r>
              <a:rPr lang="en-US" altLang="en-US" sz="1000" dirty="0"/>
              <a:t>; GUY-Guyana; JAM-Jamaica; </a:t>
            </a:r>
            <a:r>
              <a:rPr lang="en-US" altLang="en-US" sz="1000" dirty="0" smtClean="0"/>
              <a:t>KNA-Saint </a:t>
            </a:r>
            <a:r>
              <a:rPr lang="en-US" altLang="en-US" sz="1000" dirty="0"/>
              <a:t>Kitts </a:t>
            </a:r>
            <a:r>
              <a:rPr lang="en-US" altLang="en-US" sz="1000" dirty="0" smtClean="0"/>
              <a:t>y </a:t>
            </a:r>
            <a:r>
              <a:rPr lang="en-US" altLang="en-US" sz="1000" dirty="0"/>
              <a:t>Nevis; </a:t>
            </a:r>
            <a:r>
              <a:rPr lang="en-US" altLang="en-US" sz="1000" dirty="0"/>
              <a:t>LCA-Santa </a:t>
            </a:r>
            <a:r>
              <a:rPr lang="en-US" altLang="en-US" sz="1000" dirty="0" err="1"/>
              <a:t>Lucía</a:t>
            </a:r>
            <a:r>
              <a:rPr lang="en-US" altLang="en-US" sz="1000" dirty="0"/>
              <a:t>; </a:t>
            </a:r>
            <a:r>
              <a:rPr lang="en-US" altLang="en-US" sz="1000" dirty="0"/>
              <a:t>MSR-Montserrat; SUR-Suriname; </a:t>
            </a:r>
            <a:endParaRPr lang="en-US" altLang="en-US" sz="1000" dirty="0" smtClean="0"/>
          </a:p>
          <a:p>
            <a:r>
              <a:rPr lang="en-US" altLang="en-US" sz="1000" dirty="0" smtClean="0"/>
              <a:t>SXM-</a:t>
            </a:r>
            <a:r>
              <a:rPr lang="en-US" altLang="en-US" sz="1000" dirty="0" err="1" smtClean="0"/>
              <a:t>Sint</a:t>
            </a:r>
            <a:r>
              <a:rPr lang="en-US" altLang="en-US" sz="1000" dirty="0" smtClean="0"/>
              <a:t> Maarten; TCA-Islas </a:t>
            </a:r>
            <a:r>
              <a:rPr lang="en-US" altLang="en-US" sz="1000" dirty="0" err="1" smtClean="0"/>
              <a:t>Turcas</a:t>
            </a:r>
            <a:r>
              <a:rPr lang="en-US" altLang="en-US" sz="1000" dirty="0" smtClean="0"/>
              <a:t> y Caicos</a:t>
            </a:r>
            <a:r>
              <a:rPr lang="en-US" altLang="en-US" sz="1000" dirty="0"/>
              <a:t>; TTO-Trinidad </a:t>
            </a:r>
            <a:r>
              <a:rPr lang="en-US" altLang="en-US" sz="1000" dirty="0" smtClean="0"/>
              <a:t> y </a:t>
            </a:r>
            <a:r>
              <a:rPr lang="en-US" altLang="en-US" sz="1000" dirty="0" err="1" smtClean="0"/>
              <a:t>Tabago</a:t>
            </a:r>
            <a:r>
              <a:rPr lang="en-US" altLang="en-US" sz="1000" dirty="0"/>
              <a:t>; </a:t>
            </a:r>
            <a:r>
              <a:rPr lang="en-US" altLang="en-US" sz="1000" dirty="0" smtClean="0"/>
              <a:t>VCT-San </a:t>
            </a:r>
            <a:r>
              <a:rPr lang="es-ES" sz="1000" dirty="0" smtClean="0"/>
              <a:t>Vicente  </a:t>
            </a:r>
            <a:r>
              <a:rPr lang="es-ES" sz="1000" dirty="0" smtClean="0"/>
              <a:t>y </a:t>
            </a:r>
            <a:r>
              <a:rPr lang="es-ES" sz="1000" dirty="0"/>
              <a:t>las </a:t>
            </a:r>
            <a:r>
              <a:rPr lang="es-ES" sz="1000" dirty="0" smtClean="0"/>
              <a:t>Granadinas</a:t>
            </a:r>
            <a:r>
              <a:rPr lang="en-US" altLang="en-US" sz="1000" dirty="0" smtClean="0"/>
              <a:t>; </a:t>
            </a:r>
            <a:r>
              <a:rPr lang="en-US" altLang="en-US" sz="1000" dirty="0"/>
              <a:t>VGB-Islas </a:t>
            </a:r>
            <a:r>
              <a:rPr lang="en-US" altLang="en-US" sz="1000" dirty="0" err="1" smtClean="0"/>
              <a:t>Vírgenes</a:t>
            </a:r>
            <a:r>
              <a:rPr lang="en-US" altLang="en-US" sz="1000" dirty="0" smtClean="0"/>
              <a:t> </a:t>
            </a:r>
            <a:r>
              <a:rPr lang="en-US" altLang="en-US" sz="1000" dirty="0" smtClean="0"/>
              <a:t>(EUA).</a:t>
            </a:r>
            <a:endParaRPr lang="en-US" alt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98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Cobertura reportada SRP1 Caribe no latino, 2014</vt:lpstr>
    </vt:vector>
  </TitlesOfParts>
  <Company>Pan American Health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MMR1 and MMR2 coverage in selected countries in the Americas, 2010</dc:title>
  <dc:creator>Carilu</dc:creator>
  <cp:lastModifiedBy>Gandhi, Mr. Raghunathan (WDC)</cp:lastModifiedBy>
  <cp:revision>45</cp:revision>
  <dcterms:created xsi:type="dcterms:W3CDTF">2012-03-15T14:33:59Z</dcterms:created>
  <dcterms:modified xsi:type="dcterms:W3CDTF">2015-11-20T16:29:26Z</dcterms:modified>
</cp:coreProperties>
</file>