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B1A0C7"/>
    <a:srgbClr val="76933C"/>
    <a:srgbClr val="D8E4BC"/>
    <a:srgbClr val="00B0F0"/>
    <a:srgbClr val="DA9694"/>
    <a:srgbClr val="FFC000"/>
    <a:srgbClr val="3333CC"/>
    <a:srgbClr val="FF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8057" autoAdjust="0"/>
  </p:normalViewPr>
  <p:slideViewPr>
    <p:cSldViewPr snapToGrid="0">
      <p:cViewPr>
        <p:scale>
          <a:sx n="80" d="100"/>
          <a:sy n="80" d="100"/>
        </p:scale>
        <p:origin x="-860" y="36"/>
      </p:cViewPr>
      <p:guideLst>
        <p:guide orient="horz" pos="2155"/>
        <p:guide pos="287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2B2F0"/>
              </a:solidFill>
            </c:spPr>
          </c:dPt>
          <c:dPt>
            <c:idx val="2"/>
            <c:bubble3D val="0"/>
            <c:spPr>
              <a:solidFill>
                <a:srgbClr val="708B39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cat>
            <c:strRef>
              <c:f>Sheet2!$E$21:$H$21</c:f>
              <c:strCache>
                <c:ptCount val="4"/>
                <c:pt idx="0">
                  <c:v>B3</c:v>
                </c:pt>
                <c:pt idx="1">
                  <c:v>D4</c:v>
                </c:pt>
                <c:pt idx="2">
                  <c:v>D8</c:v>
                </c:pt>
                <c:pt idx="3">
                  <c:v>H1</c:v>
                </c:pt>
              </c:strCache>
            </c:strRef>
          </c:cat>
          <c:val>
            <c:numRef>
              <c:f>Sheet2!$E$22:$H$22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8B39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cat>
            <c:strRef>
              <c:f>Sheet2!$L$29:$P$29</c:f>
              <c:strCache>
                <c:ptCount val="5"/>
                <c:pt idx="0">
                  <c:v>B3</c:v>
                </c:pt>
                <c:pt idx="1">
                  <c:v>D4</c:v>
                </c:pt>
                <c:pt idx="2">
                  <c:v>D8</c:v>
                </c:pt>
                <c:pt idx="3">
                  <c:v>D9</c:v>
                </c:pt>
                <c:pt idx="4">
                  <c:v>H1</c:v>
                </c:pt>
              </c:strCache>
            </c:strRef>
          </c:cat>
          <c:val>
            <c:numRef>
              <c:f>Sheet2!$L$30:$P$30</c:f>
              <c:numCache>
                <c:formatCode>General</c:formatCode>
                <c:ptCount val="5"/>
                <c:pt idx="0">
                  <c:v>120</c:v>
                </c:pt>
                <c:pt idx="1">
                  <c:v>3</c:v>
                </c:pt>
                <c:pt idx="2">
                  <c:v>16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4A56-03B1-48CB-8D09-497A6BFEB17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98E1-041B-4814-9B6E-5F2473125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98E1-041B-4814-9B6E-5F24731258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A289-46AA-4D6C-89D2-B5CF68CDB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396E-C3E9-4644-9751-B4F95DBF4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D69-7DD9-4982-8917-A28DF283D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08B1-7E55-47A1-A37C-00CFA038C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41BC-B53D-491D-BB61-F41E09BFC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B6D0-F35A-49A2-A597-C4E01525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B666-DCFE-4BA8-9D9C-BF7A6F5F2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4FD2-933E-4616-8FB4-E0E8C4626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BFC1-4173-4C99-88CD-6B58E043C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A0D5-8303-474D-9ACB-0E78AA0A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2719-9214-4D3C-A0F1-B2548FD73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8D9814A-D530-4B54-B059-0B2C675F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chart" Target="../charts/chart1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1197"/>
          <p:cNvGrpSpPr/>
          <p:nvPr/>
        </p:nvGrpSpPr>
        <p:grpSpPr>
          <a:xfrm>
            <a:off x="5224147" y="2106124"/>
            <a:ext cx="3894453" cy="4638220"/>
            <a:chOff x="2770188" y="1358900"/>
            <a:chExt cx="3395662" cy="3473450"/>
          </a:xfrm>
        </p:grpSpPr>
        <p:sp>
          <p:nvSpPr>
            <p:cNvPr id="1199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0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1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2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3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4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5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6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7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8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09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0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1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2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3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4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5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6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7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8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19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0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1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2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3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4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5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6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7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8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29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0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1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2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3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4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5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6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7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8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39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0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1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2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3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4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5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6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7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8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49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0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1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2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3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4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5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6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7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8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59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0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1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2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3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4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5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6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7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8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69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0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1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2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3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4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5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6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7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8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79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0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1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2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3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4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5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6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7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8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89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0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1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2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3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4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5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6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7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8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299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0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1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2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3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4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5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6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7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8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09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0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1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2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3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4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5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6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7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8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19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0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1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2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3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4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5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6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7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8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29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0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1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2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3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4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5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6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7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8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39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0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1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2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3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4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5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6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7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8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49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0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1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2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3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4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5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6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7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8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59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0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1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2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3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4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5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6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7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8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69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0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1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2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3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4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5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6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7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8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79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0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1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2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3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4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5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6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7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8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89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0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1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2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3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4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5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6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7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8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399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0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1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2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3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4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5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6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7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8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09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0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1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2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3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4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5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6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7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8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19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0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1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2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3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4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5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6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7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8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29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0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1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2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3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4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5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6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7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8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39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0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1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2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3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4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5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6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7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8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49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0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1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2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3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4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5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6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7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8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59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0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1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2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3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4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5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6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7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8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69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0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1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2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3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4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5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6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7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8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79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0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1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2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3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4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5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86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3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4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5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6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7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8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499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0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1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2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3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4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5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6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7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8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09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0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1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2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3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4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5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6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7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8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19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0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1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2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3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4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5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6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7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8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29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0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1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2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3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4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5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6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7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8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39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0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1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2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3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4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5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6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7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8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49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0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1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2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3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4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5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6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7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8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59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0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1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2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3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4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5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6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7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8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69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0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1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2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3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4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5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6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7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8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79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0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1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2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3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4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5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6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7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8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89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0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1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2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3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4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5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6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7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8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599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0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1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2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3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4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5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6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7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8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09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0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1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2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3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4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5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6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7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8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19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0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1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2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3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4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5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6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7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8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29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0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1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2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3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4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5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6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7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8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39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0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1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2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3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4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5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6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7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8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49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0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1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2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3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4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5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6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7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8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59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0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1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2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3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4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5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6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7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8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69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0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1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2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3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4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5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6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7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8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79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0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1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2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3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4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5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6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7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8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89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0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1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2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3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4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5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6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7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8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699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0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1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2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3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4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5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6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7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8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09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0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1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2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3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4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5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6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7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8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19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0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1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2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3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4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5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6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7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8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29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0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1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2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3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4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5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6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7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8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39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0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1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2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3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4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5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6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7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8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49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0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1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2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3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4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5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6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7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8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59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0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1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2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3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4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5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6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7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8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69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0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1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2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3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4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5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6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7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8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79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0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1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2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3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4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5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6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7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8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89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90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91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792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00491" y="2144224"/>
            <a:ext cx="3894453" cy="4638220"/>
            <a:chOff x="2770188" y="1358900"/>
            <a:chExt cx="3395662" cy="3473450"/>
          </a:xfrm>
        </p:grpSpPr>
        <p:sp>
          <p:nvSpPr>
            <p:cNvPr id="2050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1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2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3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4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5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6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7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8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59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0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1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2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3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4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5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6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7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8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69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0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1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2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3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4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5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6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7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8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79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0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1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2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3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4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5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6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7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8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89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0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1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2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3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4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5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6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7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8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099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0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1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2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3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4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5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6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7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8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09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0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1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2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3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4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5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6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7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8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19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0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1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2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3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4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5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6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7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8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29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0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1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2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3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4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5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6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7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8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39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0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1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2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3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4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5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6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7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8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49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0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1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2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3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4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5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6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7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8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59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0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1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2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3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4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5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6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7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8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69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0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1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2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3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4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5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6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7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8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79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0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1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2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3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4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5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6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7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8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89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0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1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2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3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4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5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6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7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8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199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0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1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2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3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4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5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6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7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8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09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0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1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2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3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4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5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6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7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8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19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0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1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2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3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4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5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6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7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8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29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0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1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2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3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4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5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6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7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8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39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0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1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2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3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4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5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6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7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8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49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0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1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2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3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4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5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6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7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8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59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0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1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2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3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4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5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6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7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8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69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0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1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2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3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4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5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6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7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8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79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0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1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2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3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4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5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6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7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8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89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0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1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2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3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4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5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6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7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8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299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0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1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2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3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4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5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6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7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8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09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0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1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2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3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4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5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6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7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8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19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0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1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2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3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4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5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6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7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8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29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0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1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2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3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4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5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6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8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39" name="Freeform 3030"/>
            <p:cNvSpPr>
              <a:spLocks/>
            </p:cNvSpPr>
            <p:nvPr/>
          </p:nvSpPr>
          <p:spPr bwMode="auto">
            <a:xfrm>
              <a:off x="3044825" y="287972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0" name="Freeform 3031"/>
            <p:cNvSpPr>
              <a:spLocks/>
            </p:cNvSpPr>
            <p:nvPr/>
          </p:nvSpPr>
          <p:spPr bwMode="auto">
            <a:xfrm>
              <a:off x="3081338" y="2892425"/>
              <a:ext cx="17462" cy="11113"/>
            </a:xfrm>
            <a:custGeom>
              <a:avLst/>
              <a:gdLst>
                <a:gd name="T0" fmla="*/ 0 w 11"/>
                <a:gd name="T1" fmla="*/ 6350 h 7"/>
                <a:gd name="T2" fmla="*/ 6350 w 11"/>
                <a:gd name="T3" fmla="*/ 0 h 7"/>
                <a:gd name="T4" fmla="*/ 11112 w 11"/>
                <a:gd name="T5" fmla="*/ 0 h 7"/>
                <a:gd name="T6" fmla="*/ 11112 w 11"/>
                <a:gd name="T7" fmla="*/ 6350 h 7"/>
                <a:gd name="T8" fmla="*/ 17462 w 11"/>
                <a:gd name="T9" fmla="*/ 6350 h 7"/>
                <a:gd name="T10" fmla="*/ 17462 w 11"/>
                <a:gd name="T11" fmla="*/ 11113 h 7"/>
                <a:gd name="T12" fmla="*/ 11112 w 11"/>
                <a:gd name="T13" fmla="*/ 11113 h 7"/>
                <a:gd name="T14" fmla="*/ 6350 w 11"/>
                <a:gd name="T15" fmla="*/ 11113 h 7"/>
                <a:gd name="T16" fmla="*/ 6350 w 11"/>
                <a:gd name="T17" fmla="*/ 6350 h 7"/>
                <a:gd name="T18" fmla="*/ 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1" name="Freeform 3032"/>
            <p:cNvSpPr>
              <a:spLocks/>
            </p:cNvSpPr>
            <p:nvPr/>
          </p:nvSpPr>
          <p:spPr bwMode="auto">
            <a:xfrm>
              <a:off x="3105150" y="2903538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1113 w 11"/>
                <a:gd name="T7" fmla="*/ 0 h 4"/>
                <a:gd name="T8" fmla="*/ 17463 w 11"/>
                <a:gd name="T9" fmla="*/ 0 h 4"/>
                <a:gd name="T10" fmla="*/ 17463 w 11"/>
                <a:gd name="T11" fmla="*/ 6350 h 4"/>
                <a:gd name="T12" fmla="*/ 11113 w 11"/>
                <a:gd name="T13" fmla="*/ 6350 h 4"/>
                <a:gd name="T14" fmla="*/ 6350 w 11"/>
                <a:gd name="T15" fmla="*/ 6350 h 4"/>
                <a:gd name="T16" fmla="*/ 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2" name="Freeform 3033"/>
            <p:cNvSpPr>
              <a:spLocks/>
            </p:cNvSpPr>
            <p:nvPr/>
          </p:nvSpPr>
          <p:spPr bwMode="auto">
            <a:xfrm>
              <a:off x="3111500" y="2909888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3" name="Freeform 3034"/>
            <p:cNvSpPr>
              <a:spLocks/>
            </p:cNvSpPr>
            <p:nvPr/>
          </p:nvSpPr>
          <p:spPr bwMode="auto">
            <a:xfrm>
              <a:off x="3122613" y="2909888"/>
              <a:ext cx="17462" cy="12700"/>
            </a:xfrm>
            <a:custGeom>
              <a:avLst/>
              <a:gdLst>
                <a:gd name="T0" fmla="*/ 0 w 11"/>
                <a:gd name="T1" fmla="*/ 0 h 8"/>
                <a:gd name="T2" fmla="*/ 6350 w 11"/>
                <a:gd name="T3" fmla="*/ 0 h 8"/>
                <a:gd name="T4" fmla="*/ 12700 w 11"/>
                <a:gd name="T5" fmla="*/ 0 h 8"/>
                <a:gd name="T6" fmla="*/ 12700 w 11"/>
                <a:gd name="T7" fmla="*/ 6350 h 8"/>
                <a:gd name="T8" fmla="*/ 17462 w 11"/>
                <a:gd name="T9" fmla="*/ 6350 h 8"/>
                <a:gd name="T10" fmla="*/ 12700 w 11"/>
                <a:gd name="T11" fmla="*/ 6350 h 8"/>
                <a:gd name="T12" fmla="*/ 12700 w 11"/>
                <a:gd name="T13" fmla="*/ 12700 h 8"/>
                <a:gd name="T14" fmla="*/ 6350 w 11"/>
                <a:gd name="T15" fmla="*/ 12700 h 8"/>
                <a:gd name="T16" fmla="*/ 6350 w 11"/>
                <a:gd name="T17" fmla="*/ 6350 h 8"/>
                <a:gd name="T18" fmla="*/ 0 w 11"/>
                <a:gd name="T19" fmla="*/ 6350 h 8"/>
                <a:gd name="T20" fmla="*/ 0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4" name="Freeform 3035"/>
            <p:cNvSpPr>
              <a:spLocks/>
            </p:cNvSpPr>
            <p:nvPr/>
          </p:nvSpPr>
          <p:spPr bwMode="auto">
            <a:xfrm>
              <a:off x="3140075" y="2927350"/>
              <a:ext cx="30163" cy="36513"/>
            </a:xfrm>
            <a:custGeom>
              <a:avLst/>
              <a:gdLst>
                <a:gd name="T0" fmla="*/ 0 w 19"/>
                <a:gd name="T1" fmla="*/ 30163 h 23"/>
                <a:gd name="T2" fmla="*/ 0 w 19"/>
                <a:gd name="T3" fmla="*/ 23813 h 23"/>
                <a:gd name="T4" fmla="*/ 0 w 19"/>
                <a:gd name="T5" fmla="*/ 19050 h 23"/>
                <a:gd name="T6" fmla="*/ 0 w 19"/>
                <a:gd name="T7" fmla="*/ 12700 h 23"/>
                <a:gd name="T8" fmla="*/ 6350 w 19"/>
                <a:gd name="T9" fmla="*/ 6350 h 23"/>
                <a:gd name="T10" fmla="*/ 0 w 19"/>
                <a:gd name="T11" fmla="*/ 6350 h 23"/>
                <a:gd name="T12" fmla="*/ 0 w 19"/>
                <a:gd name="T13" fmla="*/ 0 h 23"/>
                <a:gd name="T14" fmla="*/ 6350 w 19"/>
                <a:gd name="T15" fmla="*/ 0 h 23"/>
                <a:gd name="T16" fmla="*/ 12700 w 19"/>
                <a:gd name="T17" fmla="*/ 6350 h 23"/>
                <a:gd name="T18" fmla="*/ 19050 w 19"/>
                <a:gd name="T19" fmla="*/ 6350 h 23"/>
                <a:gd name="T20" fmla="*/ 23813 w 19"/>
                <a:gd name="T21" fmla="*/ 12700 h 23"/>
                <a:gd name="T22" fmla="*/ 23813 w 19"/>
                <a:gd name="T23" fmla="*/ 19050 h 23"/>
                <a:gd name="T24" fmla="*/ 30163 w 19"/>
                <a:gd name="T25" fmla="*/ 19050 h 23"/>
                <a:gd name="T26" fmla="*/ 23813 w 19"/>
                <a:gd name="T27" fmla="*/ 23813 h 23"/>
                <a:gd name="T28" fmla="*/ 19050 w 19"/>
                <a:gd name="T29" fmla="*/ 23813 h 23"/>
                <a:gd name="T30" fmla="*/ 12700 w 19"/>
                <a:gd name="T31" fmla="*/ 30163 h 23"/>
                <a:gd name="T32" fmla="*/ 6350 w 19"/>
                <a:gd name="T33" fmla="*/ 30163 h 23"/>
                <a:gd name="T34" fmla="*/ 6350 w 19"/>
                <a:gd name="T35" fmla="*/ 36513 h 23"/>
                <a:gd name="T36" fmla="*/ 6350 w 19"/>
                <a:gd name="T37" fmla="*/ 30163 h 23"/>
                <a:gd name="T38" fmla="*/ 0 w 19"/>
                <a:gd name="T39" fmla="*/ 3016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5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6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7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8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49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0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1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2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3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4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5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6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7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8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59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0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1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2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3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4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5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6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7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8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69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0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1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2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3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4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5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6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7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8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79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0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1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2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3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4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5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6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7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8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89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0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1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2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3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4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5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6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7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8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399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0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1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2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3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4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5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6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7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8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09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0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1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2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3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4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5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6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7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8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19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0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1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2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3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4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5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6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7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8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29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0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1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2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3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4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5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6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7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8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39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0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1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2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3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4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5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6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7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8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49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0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1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2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3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4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5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6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7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8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59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0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1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2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3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4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5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6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7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8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69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0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1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2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3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4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5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6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7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8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79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0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1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2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3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4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5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6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7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8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89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0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1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2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3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4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5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6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7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8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499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0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1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2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3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4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5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6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7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8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09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0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1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2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3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4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5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6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7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8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19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0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1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2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3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4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5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6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7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8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29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0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1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2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3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4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5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6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7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8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39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0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1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2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3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4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5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6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7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8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49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0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1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2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3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4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5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6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7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8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59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0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1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2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3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4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5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6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7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8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69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0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1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2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3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4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5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6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7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8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79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0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1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2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3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4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5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6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7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8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89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0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1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2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3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4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5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6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8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599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0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1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2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3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4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5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6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7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8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09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0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1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2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3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4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5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6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7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8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19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0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1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2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3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4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5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6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7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8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29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0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1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2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3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4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5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6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7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8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39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0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1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2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3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4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2645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</p:grpSp>
      <p:pic>
        <p:nvPicPr>
          <p:cNvPr id="2648" name="Picture 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3" b="932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85" y="5189631"/>
            <a:ext cx="532980" cy="5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3" name="Group 602"/>
          <p:cNvGrpSpPr/>
          <p:nvPr/>
        </p:nvGrpSpPr>
        <p:grpSpPr>
          <a:xfrm>
            <a:off x="1996609" y="912324"/>
            <a:ext cx="3894453" cy="4638220"/>
            <a:chOff x="2770188" y="1358900"/>
            <a:chExt cx="3395662" cy="3473450"/>
          </a:xfrm>
        </p:grpSpPr>
        <p:sp>
          <p:nvSpPr>
            <p:cNvPr id="604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5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6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7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8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09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0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1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2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3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4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5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6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7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8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19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0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1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2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3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4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5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6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7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8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29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0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1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2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3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4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5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6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7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8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39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0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1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2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3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4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5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6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7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8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49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0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1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2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3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4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5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6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7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8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59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0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1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2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3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4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5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6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7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8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69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0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1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2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3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4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5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6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7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8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79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0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1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2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3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4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5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6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7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8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89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0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1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2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3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4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5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6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7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8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699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0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1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2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3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4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5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6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7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8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09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0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1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2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3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4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5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6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7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8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19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0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1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2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3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4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5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6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7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8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29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0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1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2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3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4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5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6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7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8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39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0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1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2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3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4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5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6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7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8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49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0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1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2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3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4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5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6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7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8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59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0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1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2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3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4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5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6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7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8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69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0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1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2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3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4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5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6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7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8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79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0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1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2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3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4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5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6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7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8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89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0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1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2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3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4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5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6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7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8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799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0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1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2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3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4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5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6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7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8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09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0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1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2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3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4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5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6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7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8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19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0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1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2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3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4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5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6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7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8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29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0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1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2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3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4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5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6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7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8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39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0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1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2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3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4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5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6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7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8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49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0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1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2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3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4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5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6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7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8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59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0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1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2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3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4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5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6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7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8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69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0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1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2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3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4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5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6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7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8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79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0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1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2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3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4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5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6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7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8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89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0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1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2" name="Freeform 3030"/>
            <p:cNvSpPr>
              <a:spLocks/>
            </p:cNvSpPr>
            <p:nvPr/>
          </p:nvSpPr>
          <p:spPr bwMode="auto">
            <a:xfrm>
              <a:off x="3044825" y="287972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3" name="Freeform 3031"/>
            <p:cNvSpPr>
              <a:spLocks/>
            </p:cNvSpPr>
            <p:nvPr/>
          </p:nvSpPr>
          <p:spPr bwMode="auto">
            <a:xfrm>
              <a:off x="3081338" y="2892425"/>
              <a:ext cx="17462" cy="11113"/>
            </a:xfrm>
            <a:custGeom>
              <a:avLst/>
              <a:gdLst>
                <a:gd name="T0" fmla="*/ 0 w 11"/>
                <a:gd name="T1" fmla="*/ 6350 h 7"/>
                <a:gd name="T2" fmla="*/ 6350 w 11"/>
                <a:gd name="T3" fmla="*/ 0 h 7"/>
                <a:gd name="T4" fmla="*/ 11112 w 11"/>
                <a:gd name="T5" fmla="*/ 0 h 7"/>
                <a:gd name="T6" fmla="*/ 11112 w 11"/>
                <a:gd name="T7" fmla="*/ 6350 h 7"/>
                <a:gd name="T8" fmla="*/ 17462 w 11"/>
                <a:gd name="T9" fmla="*/ 6350 h 7"/>
                <a:gd name="T10" fmla="*/ 17462 w 11"/>
                <a:gd name="T11" fmla="*/ 11113 h 7"/>
                <a:gd name="T12" fmla="*/ 11112 w 11"/>
                <a:gd name="T13" fmla="*/ 11113 h 7"/>
                <a:gd name="T14" fmla="*/ 6350 w 11"/>
                <a:gd name="T15" fmla="*/ 11113 h 7"/>
                <a:gd name="T16" fmla="*/ 6350 w 11"/>
                <a:gd name="T17" fmla="*/ 6350 h 7"/>
                <a:gd name="T18" fmla="*/ 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4" name="Freeform 3032"/>
            <p:cNvSpPr>
              <a:spLocks/>
            </p:cNvSpPr>
            <p:nvPr/>
          </p:nvSpPr>
          <p:spPr bwMode="auto">
            <a:xfrm>
              <a:off x="3105150" y="2903538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1113 w 11"/>
                <a:gd name="T7" fmla="*/ 0 h 4"/>
                <a:gd name="T8" fmla="*/ 17463 w 11"/>
                <a:gd name="T9" fmla="*/ 0 h 4"/>
                <a:gd name="T10" fmla="*/ 17463 w 11"/>
                <a:gd name="T11" fmla="*/ 6350 h 4"/>
                <a:gd name="T12" fmla="*/ 11113 w 11"/>
                <a:gd name="T13" fmla="*/ 6350 h 4"/>
                <a:gd name="T14" fmla="*/ 6350 w 11"/>
                <a:gd name="T15" fmla="*/ 6350 h 4"/>
                <a:gd name="T16" fmla="*/ 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5" name="Freeform 3033"/>
            <p:cNvSpPr>
              <a:spLocks/>
            </p:cNvSpPr>
            <p:nvPr/>
          </p:nvSpPr>
          <p:spPr bwMode="auto">
            <a:xfrm>
              <a:off x="3111500" y="2909888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6" name="Freeform 3034"/>
            <p:cNvSpPr>
              <a:spLocks/>
            </p:cNvSpPr>
            <p:nvPr/>
          </p:nvSpPr>
          <p:spPr bwMode="auto">
            <a:xfrm>
              <a:off x="3122613" y="2909888"/>
              <a:ext cx="17462" cy="12700"/>
            </a:xfrm>
            <a:custGeom>
              <a:avLst/>
              <a:gdLst>
                <a:gd name="T0" fmla="*/ 0 w 11"/>
                <a:gd name="T1" fmla="*/ 0 h 8"/>
                <a:gd name="T2" fmla="*/ 6350 w 11"/>
                <a:gd name="T3" fmla="*/ 0 h 8"/>
                <a:gd name="T4" fmla="*/ 12700 w 11"/>
                <a:gd name="T5" fmla="*/ 0 h 8"/>
                <a:gd name="T6" fmla="*/ 12700 w 11"/>
                <a:gd name="T7" fmla="*/ 6350 h 8"/>
                <a:gd name="T8" fmla="*/ 17462 w 11"/>
                <a:gd name="T9" fmla="*/ 6350 h 8"/>
                <a:gd name="T10" fmla="*/ 12700 w 11"/>
                <a:gd name="T11" fmla="*/ 6350 h 8"/>
                <a:gd name="T12" fmla="*/ 12700 w 11"/>
                <a:gd name="T13" fmla="*/ 12700 h 8"/>
                <a:gd name="T14" fmla="*/ 6350 w 11"/>
                <a:gd name="T15" fmla="*/ 12700 h 8"/>
                <a:gd name="T16" fmla="*/ 6350 w 11"/>
                <a:gd name="T17" fmla="*/ 6350 h 8"/>
                <a:gd name="T18" fmla="*/ 0 w 11"/>
                <a:gd name="T19" fmla="*/ 6350 h 8"/>
                <a:gd name="T20" fmla="*/ 0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7" name="Freeform 3035"/>
            <p:cNvSpPr>
              <a:spLocks/>
            </p:cNvSpPr>
            <p:nvPr/>
          </p:nvSpPr>
          <p:spPr bwMode="auto">
            <a:xfrm>
              <a:off x="3140075" y="2927350"/>
              <a:ext cx="30163" cy="36513"/>
            </a:xfrm>
            <a:custGeom>
              <a:avLst/>
              <a:gdLst>
                <a:gd name="T0" fmla="*/ 0 w 19"/>
                <a:gd name="T1" fmla="*/ 30163 h 23"/>
                <a:gd name="T2" fmla="*/ 0 w 19"/>
                <a:gd name="T3" fmla="*/ 23813 h 23"/>
                <a:gd name="T4" fmla="*/ 0 w 19"/>
                <a:gd name="T5" fmla="*/ 19050 h 23"/>
                <a:gd name="T6" fmla="*/ 0 w 19"/>
                <a:gd name="T7" fmla="*/ 12700 h 23"/>
                <a:gd name="T8" fmla="*/ 6350 w 19"/>
                <a:gd name="T9" fmla="*/ 6350 h 23"/>
                <a:gd name="T10" fmla="*/ 0 w 19"/>
                <a:gd name="T11" fmla="*/ 6350 h 23"/>
                <a:gd name="T12" fmla="*/ 0 w 19"/>
                <a:gd name="T13" fmla="*/ 0 h 23"/>
                <a:gd name="T14" fmla="*/ 6350 w 19"/>
                <a:gd name="T15" fmla="*/ 0 h 23"/>
                <a:gd name="T16" fmla="*/ 12700 w 19"/>
                <a:gd name="T17" fmla="*/ 6350 h 23"/>
                <a:gd name="T18" fmla="*/ 19050 w 19"/>
                <a:gd name="T19" fmla="*/ 6350 h 23"/>
                <a:gd name="T20" fmla="*/ 23813 w 19"/>
                <a:gd name="T21" fmla="*/ 12700 h 23"/>
                <a:gd name="T22" fmla="*/ 23813 w 19"/>
                <a:gd name="T23" fmla="*/ 19050 h 23"/>
                <a:gd name="T24" fmla="*/ 30163 w 19"/>
                <a:gd name="T25" fmla="*/ 19050 h 23"/>
                <a:gd name="T26" fmla="*/ 23813 w 19"/>
                <a:gd name="T27" fmla="*/ 23813 h 23"/>
                <a:gd name="T28" fmla="*/ 19050 w 19"/>
                <a:gd name="T29" fmla="*/ 23813 h 23"/>
                <a:gd name="T30" fmla="*/ 12700 w 19"/>
                <a:gd name="T31" fmla="*/ 30163 h 23"/>
                <a:gd name="T32" fmla="*/ 6350 w 19"/>
                <a:gd name="T33" fmla="*/ 30163 h 23"/>
                <a:gd name="T34" fmla="*/ 6350 w 19"/>
                <a:gd name="T35" fmla="*/ 36513 h 23"/>
                <a:gd name="T36" fmla="*/ 6350 w 19"/>
                <a:gd name="T37" fmla="*/ 30163 h 23"/>
                <a:gd name="T38" fmla="*/ 0 w 19"/>
                <a:gd name="T39" fmla="*/ 3016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8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899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0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1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2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3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4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5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6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7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8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09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0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1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2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3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4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5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6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7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8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19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0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1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2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3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4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5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6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7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8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29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0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1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2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3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4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5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6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7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8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39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0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1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2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3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4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5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6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7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8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49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0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1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2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3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4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5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6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7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8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59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0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1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2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3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4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5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6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7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8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69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0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1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2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3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4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5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6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7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8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79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0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1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2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3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4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5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6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7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8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89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0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1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2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3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4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5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6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7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8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999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0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1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2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3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4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5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6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7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8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09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0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1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2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3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4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5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6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7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8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19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0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1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2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3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4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5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6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7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8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29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0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1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2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3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4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5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6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7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8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39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0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1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2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3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4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5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6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7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8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49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0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1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2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3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4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5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6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7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8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59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0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1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2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3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4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5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6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7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8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69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0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1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2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3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4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5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6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7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8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79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0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1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2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3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4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5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6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7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8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89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0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1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2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3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4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5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6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7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8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099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0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1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2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3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4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5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6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7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8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09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0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1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2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3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4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5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6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7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8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19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0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1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2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3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4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5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6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7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8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29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0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1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2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3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4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5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6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7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8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39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0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1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2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3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4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5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6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7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8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49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0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1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2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3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4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5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6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7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8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59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0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1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2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3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4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5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6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7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8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69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0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1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2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3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4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5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6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7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8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79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0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1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2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3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4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5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6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7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8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89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0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1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2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3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4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5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6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dirty="0"/>
            </a:p>
          </p:txBody>
        </p:sp>
        <p:sp>
          <p:nvSpPr>
            <p:cNvPr id="1197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s-PE" dirty="0"/>
            </a:p>
          </p:txBody>
        </p:sp>
      </p:grpSp>
      <p:pic>
        <p:nvPicPr>
          <p:cNvPr id="2649" name="Picture 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92578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29" y="2860357"/>
            <a:ext cx="399238" cy="38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0" name="Picture 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17" b="92405" l="9959" r="8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08" y="3412783"/>
            <a:ext cx="446629" cy="4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271" y="48377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2013</a:t>
            </a:r>
            <a:endParaRPr lang="es-PE" dirty="0"/>
          </a:p>
        </p:txBody>
      </p:sp>
      <p:sp>
        <p:nvSpPr>
          <p:cNvPr id="1798" name="TextBox 1797"/>
          <p:cNvSpPr txBox="1"/>
          <p:nvPr/>
        </p:nvSpPr>
        <p:spPr>
          <a:xfrm>
            <a:off x="3726016" y="38910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2014</a:t>
            </a:r>
            <a:endParaRPr lang="es-PE" dirty="0"/>
          </a:p>
        </p:txBody>
      </p:sp>
      <p:sp>
        <p:nvSpPr>
          <p:cNvPr id="1799" name="TextBox 1798"/>
          <p:cNvSpPr txBox="1"/>
          <p:nvPr/>
        </p:nvSpPr>
        <p:spPr>
          <a:xfrm>
            <a:off x="7278439" y="5539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2015</a:t>
            </a:r>
            <a:endParaRPr lang="es-PE" dirty="0"/>
          </a:p>
        </p:txBody>
      </p:sp>
      <p:sp>
        <p:nvSpPr>
          <p:cNvPr id="1800" name="TextBox 1799"/>
          <p:cNvSpPr txBox="1"/>
          <p:nvPr/>
        </p:nvSpPr>
        <p:spPr>
          <a:xfrm>
            <a:off x="1190344" y="3332681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USA = 70 </a:t>
            </a:r>
            <a:endParaRPr lang="es-PE" sz="900" dirty="0">
              <a:solidFill>
                <a:srgbClr val="0070C0"/>
              </a:solidFill>
            </a:endParaRPr>
          </a:p>
        </p:txBody>
      </p:sp>
      <p:sp>
        <p:nvSpPr>
          <p:cNvPr id="1801" name="TextBox 1800"/>
          <p:cNvSpPr txBox="1"/>
          <p:nvPr/>
        </p:nvSpPr>
        <p:spPr>
          <a:xfrm>
            <a:off x="928605" y="2691722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CAN = 51</a:t>
            </a:r>
            <a:endParaRPr lang="es-PE" sz="900" dirty="0">
              <a:solidFill>
                <a:srgbClr val="0070C0"/>
              </a:solidFill>
            </a:endParaRPr>
          </a:p>
        </p:txBody>
      </p:sp>
      <p:sp>
        <p:nvSpPr>
          <p:cNvPr id="1802" name="TextBox 1801"/>
          <p:cNvSpPr txBox="1"/>
          <p:nvPr/>
        </p:nvSpPr>
        <p:spPr>
          <a:xfrm>
            <a:off x="2692142" y="4981399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BRA = 122</a:t>
            </a:r>
            <a:endParaRPr lang="es-PE" sz="900" dirty="0">
              <a:solidFill>
                <a:srgbClr val="0070C0"/>
              </a:solidFill>
            </a:endParaRPr>
          </a:p>
        </p:txBody>
      </p:sp>
      <p:sp>
        <p:nvSpPr>
          <p:cNvPr id="1805" name="TextBox 1804"/>
          <p:cNvSpPr txBox="1"/>
          <p:nvPr/>
        </p:nvSpPr>
        <p:spPr>
          <a:xfrm>
            <a:off x="6525570" y="3275295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USA = 156</a:t>
            </a:r>
            <a:endParaRPr lang="es-PE" sz="900" dirty="0">
              <a:solidFill>
                <a:srgbClr val="0070C0"/>
              </a:solidFill>
            </a:endParaRPr>
          </a:p>
        </p:txBody>
      </p:sp>
      <p:sp>
        <p:nvSpPr>
          <p:cNvPr id="1806" name="TextBox 1805"/>
          <p:cNvSpPr txBox="1"/>
          <p:nvPr/>
        </p:nvSpPr>
        <p:spPr>
          <a:xfrm>
            <a:off x="6309856" y="2665434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CAN = 80 </a:t>
            </a:r>
            <a:endParaRPr lang="es-PE" sz="900" dirty="0">
              <a:solidFill>
                <a:srgbClr val="0070C0"/>
              </a:solidFill>
            </a:endParaRPr>
          </a:p>
        </p:txBody>
      </p:sp>
      <p:pic>
        <p:nvPicPr>
          <p:cNvPr id="2653" name="Picture 6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4" y="5127779"/>
            <a:ext cx="448430" cy="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8" name="TextBox 1807"/>
          <p:cNvSpPr txBox="1"/>
          <p:nvPr/>
        </p:nvSpPr>
        <p:spPr>
          <a:xfrm>
            <a:off x="4936632" y="3775603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BRA = 77 </a:t>
            </a:r>
            <a:endParaRPr lang="es-PE" sz="900" dirty="0">
              <a:solidFill>
                <a:srgbClr val="0070C0"/>
              </a:solidFill>
            </a:endParaRPr>
          </a:p>
        </p:txBody>
      </p:sp>
      <p:pic>
        <p:nvPicPr>
          <p:cNvPr id="2654" name="Picture 60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43" b="92157" l="9353" r="89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16" y="1489386"/>
            <a:ext cx="648393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0" name="TextBox 1809"/>
          <p:cNvSpPr txBox="1"/>
          <p:nvPr/>
        </p:nvSpPr>
        <p:spPr>
          <a:xfrm>
            <a:off x="3082220" y="1444825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CAN = 108</a:t>
            </a:r>
            <a:endParaRPr lang="es-PE" sz="900" dirty="0">
              <a:solidFill>
                <a:srgbClr val="0070C0"/>
              </a:solidFill>
            </a:endParaRPr>
          </a:p>
        </p:txBody>
      </p:sp>
      <p:pic>
        <p:nvPicPr>
          <p:cNvPr id="2655" name="Picture 60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7" y="2039446"/>
            <a:ext cx="645960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" name="TextBox 1811"/>
          <p:cNvSpPr txBox="1"/>
          <p:nvPr/>
        </p:nvSpPr>
        <p:spPr>
          <a:xfrm>
            <a:off x="3391472" y="210179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USA = 176</a:t>
            </a:r>
            <a:endParaRPr lang="es-PE" sz="9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04" y="-36976"/>
            <a:ext cx="902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070C0"/>
                </a:solidFill>
              </a:rPr>
              <a:t>Distribución de genotipos de sarampión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Las Américas, 2013-2015*</a:t>
            </a:r>
            <a:endParaRPr lang="es-PE" sz="2400" dirty="0">
              <a:solidFill>
                <a:srgbClr val="0070C0"/>
              </a:solidFill>
            </a:endParaRPr>
          </a:p>
        </p:txBody>
      </p:sp>
      <p:sp>
        <p:nvSpPr>
          <p:cNvPr id="1814" name="TextBox 1813"/>
          <p:cNvSpPr txBox="1"/>
          <p:nvPr/>
        </p:nvSpPr>
        <p:spPr>
          <a:xfrm>
            <a:off x="70515" y="6411229"/>
            <a:ext cx="279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Fuente: </a:t>
            </a:r>
            <a:r>
              <a:rPr lang="es-PE" sz="1000" dirty="0" err="1" smtClean="0"/>
              <a:t>MeaNS</a:t>
            </a:r>
            <a:endParaRPr lang="es-PE" sz="1000" b="0" dirty="0" smtClean="0"/>
          </a:p>
          <a:p>
            <a:r>
              <a:rPr lang="es-PE" sz="1000" b="0" dirty="0" smtClean="0"/>
              <a:t>*Datos hasta 24 de noviembre del 2015.</a:t>
            </a:r>
            <a:endParaRPr lang="es-PE" sz="10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5476534" y="5591368"/>
            <a:ext cx="1425100" cy="1105354"/>
            <a:chOff x="5476534" y="5436416"/>
            <a:chExt cx="1425100" cy="1105354"/>
          </a:xfrm>
        </p:grpSpPr>
        <p:sp>
          <p:nvSpPr>
            <p:cNvPr id="1815" name="TextBox 1814"/>
            <p:cNvSpPr txBox="1"/>
            <p:nvPr/>
          </p:nvSpPr>
          <p:spPr>
            <a:xfrm>
              <a:off x="5524088" y="5436416"/>
              <a:ext cx="1377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u="sng" dirty="0" smtClean="0"/>
                <a:t>Código color:</a:t>
              </a:r>
              <a:endParaRPr lang="es-PE" sz="1200" dirty="0"/>
            </a:p>
          </p:txBody>
        </p:sp>
        <p:sp>
          <p:nvSpPr>
            <p:cNvPr id="1816" name="Rectangle 1785"/>
            <p:cNvSpPr>
              <a:spLocks noChangeArrowheads="1"/>
            </p:cNvSpPr>
            <p:nvPr/>
          </p:nvSpPr>
          <p:spPr bwMode="auto">
            <a:xfrm>
              <a:off x="5653443" y="5756207"/>
              <a:ext cx="113293" cy="11329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17" name="Rectangle 1786"/>
            <p:cNvSpPr>
              <a:spLocks noChangeArrowheads="1"/>
            </p:cNvSpPr>
            <p:nvPr/>
          </p:nvSpPr>
          <p:spPr bwMode="auto">
            <a:xfrm>
              <a:off x="5653443" y="5938452"/>
              <a:ext cx="113293" cy="113293"/>
            </a:xfrm>
            <a:prstGeom prst="rect">
              <a:avLst/>
            </a:prstGeom>
            <a:solidFill>
              <a:srgbClr val="DA96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18" name="Rectangle 1787"/>
            <p:cNvSpPr>
              <a:spLocks noChangeArrowheads="1"/>
            </p:cNvSpPr>
            <p:nvPr/>
          </p:nvSpPr>
          <p:spPr bwMode="auto">
            <a:xfrm>
              <a:off x="5653443" y="6120697"/>
              <a:ext cx="113293" cy="11329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19" name="Rectangle 1792"/>
            <p:cNvSpPr>
              <a:spLocks noChangeArrowheads="1"/>
            </p:cNvSpPr>
            <p:nvPr/>
          </p:nvSpPr>
          <p:spPr bwMode="auto">
            <a:xfrm>
              <a:off x="5653443" y="6302942"/>
              <a:ext cx="113293" cy="113293"/>
            </a:xfrm>
            <a:prstGeom prst="rect">
              <a:avLst/>
            </a:prstGeom>
            <a:solidFill>
              <a:srgbClr val="D8E4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20" name="TextBox 1819"/>
            <p:cNvSpPr txBox="1"/>
            <p:nvPr/>
          </p:nvSpPr>
          <p:spPr>
            <a:xfrm>
              <a:off x="5736921" y="5673310"/>
              <a:ext cx="43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 smtClean="0"/>
                <a:t>B3</a:t>
              </a:r>
            </a:p>
            <a:p>
              <a:r>
                <a:rPr lang="es-PE" sz="1200" dirty="0" smtClean="0"/>
                <a:t>D3</a:t>
              </a:r>
            </a:p>
            <a:p>
              <a:r>
                <a:rPr lang="es-PE" sz="1200" dirty="0" smtClean="0"/>
                <a:t>D4</a:t>
              </a:r>
            </a:p>
            <a:p>
              <a:r>
                <a:rPr lang="es-PE" sz="1200" dirty="0" smtClean="0"/>
                <a:t>D6</a:t>
              </a:r>
              <a:endParaRPr lang="es-PE" sz="1200" dirty="0"/>
            </a:p>
          </p:txBody>
        </p:sp>
        <p:sp>
          <p:nvSpPr>
            <p:cNvPr id="1821" name="Rectangle 1786"/>
            <p:cNvSpPr>
              <a:spLocks noChangeArrowheads="1"/>
            </p:cNvSpPr>
            <p:nvPr/>
          </p:nvSpPr>
          <p:spPr bwMode="auto">
            <a:xfrm>
              <a:off x="6160323" y="5756207"/>
              <a:ext cx="113293" cy="113293"/>
            </a:xfrm>
            <a:prstGeom prst="rect">
              <a:avLst/>
            </a:prstGeom>
            <a:solidFill>
              <a:srgbClr val="76933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22" name="Rectangle 1787"/>
            <p:cNvSpPr>
              <a:spLocks noChangeArrowheads="1"/>
            </p:cNvSpPr>
            <p:nvPr/>
          </p:nvSpPr>
          <p:spPr bwMode="auto">
            <a:xfrm>
              <a:off x="6160323" y="5938452"/>
              <a:ext cx="113293" cy="113293"/>
            </a:xfrm>
            <a:prstGeom prst="rect">
              <a:avLst/>
            </a:prstGeom>
            <a:solidFill>
              <a:srgbClr val="B1A0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23" name="Rectangle 1792"/>
            <p:cNvSpPr>
              <a:spLocks noChangeArrowheads="1"/>
            </p:cNvSpPr>
            <p:nvPr/>
          </p:nvSpPr>
          <p:spPr bwMode="auto">
            <a:xfrm>
              <a:off x="6160323" y="6120697"/>
              <a:ext cx="113293" cy="11329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1824" name="TextBox 1823"/>
            <p:cNvSpPr txBox="1"/>
            <p:nvPr/>
          </p:nvSpPr>
          <p:spPr>
            <a:xfrm>
              <a:off x="6216970" y="5673310"/>
              <a:ext cx="43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 smtClean="0"/>
                <a:t>D8</a:t>
              </a:r>
            </a:p>
            <a:p>
              <a:r>
                <a:rPr lang="es-PE" sz="1200" dirty="0" smtClean="0"/>
                <a:t>D9</a:t>
              </a:r>
            </a:p>
            <a:p>
              <a:r>
                <a:rPr lang="es-PE" sz="1200" dirty="0" smtClean="0"/>
                <a:t>H1</a:t>
              </a:r>
              <a:endParaRPr lang="es-PE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76534" y="5436416"/>
              <a:ext cx="1174616" cy="110535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graphicFrame>
        <p:nvGraphicFramePr>
          <p:cNvPr id="1827" name="Chart 18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293936"/>
              </p:ext>
            </p:extLst>
          </p:nvPr>
        </p:nvGraphicFramePr>
        <p:xfrm>
          <a:off x="6893008" y="2372642"/>
          <a:ext cx="790464" cy="105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828" name="TextBox 1827"/>
          <p:cNvSpPr txBox="1"/>
          <p:nvPr/>
        </p:nvSpPr>
        <p:spPr>
          <a:xfrm>
            <a:off x="8067368" y="4953451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BRA = 21</a:t>
            </a:r>
          </a:p>
        </p:txBody>
      </p:sp>
      <p:graphicFrame>
        <p:nvGraphicFramePr>
          <p:cNvPr id="1829" name="Chart 18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94466"/>
              </p:ext>
            </p:extLst>
          </p:nvPr>
        </p:nvGraphicFramePr>
        <p:xfrm>
          <a:off x="7036337" y="3197644"/>
          <a:ext cx="807515" cy="83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1830" name="Picture 6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73" y="3949917"/>
            <a:ext cx="448430" cy="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" name="TextBox 1831"/>
          <p:cNvSpPr txBox="1"/>
          <p:nvPr/>
        </p:nvSpPr>
        <p:spPr>
          <a:xfrm>
            <a:off x="7208960" y="4615732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COL = 1</a:t>
            </a:r>
          </a:p>
        </p:txBody>
      </p:sp>
      <p:sp>
        <p:nvSpPr>
          <p:cNvPr id="1833" name="TextBox 1832"/>
          <p:cNvSpPr txBox="1"/>
          <p:nvPr/>
        </p:nvSpPr>
        <p:spPr>
          <a:xfrm>
            <a:off x="7383801" y="5901760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70C0"/>
                </a:solidFill>
              </a:rPr>
              <a:t>CHI = 1</a:t>
            </a:r>
          </a:p>
        </p:txBody>
      </p:sp>
      <p:graphicFrame>
        <p:nvGraphicFramePr>
          <p:cNvPr id="1835" name="Chart 18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70618"/>
              </p:ext>
            </p:extLst>
          </p:nvPr>
        </p:nvGraphicFramePr>
        <p:xfrm>
          <a:off x="7868075" y="5773380"/>
          <a:ext cx="398585" cy="48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836" name="Chart 18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237620"/>
              </p:ext>
            </p:extLst>
          </p:nvPr>
        </p:nvGraphicFramePr>
        <p:xfrm>
          <a:off x="7832849" y="4534867"/>
          <a:ext cx="398585" cy="48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40635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64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PAHO Lan User</dc:creator>
  <cp:lastModifiedBy>Pacis, Ms. Carmelita Lucia (WDC)</cp:lastModifiedBy>
  <cp:revision>548</cp:revision>
  <dcterms:created xsi:type="dcterms:W3CDTF">2007-06-01T18:48:26Z</dcterms:created>
  <dcterms:modified xsi:type="dcterms:W3CDTF">2015-12-10T23:33:51Z</dcterms:modified>
</cp:coreProperties>
</file>